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embeddedFontLst>
    <p:embeddedFont>
      <p:font typeface="Merriweather Bold"/>
      <p:regular r:id="rId201314"/>
    </p:embeddedFont>
    <p:embeddedFont>
      <p:font typeface="Open Sans"/>
      <p:regular r:id="rId201315"/>
    </p:embeddedFont>
    <p:embeddedFont>
      <p:font typeface="Open Sans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svg"/><Relationship Id="rId4" Type="http://schemas.openxmlformats.org/officeDocument/2006/relationships/image" Target="../media/image-12-4.png"/><Relationship Id="rId5" Type="http://schemas.openxmlformats.org/officeDocument/2006/relationships/image" Target="../media/image-12-5.svg"/><Relationship Id="rId6" Type="http://schemas.openxmlformats.org/officeDocument/2006/relationships/image" Target="../media/image-12-6.png"/><Relationship Id="rId7" Type="http://schemas.openxmlformats.org/officeDocument/2006/relationships/image" Target="../media/image-12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871861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Богатырские забавы: народные игры России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61475" y="3153370"/>
            <a:ext cx="6296860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Привет, юные богатыри! Знаете ли вы, какими играми развивали свою силу и ловкость наши предки? Сегодня мы познакомимся со старинными народными забавами и нашей национальной борьбой — теми самыми играми, которые делали из обычных ребят настоящих защитников родной земли!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1447367" y="4668838"/>
            <a:ext cx="1695507" cy="310952"/>
          </a:xfrm>
          <a:prstGeom prst="roundRect">
            <a:avLst>
              <a:gd name="adj" fmla="val 17871"/>
            </a:avLst>
          </a:prstGeom>
          <a:solidFill>
            <a:srgbClr val="FFD8CC"/>
          </a:solidFill>
          <a:ln/>
        </p:spPr>
      </p:sp>
      <p:sp>
        <p:nvSpPr>
          <p:cNvPr id="6" name="Text 3"/>
          <p:cNvSpPr/>
          <p:nvPr/>
        </p:nvSpPr>
        <p:spPr>
          <a:xfrm>
            <a:off x="1546583" y="4718447"/>
            <a:ext cx="2106659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НАРОДНЫЕ ТРАДИЦИИ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3225521" y="4662488"/>
            <a:ext cx="1445581" cy="323652"/>
          </a:xfrm>
          <a:prstGeom prst="roundRect">
            <a:avLst>
              <a:gd name="adj" fmla="val 17170"/>
            </a:avLst>
          </a:prstGeom>
          <a:noFill/>
          <a:ln w="6350">
            <a:solidFill>
              <a:srgbClr val="FFAD9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331087" y="4718447"/>
            <a:ext cx="1844034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FFAD9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СИЛА И ЛОВКОСТЬ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753749" y="4662488"/>
            <a:ext cx="1418693" cy="323652"/>
          </a:xfrm>
          <a:prstGeom prst="roundRect">
            <a:avLst>
              <a:gd name="adj" fmla="val 17170"/>
            </a:avLst>
          </a:prstGeom>
          <a:noFill/>
          <a:ln w="6350">
            <a:solidFill>
              <a:srgbClr val="FFAD9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859315" y="4718447"/>
            <a:ext cx="1817146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FFAD9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ИСТОРИЯ РОССИИ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2515" y="908447"/>
            <a:ext cx="6034234" cy="5041106"/>
          </a:xfrm>
          <a:prstGeom prst="roundRect">
            <a:avLst>
              <a:gd name="adj" fmla="val 2362"/>
            </a:avLst>
          </a:prstGeom>
          <a:solidFill>
            <a:srgbClr val="FFDBC8"/>
          </a:solidFill>
          <a:ln/>
        </p:spPr>
      </p:sp>
      <p:sp>
        <p:nvSpPr>
          <p:cNvPr id="3" name="Text 1"/>
          <p:cNvSpPr/>
          <p:nvPr/>
        </p:nvSpPr>
        <p:spPr>
          <a:xfrm>
            <a:off x="707809" y="1073745"/>
            <a:ext cx="5809609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Играем прямо во дворе!</a:t>
            </a:r>
            <a:endParaRPr lang="en-US" sz="3250" dirty="0"/>
          </a:p>
        </p:txBody>
      </p:sp>
      <p:sp>
        <p:nvSpPr>
          <p:cNvPr id="4" name="Text 2"/>
          <p:cNvSpPr/>
          <p:nvPr/>
        </p:nvSpPr>
        <p:spPr>
          <a:xfrm>
            <a:off x="707809" y="1755775"/>
            <a:ext cx="5703646" cy="20011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Сделать городки очень просто — никаких магазинов не нужно! Соберите несколько чистых пластиковых бутылок и наполните их песком для тяжести.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Расставьте бутылки в виде красивой башенки или другой фигуры, отойдите на несколько шагов и сбивайте их простым резиновым мячиком. Кто собьёт с меньшего количества бросков — тот и чемпион двора!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07809" y="3942953"/>
            <a:ext cx="5703646" cy="909439"/>
          </a:xfrm>
          <a:prstGeom prst="roundRect">
            <a:avLst>
              <a:gd name="adj" fmla="val 7638"/>
            </a:avLst>
          </a:prstGeom>
          <a:solidFill>
            <a:srgbClr val="B6FCB8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103" y="4195366"/>
            <a:ext cx="206667" cy="165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45065" y="4133056"/>
            <a:ext cx="500109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Можно придумывать свои фигуры и давать им названия — «Крепость», «Ракета», «Башня»!</a:t>
            </a:r>
            <a:endParaRPr lang="en-US" sz="13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7452" y="1094482"/>
            <a:ext cx="4668919" cy="46690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574" y="1291134"/>
            <a:ext cx="4105371" cy="410547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76708" y="1270397"/>
            <a:ext cx="6854356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Сильнейший борец планеты</a:t>
            </a:r>
            <a:endParaRPr lang="en-US" sz="3250" dirty="0"/>
          </a:p>
        </p:txBody>
      </p:sp>
      <p:sp>
        <p:nvSpPr>
          <p:cNvPr id="4" name="Shape 1"/>
          <p:cNvSpPr/>
          <p:nvPr/>
        </p:nvSpPr>
        <p:spPr>
          <a:xfrm>
            <a:off x="5176708" y="1973163"/>
            <a:ext cx="1606411" cy="310952"/>
          </a:xfrm>
          <a:prstGeom prst="roundRect">
            <a:avLst>
              <a:gd name="adj" fmla="val 17871"/>
            </a:avLst>
          </a:prstGeom>
          <a:solidFill>
            <a:srgbClr val="FFD8CC"/>
          </a:solidFill>
          <a:ln/>
        </p:spPr>
      </p:sp>
      <p:sp>
        <p:nvSpPr>
          <p:cNvPr id="5" name="Text 2"/>
          <p:cNvSpPr/>
          <p:nvPr/>
        </p:nvSpPr>
        <p:spPr>
          <a:xfrm>
            <a:off x="5275924" y="2022773"/>
            <a:ext cx="2017563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АЛЕКСАНДР КАРЕЛИН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176708" y="2470150"/>
            <a:ext cx="6359763" cy="20011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Александр Карелин — наш выдающийся борец греко-римского стиля, настоящая легенда мирового спорта. Его богатырская сила была настолько велика, что он 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b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 проиграл ни одного поединка в мире целых тринадцать лет подряд!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Карелин — трёхкратный олимпийский чемпион и многократный чемпион мира. Он показал всему миру, что российские богатыри существуют не только в сказках!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176708" y="4657328"/>
            <a:ext cx="6359763" cy="909439"/>
          </a:xfrm>
          <a:prstGeom prst="roundRect">
            <a:avLst>
              <a:gd name="adj" fmla="val 7638"/>
            </a:avLst>
          </a:prstGeom>
          <a:solidFill>
            <a:srgbClr val="FFC4B3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002" y="4909741"/>
            <a:ext cx="206667" cy="16529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713964" y="4847431"/>
            <a:ext cx="5657212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Его называли «Русским Медведем» — за невероятную мощь и непобедимость.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997843"/>
            <a:ext cx="592430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Чему учат нас традиции</a:t>
            </a:r>
            <a:endParaRPr lang="en-US" sz="32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4311" y="1762621"/>
            <a:ext cx="6315909" cy="125561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474853" y="1946970"/>
            <a:ext cx="3189902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Точный глазомер и меткость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5474853" y="2304653"/>
            <a:ext cx="5871023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бросании бит и мячей в городках и лапте нужно уметь точно рассчитывать расстояние и силу удара. Это умение пригодится в жизни!</a:t>
            </a:r>
            <a:endParaRPr lang="en-US" sz="13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14311" y="3183533"/>
            <a:ext cx="6315909" cy="125561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74853" y="3367881"/>
            <a:ext cx="382339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Молниеносная реакция и ловкость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5474853" y="3725565"/>
            <a:ext cx="5871023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увёртывании от соперника, в перехвате мяча — всё требует мгновенной реакции тела и острого внимания.</a:t>
            </a:r>
            <a:endParaRPr lang="en-US" sz="13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4311" y="4604445"/>
            <a:ext cx="6315909" cy="125561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474853" y="4788793"/>
            <a:ext cx="3305192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Любовь к Родине и её истории</a:t>
            </a:r>
            <a:endParaRPr lang="en-US" sz="1600" dirty="0"/>
          </a:p>
        </p:txBody>
      </p:sp>
      <p:sp>
        <p:nvSpPr>
          <p:cNvPr id="12" name="Text 6"/>
          <p:cNvSpPr/>
          <p:nvPr/>
        </p:nvSpPr>
        <p:spPr>
          <a:xfrm>
            <a:off x="5474853" y="5146477"/>
            <a:ext cx="5871023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Играя в старинные игры, мы прикасаемся к живой истории нашей великой страны и чувствуем себя частью многовековой традиции!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574" y="1094482"/>
            <a:ext cx="4668919" cy="46690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21197" y="908447"/>
            <a:ext cx="6034234" cy="5041106"/>
          </a:xfrm>
          <a:prstGeom prst="roundRect">
            <a:avLst>
              <a:gd name="adj" fmla="val 2362"/>
            </a:avLst>
          </a:prstGeom>
          <a:solidFill>
            <a:srgbClr val="FFD1CC"/>
          </a:solidFill>
          <a:ln/>
        </p:spPr>
      </p:sp>
      <p:sp>
        <p:nvSpPr>
          <p:cNvPr id="4" name="Text 1"/>
          <p:cNvSpPr/>
          <p:nvPr/>
        </p:nvSpPr>
        <p:spPr>
          <a:xfrm>
            <a:off x="5786491" y="1073745"/>
            <a:ext cx="6256677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Традиции возвращаются!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5786491" y="1755775"/>
            <a:ext cx="5703646" cy="17365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Сегодня старинные русские игры снова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очень популярны!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По всей стране проходят крупные фестивали и праздники, посвящённые народной культуре.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Каждый школьник может прийти на такой праздник и попробовать себя в деле: научиться метать биту в городках, сыграть в лапту со сверстниками или перетянуть канат с новыми друзьями!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5786491" y="3678337"/>
            <a:ext cx="5703646" cy="909439"/>
          </a:xfrm>
          <a:prstGeom prst="roundRect">
            <a:avLst>
              <a:gd name="adj" fmla="val 7638"/>
            </a:avLst>
          </a:prstGeom>
          <a:solidFill>
            <a:srgbClr val="B6FCB8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785" y="3930749"/>
            <a:ext cx="206667" cy="16529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323747" y="3868440"/>
            <a:ext cx="500109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Фестивали «Сабантуй», «Русские забавы» и «Богатырские игры» проходят в сотнях городов России каждый год!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66684" y="942578"/>
            <a:ext cx="5286441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Как спорт меняет нас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61475" y="1707356"/>
            <a:ext cx="6296860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Народные игры воспитывают не только тело, но и душу настоящего богатыря.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847505" y="2422624"/>
            <a:ext cx="19050" cy="3492698"/>
          </a:xfrm>
          <a:prstGeom prst="roundRect">
            <a:avLst>
              <a:gd name="adj" fmla="val 364642"/>
            </a:avLst>
          </a:prstGeom>
          <a:solidFill>
            <a:srgbClr val="E5BEB2"/>
          </a:solidFill>
          <a:ln/>
        </p:spPr>
      </p:sp>
      <p:sp>
        <p:nvSpPr>
          <p:cNvPr id="6" name="Shape 3"/>
          <p:cNvSpPr/>
          <p:nvPr/>
        </p:nvSpPr>
        <p:spPr>
          <a:xfrm>
            <a:off x="1014486" y="2599134"/>
            <a:ext cx="496081" cy="19050"/>
          </a:xfrm>
          <a:prstGeom prst="roundRect">
            <a:avLst>
              <a:gd name="adj" fmla="val 364642"/>
            </a:avLst>
          </a:prstGeom>
          <a:solidFill>
            <a:srgbClr val="E5BEB2"/>
          </a:solidFill>
          <a:ln/>
        </p:spPr>
      </p:sp>
      <p:sp>
        <p:nvSpPr>
          <p:cNvPr id="7" name="Shape 4"/>
          <p:cNvSpPr/>
          <p:nvPr/>
        </p:nvSpPr>
        <p:spPr>
          <a:xfrm>
            <a:off x="661475" y="2422624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FFD8CC"/>
          </a:solidFill>
          <a:ln w="6350">
            <a:solidFill>
              <a:srgbClr val="E5BE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23485" y="2453630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1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674473" y="2479477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Уважение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674473" y="2837160"/>
            <a:ext cx="5283862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Мы учимся уважать правила игры и ценить своего соперника. Честная борьба — главный закон богатыря!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1014486" y="3873599"/>
            <a:ext cx="496081" cy="19050"/>
          </a:xfrm>
          <a:prstGeom prst="roundRect">
            <a:avLst>
              <a:gd name="adj" fmla="val 364642"/>
            </a:avLst>
          </a:prstGeom>
          <a:solidFill>
            <a:srgbClr val="E5BEB2"/>
          </a:solidFill>
          <a:ln/>
        </p:spPr>
      </p:sp>
      <p:sp>
        <p:nvSpPr>
          <p:cNvPr id="12" name="Shape 9"/>
          <p:cNvSpPr/>
          <p:nvPr/>
        </p:nvSpPr>
        <p:spPr>
          <a:xfrm>
            <a:off x="661475" y="3697089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FFD8CC"/>
          </a:solidFill>
          <a:ln w="6350">
            <a:solidFill>
              <a:srgbClr val="E5BEB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3485" y="3728095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2</a:t>
            </a:r>
            <a:endParaRPr lang="en-US" sz="1950" dirty="0"/>
          </a:p>
        </p:txBody>
      </p:sp>
      <p:sp>
        <p:nvSpPr>
          <p:cNvPr id="14" name="Text 11"/>
          <p:cNvSpPr/>
          <p:nvPr/>
        </p:nvSpPr>
        <p:spPr>
          <a:xfrm>
            <a:off x="1674473" y="3753941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Воля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674473" y="4111625"/>
            <a:ext cx="5283862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Мы учимся не унывать при проигрышах и упорно трудиться дальше. Настоящий богатырь встаёт после каждого падения!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1014486" y="5148064"/>
            <a:ext cx="496081" cy="19050"/>
          </a:xfrm>
          <a:prstGeom prst="roundRect">
            <a:avLst>
              <a:gd name="adj" fmla="val 364642"/>
            </a:avLst>
          </a:prstGeom>
          <a:solidFill>
            <a:srgbClr val="E5BEB2"/>
          </a:solidFill>
          <a:ln/>
        </p:spPr>
      </p:sp>
      <p:sp>
        <p:nvSpPr>
          <p:cNvPr id="17" name="Shape 14"/>
          <p:cNvSpPr/>
          <p:nvPr/>
        </p:nvSpPr>
        <p:spPr>
          <a:xfrm>
            <a:off x="661475" y="4971554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FFD8CC"/>
          </a:solidFill>
          <a:ln w="6350">
            <a:solidFill>
              <a:srgbClr val="E5BEB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3485" y="5002560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3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1674473" y="5028406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Дружба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1674473" y="5386090"/>
            <a:ext cx="5283862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Мы понимаем, что верные друзья по команде — ценнее любой награды! Вместе всегда можно добиться большего.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50039" y="606127"/>
            <a:ext cx="6063404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Богатырская викторина!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233360" y="1370905"/>
            <a:ext cx="6296860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Ребята, вы настоящие знатоки народных игр! Теперь самое интересное — время вопросов!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233360" y="2086173"/>
            <a:ext cx="3065783" cy="1753295"/>
          </a:xfrm>
          <a:prstGeom prst="roundRect">
            <a:avLst>
              <a:gd name="adj" fmla="val 3962"/>
            </a:avLst>
          </a:prstGeom>
          <a:solidFill>
            <a:srgbClr val="FFD8CC"/>
          </a:solidFill>
          <a:ln w="6350">
            <a:solidFill>
              <a:srgbClr val="E5BEB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05005" y="2257822"/>
            <a:ext cx="2722494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Какая игра понравилась больше всего?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405005" y="2873970"/>
            <a:ext cx="272249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Лапта, городки, кила или перетягивание каната?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8464437" y="2086173"/>
            <a:ext cx="3065783" cy="1753295"/>
          </a:xfrm>
          <a:prstGeom prst="roundRect">
            <a:avLst>
              <a:gd name="adj" fmla="val 3962"/>
            </a:avLst>
          </a:prstGeom>
          <a:solidFill>
            <a:srgbClr val="FFD8CC"/>
          </a:solidFill>
          <a:ln w="6350">
            <a:solidFill>
              <a:srgbClr val="E5BEB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36082" y="2257822"/>
            <a:ext cx="2722494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В какую сыграем на перемене?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636082" y="2873970"/>
            <a:ext cx="272249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Давайте выберем вместе и покажем настоящую богатырскую удаль!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5233360" y="4004766"/>
            <a:ext cx="6296860" cy="965597"/>
          </a:xfrm>
          <a:prstGeom prst="roundRect">
            <a:avLst>
              <a:gd name="adj" fmla="val 7194"/>
            </a:avLst>
          </a:prstGeom>
          <a:solidFill>
            <a:srgbClr val="FFD8CC"/>
          </a:solidFill>
          <a:ln w="6350">
            <a:solidFill>
              <a:srgbClr val="E5BEB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05005" y="4176415"/>
            <a:ext cx="214495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Кто такой Карелин?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405005" y="4534098"/>
            <a:ext cx="595357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 почему его называли «Русским Медведем»? Помните?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233360" y="5156398"/>
            <a:ext cx="6296860" cy="909439"/>
          </a:xfrm>
          <a:prstGeom prst="roundRect">
            <a:avLst>
              <a:gd name="adj" fmla="val 7638"/>
            </a:avLst>
          </a:prstGeom>
          <a:solidFill>
            <a:srgbClr val="B6FCB8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655" y="5396111"/>
            <a:ext cx="206667" cy="16529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770617" y="5346502"/>
            <a:ext cx="559430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Давайте покажем, как богатыри меряются силой рук — устроим турнир прямо сейчас!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2515" y="908447"/>
            <a:ext cx="6034234" cy="5041106"/>
          </a:xfrm>
          <a:prstGeom prst="roundRect">
            <a:avLst>
              <a:gd name="adj" fmla="val 2362"/>
            </a:avLst>
          </a:prstGeom>
          <a:solidFill>
            <a:srgbClr val="FFAD94"/>
          </a:solidFill>
          <a:ln/>
        </p:spPr>
      </p:sp>
      <p:sp>
        <p:nvSpPr>
          <p:cNvPr id="3" name="Text 1"/>
          <p:cNvSpPr/>
          <p:nvPr/>
        </p:nvSpPr>
        <p:spPr>
          <a:xfrm>
            <a:off x="707809" y="1073745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Русская лапта</a:t>
            </a:r>
            <a:endParaRPr lang="en-US" sz="3250" dirty="0"/>
          </a:p>
        </p:txBody>
      </p:sp>
      <p:sp>
        <p:nvSpPr>
          <p:cNvPr id="4" name="Text 2"/>
          <p:cNvSpPr/>
          <p:nvPr/>
        </p:nvSpPr>
        <p:spPr>
          <a:xfrm>
            <a:off x="707809" y="1755775"/>
            <a:ext cx="5703646" cy="17365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Лапта — это старинная командная игра с битой и мячом, которой уже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больше тысячи лет!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Она чем-то похожа на бейсбол, но появилась на Руси задолго до него.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Твоя задача — сильно ударить деревянной битой по летящему мячу и стремительно перебежать через всё поле, пока соперники не поймали мяч. Нужны быстрые ноги, острый глаз и смелость!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07809" y="3678337"/>
            <a:ext cx="5703646" cy="909439"/>
          </a:xfrm>
          <a:prstGeom prst="roundRect">
            <a:avLst>
              <a:gd name="adj" fmla="val 7638"/>
            </a:avLst>
          </a:prstGeom>
          <a:solidFill>
            <a:srgbClr val="B6FCB8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103" y="3930749"/>
            <a:ext cx="206667" cy="165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45065" y="3868440"/>
            <a:ext cx="500109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Лапту любили даже цари и полководцы — она тренировала воинскую удаль!</a:t>
            </a:r>
            <a:endParaRPr lang="en-US" sz="13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7452" y="1094482"/>
            <a:ext cx="4668919" cy="46690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272977"/>
            <a:ext cx="5114400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Старинные Городки!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233360" y="2186583"/>
            <a:ext cx="2946723" cy="27949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этой замечательной игре нужно бросать длинную деревянную биту, чтобы выбить из игрового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«города»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красивые фигуры, сложенные из пяти деревянных брусков — чурок.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Фигуры называются по-особому: «Пушка», «Колодец», «Звезда», «Ворота». Каждая требует особого прицела и точного броска!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589847" y="2186583"/>
            <a:ext cx="294672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Городки развивают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предельную меткость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силу броска и умение рассчитывать траекторию. Эта игра была любимой забавой великих людей России, в том числе Льва Толстого!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8589847" y="3960316"/>
            <a:ext cx="2946723" cy="1438672"/>
          </a:xfrm>
          <a:prstGeom prst="roundRect">
            <a:avLst>
              <a:gd name="adj" fmla="val 4828"/>
            </a:avLst>
          </a:prstGeom>
          <a:solidFill>
            <a:srgbClr val="FFC4B3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5141" y="4212729"/>
            <a:ext cx="206667" cy="16529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127103" y="4150420"/>
            <a:ext cx="2244173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Сыграть в городки можно прямо во дворе — достаточно найти несколько деревяшек!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574" y="1094482"/>
            <a:ext cx="4668919" cy="466903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40256" y="1073745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Борьба Самбо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740256" y="1755775"/>
            <a:ext cx="5796115" cy="17365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Самбо — это уникальная борьба, созданная в нашей стране в начале двадцатого века. Само название раскрывает её суть: 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b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«Самооборона Без Оружия».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Самбо учит защищать себя и стоять за слабых, развивает гибкость, ловкость и благородный характер. Это не просто спорт — это настоящая школа жизни для будущего богатыря!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740256" y="3678337"/>
            <a:ext cx="2815361" cy="601762"/>
          </a:xfrm>
          <a:prstGeom prst="roundRect">
            <a:avLst>
              <a:gd name="adj" fmla="val 11543"/>
            </a:avLst>
          </a:prstGeom>
          <a:solidFill>
            <a:srgbClr val="FFD8CC"/>
          </a:solidFill>
          <a:ln w="6350">
            <a:solidFill>
              <a:srgbClr val="E5BEB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11901" y="3849985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Сила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8720912" y="3678337"/>
            <a:ext cx="2815460" cy="601762"/>
          </a:xfrm>
          <a:prstGeom prst="roundRect">
            <a:avLst>
              <a:gd name="adj" fmla="val 11543"/>
            </a:avLst>
          </a:prstGeom>
          <a:solidFill>
            <a:srgbClr val="FFD8CC"/>
          </a:solidFill>
          <a:ln w="6350">
            <a:solidFill>
              <a:srgbClr val="E5BE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892556" y="3849985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Гибкость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740256" y="4445397"/>
            <a:ext cx="5796115" cy="601762"/>
          </a:xfrm>
          <a:prstGeom prst="roundRect">
            <a:avLst>
              <a:gd name="adj" fmla="val 11543"/>
            </a:avLst>
          </a:prstGeom>
          <a:solidFill>
            <a:srgbClr val="FFD8CC"/>
          </a:solidFill>
          <a:ln w="6350">
            <a:solidFill>
              <a:srgbClr val="E5BEB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11901" y="4617045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Честь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405235"/>
            <a:ext cx="58176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Хоккей с мячом (Бенди)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61475" y="2318841"/>
            <a:ext cx="2946723" cy="18523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Наш исторический зимний спорт! В отличие от привычного канадского хоккея, в бенди играют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маленьким плетёным красным мячом,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а не шайбой, на огромном ледяном поле — таком же большом, как футбольное!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4017961" y="2318841"/>
            <a:ext cx="294672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Бенди зародился в России много веков назад. Игроки мчатся по льду на высокой скорости, точно пасуют и бьют по воротам. Это настоящее зрелище силы, ловкости и командного духа!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4017961" y="4092575"/>
            <a:ext cx="2946723" cy="1174055"/>
          </a:xfrm>
          <a:prstGeom prst="roundRect">
            <a:avLst>
              <a:gd name="adj" fmla="val 5917"/>
            </a:avLst>
          </a:prstGeom>
          <a:solidFill>
            <a:srgbClr val="B6D6FC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56" y="4344988"/>
            <a:ext cx="206667" cy="16529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55217" y="4282678"/>
            <a:ext cx="224417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Россия — многократный чемпион мира по хоккею с мячом!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2515" y="908447"/>
            <a:ext cx="6034234" cy="5041106"/>
          </a:xfrm>
          <a:prstGeom prst="roundRect">
            <a:avLst>
              <a:gd name="adj" fmla="val 2362"/>
            </a:avLst>
          </a:prstGeom>
          <a:solidFill>
            <a:srgbClr val="FFEDBF"/>
          </a:solidFill>
          <a:ln/>
        </p:spPr>
      </p:sp>
      <p:sp>
        <p:nvSpPr>
          <p:cNvPr id="3" name="Text 1"/>
          <p:cNvSpPr/>
          <p:nvPr/>
        </p:nvSpPr>
        <p:spPr>
          <a:xfrm>
            <a:off x="707809" y="1073745"/>
            <a:ext cx="5703646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Наша традиционная Кила!</a:t>
            </a:r>
            <a:endParaRPr lang="en-US" sz="3250" dirty="0"/>
          </a:p>
        </p:txBody>
      </p:sp>
      <p:sp>
        <p:nvSpPr>
          <p:cNvPr id="4" name="Text 2"/>
          <p:cNvSpPr/>
          <p:nvPr/>
        </p:nvSpPr>
        <p:spPr>
          <a:xfrm>
            <a:off x="707809" y="2272506"/>
            <a:ext cx="5703646" cy="17365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Кила — это старинный предок современного регби, появившийся на Руси много столетий назад! В этой игре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кожаный мяч, похожий на тыкву,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можно носить прямо в руках.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Цель — дружно пробиться сквозь защиту соперников всей командой и приземлить мяч в зачётной зоне. Игра требует командной сплочённости, скорости и настоящей богатырской смелости!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07809" y="4195068"/>
            <a:ext cx="5703646" cy="909439"/>
          </a:xfrm>
          <a:prstGeom prst="roundRect">
            <a:avLst>
              <a:gd name="adj" fmla="val 7638"/>
            </a:avLst>
          </a:prstGeom>
          <a:solidFill>
            <a:srgbClr val="FFC4B3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103" y="4447480"/>
            <a:ext cx="206667" cy="165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45065" y="4385171"/>
            <a:ext cx="500109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Сегодня килу возрождают по всей России как часть народного наследия.</a:t>
            </a:r>
            <a:endParaRPr lang="en-US" sz="13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7452" y="1094482"/>
            <a:ext cx="4668919" cy="46690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9405" y="1027906"/>
            <a:ext cx="5620899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Сила дружного каната!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61475" y="1792684"/>
            <a:ext cx="6296860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Главная забава любого праздника и народного гуляния — перетягивание каната проверяет каждого участника по-настоящему!</a:t>
            </a:r>
            <a:endParaRPr lang="en-US" sz="13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507952"/>
            <a:ext cx="413434" cy="41344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81577" y="250795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Сила мышц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1281577" y="2865636"/>
            <a:ext cx="567675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Работают мышцы всего тела — рук, ног, спины и живота. Это отличная тренировка для юного богатыря!</a:t>
            </a:r>
            <a:endParaRPr lang="en-US" sz="13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725565"/>
            <a:ext cx="413434" cy="41344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281577" y="3725565"/>
            <a:ext cx="237255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Упорство и стойкость</a:t>
            </a:r>
            <a:endParaRPr lang="en-US" sz="1600" dirty="0"/>
          </a:p>
        </p:txBody>
      </p:sp>
      <p:sp>
        <p:nvSpPr>
          <p:cNvPr id="10" name="Text 5"/>
          <p:cNvSpPr/>
          <p:nvPr/>
        </p:nvSpPr>
        <p:spPr>
          <a:xfrm>
            <a:off x="1281577" y="4083248"/>
            <a:ext cx="567675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Нельзя сдаваться даже когда очень тяжело! Воля к победе решает всё в этом состязании.</a:t>
            </a:r>
            <a:endParaRPr lang="en-US" sz="13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4943177"/>
            <a:ext cx="413434" cy="41344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281577" y="4943177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Командная работа</a:t>
            </a:r>
            <a:endParaRPr lang="en-US" sz="1600" dirty="0"/>
          </a:p>
        </p:txBody>
      </p:sp>
      <p:sp>
        <p:nvSpPr>
          <p:cNvPr id="13" name="Text 7"/>
          <p:cNvSpPr/>
          <p:nvPr/>
        </p:nvSpPr>
        <p:spPr>
          <a:xfrm>
            <a:off x="1281577" y="5300861"/>
            <a:ext cx="567675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Тянуть нужно строго одновременно, дружно — иначе победы не видать! Один за всех и все за одного.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09516" y="1607939"/>
            <a:ext cx="6048819" cy="2583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«Народные игры — это школа выживания, меткости и дружбы для подрастающих богатырей!»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61475" y="4625677"/>
            <a:ext cx="629686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Все старинные игры имели глубокий смысл: они готовили детей к взрослой жизни, учили быть быстрыми охотниками, сильными защитниками своей земли и преданными друзьями. Наши предки были очень мудры — игра и учёба шли рука об руку!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87293" y="1343918"/>
            <a:ext cx="6417110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Единство в многообразии!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356782" y="2191345"/>
            <a:ext cx="1147813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Наша страна огромна — в ней живут </a:t>
            </a:r>
            <a:pPr algn="ctr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сотни народов,</a:t>
            </a:r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у каждого есть свои удивительные игры и традиции.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574" y="2641997"/>
            <a:ext cx="2021333" cy="124926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574" y="4097933"/>
            <a:ext cx="224913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Татарский Сабантуй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61574" y="4455616"/>
            <a:ext cx="3485071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Борьба на кушаках — куреш — главное состязание на знаменитом татарском празднике Сабантуй. Сила и ловкость решают всё!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312" y="2641997"/>
            <a:ext cx="2021333" cy="124926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53312" y="4097933"/>
            <a:ext cx="276267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Кавказские конные игры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353312" y="4455616"/>
            <a:ext cx="3485071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Джигитовка и другие конные забавы народов Кавказа восхищают своей лихостью и мастерством наездников.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50" y="2641997"/>
            <a:ext cx="2021333" cy="124926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045050" y="4097933"/>
            <a:ext cx="288203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Северные гонки на оленях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8045050" y="4455616"/>
            <a:ext cx="3485071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Народы Севера устраивают стремительные гонки на оленьих упряжках — древнее искусство, дошедшее до наших дней.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2026-06-14T17:34:59Z</dcterms:created>
  <dcterms:modified xsi:type="dcterms:W3CDTF">2026-06-14T17:34:59Z</dcterms:modified>
</cp:coreProperties>
</file>