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10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12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svg"/><Relationship Id="rId3" Type="http://schemas.openxmlformats.org/officeDocument/2006/relationships/image" Target="../media/image-13-3.png"/><Relationship Id="rId4" Type="http://schemas.openxmlformats.org/officeDocument/2006/relationships/image" Target="../media/image-13-4.svg"/><Relationship Id="rId5" Type="http://schemas.openxmlformats.org/officeDocument/2006/relationships/image" Target="../media/image-13-5.png"/><Relationship Id="rId6" Type="http://schemas.openxmlformats.org/officeDocument/2006/relationships/image" Target="../media/image-13-6.svg"/><Relationship Id="rId7" Type="http://schemas.openxmlformats.org/officeDocument/2006/relationships/image" Target="../media/image-13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1.png"/><Relationship Id="rId4" Type="http://schemas.openxmlformats.org/officeDocument/2006/relationships/image" Target="../media/image-17-2.svg"/><Relationship Id="rId5" Type="http://schemas.openxmlformats.org/officeDocument/2006/relationships/image" Target="../media/image-17-1.png"/><Relationship Id="rId6" Type="http://schemas.openxmlformats.org/officeDocument/2006/relationships/image" Target="../media/image-17-2.svg"/><Relationship Id="rId7" Type="http://schemas.openxmlformats.org/officeDocument/2006/relationships/image" Target="../media/image-17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19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21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svg"/><Relationship Id="rId4" Type="http://schemas.openxmlformats.org/officeDocument/2006/relationships/image" Target="../media/image-23-2.png"/><Relationship Id="rId5" Type="http://schemas.openxmlformats.org/officeDocument/2006/relationships/image" Target="../media/image-23-3.svg"/><Relationship Id="rId6" Type="http://schemas.openxmlformats.org/officeDocument/2006/relationships/image" Target="../media/image-23-6.png"/><Relationship Id="rId7" Type="http://schemas.openxmlformats.org/officeDocument/2006/relationships/image" Target="../media/image-2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image" Target="../media/image-3-8.png"/><Relationship Id="rId9" Type="http://schemas.openxmlformats.org/officeDocument/2006/relationships/image" Target="../media/image-3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jpe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331541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Теорема Пифагора и вещественные числа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3820021"/>
            <a:ext cx="6296860" cy="706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Математика 8 класс — Основы геометрии и алгебры</a:t>
            </a:r>
            <a:endParaRPr lang="en-US" sz="2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38002"/>
            <a:ext cx="8872514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катет (Решение)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410295"/>
            <a:ext cx="335102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930301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Выражаем неизвестный катет и находим его длину: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211090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439988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548930"/>
            <a:ext cx="342980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Выразим b² из теоремы Пифагора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920107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b² = c² − a²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293864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522762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631704"/>
            <a:ext cx="3214706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Подставим известные значения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4002881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b² = 10² − 6² = 100 − 36 =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64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37663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605536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714478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Извлечем корень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5085655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 = √64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 = 8 см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472708"/>
            <a:ext cx="5261439" cy="423366"/>
          </a:xfrm>
          <a:prstGeom prst="roundRect">
            <a:avLst>
              <a:gd name="adj" fmla="val 14064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652790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603776"/>
            <a:ext cx="526878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8 см.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954213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55778" y="6457255"/>
            <a:ext cx="9036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60995"/>
            <a:ext cx="6296860" cy="1368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Попробуй сам!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61475" y="2100560"/>
            <a:ext cx="4654136" cy="342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Задание «Вычисли гипотенузу»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661475" y="2708672"/>
            <a:ext cx="6906444" cy="234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Попробуй применить теорему Пифагора самостоятельно: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61475" y="3142555"/>
            <a:ext cx="3059730" cy="1555750"/>
          </a:xfrm>
          <a:prstGeom prst="roundRect">
            <a:avLst>
              <a:gd name="adj" fmla="val 494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3578" y="3344664"/>
            <a:ext cx="2632208" cy="342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📝</a:t>
            </a:r>
            <a:pPr algn="l" indent="0" marL="0">
              <a:lnSpc>
                <a:spcPct val="108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Твоё задание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863578" y="3793133"/>
            <a:ext cx="2655523" cy="703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длину гипотенузы </a:t>
            </a:r>
            <a:pPr algn="l" indent="0" marL="0">
              <a:lnSpc>
                <a:spcPct val="107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</a:t>
            </a:r>
            <a:pPr algn="l" indent="0" marL="0">
              <a:lnSpc>
                <a:spcPct val="10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прямоугольного треугольника.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898505" y="3142555"/>
            <a:ext cx="3059830" cy="1555750"/>
          </a:xfrm>
          <a:prstGeom prst="roundRect">
            <a:avLst>
              <a:gd name="adj" fmla="val 494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100608" y="3344664"/>
            <a:ext cx="2632208" cy="342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📐</a:t>
            </a:r>
            <a:pPr algn="l" indent="0" marL="0">
              <a:lnSpc>
                <a:spcPct val="108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Катеты равны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4100608" y="3793133"/>
            <a:ext cx="2655623" cy="234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= 5 см</a:t>
            </a:r>
            <a:pPr algn="l" indent="0" marL="0">
              <a:lnSpc>
                <a:spcPct val="10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107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 = 12 см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61475" y="4875609"/>
            <a:ext cx="6296860" cy="1321395"/>
          </a:xfrm>
          <a:prstGeom prst="roundRect">
            <a:avLst>
              <a:gd name="adj" fmla="val 582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3578" y="5077718"/>
            <a:ext cx="2632208" cy="342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💡</a:t>
            </a:r>
            <a:pPr algn="l" indent="0" marL="0">
              <a:lnSpc>
                <a:spcPct val="108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Подсказка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863578" y="5526187"/>
            <a:ext cx="5892653" cy="4687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Возведи оба числа в квадрат, сложи их и найди корень из полученной суммы.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623678" y="6457255"/>
            <a:ext cx="863876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9520"/>
            <a:ext cx="8365122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Проверим ответ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331813"/>
            <a:ext cx="514902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самостоятельной работы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851819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Проверим твои вычисления: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13260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361505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470448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Запишем формулу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841625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c² = a² + b²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215382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444280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553222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Считаем квадраты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3924399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c² = 5² + 12² = 25 + 144 =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169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298156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527054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635996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Извлекаем корень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5007173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 = √169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 = 13 см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394226"/>
            <a:ext cx="5261439" cy="584597"/>
          </a:xfrm>
          <a:prstGeom prst="roundRect">
            <a:avLst>
              <a:gd name="adj" fmla="val 10185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574308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525294"/>
            <a:ext cx="4659196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Результат: 13 см.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Проверка: 25 + 144 = 169 (верно!). Ты отлично справился!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875730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8180" y="6457255"/>
            <a:ext cx="89126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4248"/>
            <a:ext cx="7012507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Вещественные числа и корни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61475" y="1267718"/>
            <a:ext cx="4071439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Числа, которые не всегда целые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61475" y="1840508"/>
            <a:ext cx="5249930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теореме Пифагора мы часто извлекаем квадратные корни. При этом не всегда получаются красивые целые числа (как 5 или 8):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330351"/>
            <a:ext cx="5249930" cy="109785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07928" y="2500610"/>
            <a:ext cx="2277807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Рациональные числа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07928" y="2904133"/>
            <a:ext cx="4833221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Числа, которые можно представить в виде обычной дроби (например, 2; 0.5; −3; 3/4).</a:t>
            </a:r>
            <a:endParaRPr lang="en-US" sz="11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549154"/>
            <a:ext cx="5249930" cy="127476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07928" y="3719413"/>
            <a:ext cx="2578036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Иррациональные числа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907928" y="4122936"/>
            <a:ext cx="4833221" cy="53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Числа, которые нельзя записать в виде простой дроби (например, √2, √3, число π). Это бесконечные непериодические дроби.</a:t>
            </a:r>
            <a:endParaRPr lang="en-US" sz="11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944864"/>
            <a:ext cx="5249930" cy="92094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07928" y="5115123"/>
            <a:ext cx="4234153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Вещественные (действительные) числа</a:t>
            </a:r>
            <a:endParaRPr lang="en-US" sz="1700" dirty="0"/>
          </a:p>
        </p:txBody>
      </p:sp>
      <p:sp>
        <p:nvSpPr>
          <p:cNvPr id="13" name="Text 8"/>
          <p:cNvSpPr/>
          <p:nvPr/>
        </p:nvSpPr>
        <p:spPr>
          <a:xfrm>
            <a:off x="907928" y="5518646"/>
            <a:ext cx="4833221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Все рациональные и иррациональные числа вместе взятые.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640" y="1867694"/>
            <a:ext cx="4199924" cy="420002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168676" y="6457255"/>
            <a:ext cx="890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03771"/>
            <a:ext cx="6296860" cy="1271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Квадратный корень из неквадратных чисел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61475" y="2136378"/>
            <a:ext cx="36986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Когда корень бесконечен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61475" y="2683867"/>
            <a:ext cx="6296860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посмотрим, что происходит, когда мы извлекаем корень из числа, которое не является полным квадратом: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61475" y="3276402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97243" y="3357166"/>
            <a:ext cx="5761092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Возьмем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√2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(квадратный корень из двух).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61475" y="3965277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97243" y="4046041"/>
            <a:ext cx="5761092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существует целого числа, квадрат которого равен 2.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61475" y="4654153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97243" y="4734917"/>
            <a:ext cx="5761092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 помощью калькулятора мы получаем: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√2 = 1.41421356...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61475" y="5343029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197243" y="5423793"/>
            <a:ext cx="5761092" cy="630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 число иррациональное. В геометрии мы часто оставляем его прямо в виде знака корня, чтобы не терять точность: например, длина стороны равна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√2 см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6583992" y="6457255"/>
            <a:ext cx="90356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97024"/>
            <a:ext cx="6296860" cy="1716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Приближенное вычисление корней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5233360" y="2563515"/>
            <a:ext cx="2823397" cy="286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33360" y="3035697"/>
            <a:ext cx="6906444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 оценить размер иррационального числа без калькулятора?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233360" y="3355280"/>
            <a:ext cx="3086420" cy="1065014"/>
          </a:xfrm>
          <a:prstGeom prst="roundRect">
            <a:avLst>
              <a:gd name="adj" fmla="val 603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05501" y="3527425"/>
            <a:ext cx="2201212" cy="286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📋</a:t>
            </a:r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Задача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405501" y="3887986"/>
            <a:ext cx="2742139" cy="3601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Между какими целыми числами на числовой оси лежит число </a:t>
            </a:r>
            <a:pPr algn="l" indent="0" marL="0">
              <a:lnSpc>
                <a:spcPct val="98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√7</a:t>
            </a:r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8443800" y="3355280"/>
            <a:ext cx="3086420" cy="1065014"/>
          </a:xfrm>
          <a:prstGeom prst="roundRect">
            <a:avLst>
              <a:gd name="adj" fmla="val 603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15941" y="3527425"/>
            <a:ext cx="2201212" cy="286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615941" y="3887986"/>
            <a:ext cx="2742139" cy="3601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Какие ближайшие точные квадраты окружают число 7?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233360" y="4544318"/>
            <a:ext cx="6296860" cy="884932"/>
          </a:xfrm>
          <a:prstGeom prst="roundRect">
            <a:avLst>
              <a:gd name="adj" fmla="val 726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05501" y="4716463"/>
            <a:ext cx="2201212" cy="286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5405501" y="5077023"/>
            <a:ext cx="5952579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 каких чисел мы можем легко извлечь целые корни рядом с числом 7?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5233360" y="5568752"/>
            <a:ext cx="6296860" cy="492125"/>
          </a:xfrm>
          <a:prstGeom prst="roundRect">
            <a:avLst>
              <a:gd name="adj" fmla="val 13069"/>
            </a:avLst>
          </a:prstGeom>
          <a:solidFill>
            <a:srgbClr val="FFE0CC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451" y="5760045"/>
            <a:ext cx="191388" cy="15309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730930" y="5730974"/>
            <a:ext cx="6255784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Давайте найдем границы для √7 на следующем слайде!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11168478" y="6457255"/>
            <a:ext cx="8909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2859"/>
            <a:ext cx="10868745" cy="9769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Приближенное вычисление корней (Решение)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1665883"/>
            <a:ext cx="3137318" cy="244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2126754"/>
            <a:ext cx="5884616" cy="1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Вот как можно оценить значение корня √7: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61475" y="2371923"/>
            <a:ext cx="261336" cy="1698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61475" y="2581473"/>
            <a:ext cx="5275031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684859"/>
            <a:ext cx="3549264" cy="244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Найдем ближайшие полные квадраты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61475" y="3019227"/>
            <a:ext cx="5275031" cy="1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 числа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(так как 2² = 4) и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(так как 3² = 9).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61475" y="3351014"/>
            <a:ext cx="261336" cy="1698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61475" y="3560564"/>
            <a:ext cx="5275031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663950"/>
            <a:ext cx="3206670" cy="244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Запишем неравенство для числа 7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61475" y="3998317"/>
            <a:ext cx="5275031" cy="1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 &lt; 7 &lt; 9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61475" y="4330105"/>
            <a:ext cx="261336" cy="1698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61475" y="4539655"/>
            <a:ext cx="5275031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643041"/>
            <a:ext cx="4193772" cy="244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Извлечем квадратный корень из всех частей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61475" y="4977408"/>
            <a:ext cx="5275031" cy="1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√4 &lt; √7 &lt; √9 →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 &lt; √7 &lt; 3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61475" y="5320506"/>
            <a:ext cx="5275031" cy="514945"/>
          </a:xfrm>
          <a:prstGeom prst="roundRect">
            <a:avLst>
              <a:gd name="adj" fmla="val 10659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143" y="5483820"/>
            <a:ext cx="163310" cy="130671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086120" y="5434409"/>
            <a:ext cx="4719718" cy="2871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Число √7 лежит на координатной прямой между целыми числами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 и 3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Приблизительно √7 ≈ 2.6.</a:t>
            </a:r>
            <a:endParaRPr lang="en-US" sz="10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539" y="2147094"/>
            <a:ext cx="3956249" cy="395634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2723" y="6457255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2640"/>
            <a:ext cx="5791750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Координатная плоскость и расстояния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661475" y="1014710"/>
            <a:ext cx="365453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Применение геометрии в системе координат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61475" y="1304528"/>
            <a:ext cx="5319083" cy="1843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Теорема Пифагора позволяет нам находить расстояние между любыми точками на координатной плоскости.</a:t>
            </a:r>
            <a:endParaRPr lang="en-US" sz="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6895" y="1532483"/>
            <a:ext cx="141681" cy="1416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8549" y="1541959"/>
            <a:ext cx="5012009" cy="98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Каждой точке соответствует пара координат </a:t>
            </a:r>
            <a:pPr algn="l" indent="0" marL="0">
              <a:lnSpc>
                <a:spcPct val="81000"/>
              </a:lnSpc>
              <a:buNone/>
            </a:pPr>
            <a:r>
              <a:rPr lang="en-US" sz="7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(x; y)</a:t>
            </a:r>
            <a:pPr algn="l" indent="0" marL="0">
              <a:lnSpc>
                <a:spcPct val="81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7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6895" y="1900982"/>
            <a:ext cx="141681" cy="1416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8549" y="1910457"/>
            <a:ext cx="5012009" cy="1843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мы отметим две точки, то расстояние между ними по диагонали станет </a:t>
            </a:r>
            <a:pPr algn="l" indent="0" marL="0">
              <a:lnSpc>
                <a:spcPct val="81000"/>
              </a:lnSpc>
              <a:buNone/>
            </a:pPr>
            <a:r>
              <a:rPr lang="en-US" sz="7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гипотенузой</a:t>
            </a:r>
            <a:pPr algn="l" indent="0" marL="0">
              <a:lnSpc>
                <a:spcPct val="81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прямоугольного треугольника.</a:t>
            </a:r>
            <a:endParaRPr lang="en-US" sz="7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6895" y="2269480"/>
            <a:ext cx="141681" cy="1416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8549" y="2278955"/>
            <a:ext cx="5012009" cy="92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Катетами будут расстояния между координатами точек по оси X и оси Y.</a:t>
            </a:r>
            <a:endParaRPr lang="en-US" sz="7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487" y="1315145"/>
            <a:ext cx="5319083" cy="531921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3" name="Text 7"/>
          <p:cNvSpPr/>
          <p:nvPr/>
        </p:nvSpPr>
        <p:spPr>
          <a:xfrm>
            <a:off x="11165402" y="6929338"/>
            <a:ext cx="89403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61491"/>
            <a:ext cx="6296860" cy="9890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Расстояние между точками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61475" y="1687513"/>
            <a:ext cx="2521978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2073672"/>
            <a:ext cx="6906444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Найдем расстояние между двумя точками на плоскости: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661475" y="2324100"/>
            <a:ext cx="6296860" cy="738981"/>
          </a:xfrm>
          <a:prstGeom prst="roundRect">
            <a:avLst>
              <a:gd name="adj" fmla="val 752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6430" y="2469059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📋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Дано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06430" y="2771874"/>
            <a:ext cx="600695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Точки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A(1; 2)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B(4; 6)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61475" y="3155652"/>
            <a:ext cx="6296860" cy="738981"/>
          </a:xfrm>
          <a:prstGeom prst="roundRect">
            <a:avLst>
              <a:gd name="adj" fmla="val 752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06430" y="3300611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❓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06430" y="3603427"/>
            <a:ext cx="600695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расстояние (длину отрезка)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AB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61475" y="3987205"/>
            <a:ext cx="6296860" cy="885230"/>
          </a:xfrm>
          <a:prstGeom prst="roundRect">
            <a:avLst>
              <a:gd name="adj" fmla="val 627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06430" y="4132163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806430" y="4434979"/>
            <a:ext cx="6006950" cy="292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 найти горизонтальное расстояние (катет dx) и вертикальное расстояние (катет dy) между точками?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661475" y="4965005"/>
            <a:ext cx="6296860" cy="738981"/>
          </a:xfrm>
          <a:prstGeom prst="roundRect">
            <a:avLst>
              <a:gd name="adj" fmla="val 752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06430" y="5109964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806430" y="5412780"/>
            <a:ext cx="600695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Какое уравнение Пифагора получится для стороны AB?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661475" y="5808166"/>
            <a:ext cx="6296860" cy="388243"/>
          </a:xfrm>
          <a:prstGeom prst="roundRect">
            <a:avLst>
              <a:gd name="adj" fmla="val 14314"/>
            </a:avLst>
          </a:prstGeom>
          <a:solidFill>
            <a:srgbClr val="FFE0CC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30" y="5973465"/>
            <a:ext cx="165294" cy="132259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1091280" y="5933777"/>
            <a:ext cx="6344384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Давайте решим задачу на следующем слайде!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6587067" y="6457255"/>
            <a:ext cx="90048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38002"/>
            <a:ext cx="11382586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Расстояние между точками (Решение)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410295"/>
            <a:ext cx="335102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930301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Вычисляем длину отрезка AB: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211090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439988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548930"/>
            <a:ext cx="503820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Найдем горизонтальный катет (разница по оси X)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920107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dx = 4 − 1 =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 единицы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293864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522762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631704"/>
            <a:ext cx="479879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Найдем вертикальный катет (разница по оси Y)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4002881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dy = 6 − 2 =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 единицы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37663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605536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714478"/>
            <a:ext cx="4948511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Применим теорему Пифагора для гипотенузы AB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5085655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AB² = dx² + dy² = 3² + 4² = 9 + 16 = 25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AB = √25 = 5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472708"/>
            <a:ext cx="5261439" cy="423366"/>
          </a:xfrm>
          <a:prstGeom prst="roundRect">
            <a:avLst>
              <a:gd name="adj" fmla="val 14064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652790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603776"/>
            <a:ext cx="526878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Расстояние между точками равно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954213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2723" y="6457255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93353"/>
            <a:ext cx="6296860" cy="1200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Зачем нужна теорема Пифагора?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61475" y="2048867"/>
            <a:ext cx="5677452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Величайшее открытие в истории геометрии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61475" y="2553891"/>
            <a:ext cx="6296860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Теорема Пифагора — одна из самых известных и часто используемых теорем в мире. Без нее немыслимы современные технологии: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61475" y="3093641"/>
            <a:ext cx="3080169" cy="1706860"/>
          </a:xfrm>
          <a:prstGeom prst="roundRect">
            <a:avLst>
              <a:gd name="adj" fmla="val 395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156" y="3273326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🏗️</a:t>
            </a:r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Строительство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41156" y="3655417"/>
            <a:ext cx="2720808" cy="7723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Строители используют соотношение сторон, чтобы стены домов сходились строго под углом 90 градусов.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878165" y="3093641"/>
            <a:ext cx="3080169" cy="1706860"/>
          </a:xfrm>
          <a:prstGeom prst="roundRect">
            <a:avLst>
              <a:gd name="adj" fmla="val 395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57846" y="3273326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🛰️</a:t>
            </a:r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Навигация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4057846" y="3655417"/>
            <a:ext cx="2720808" cy="965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Системы GPS рассчитывают точное расстояние между вашим телефоном и спутниками с помощью этой формулы.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61475" y="4937026"/>
            <a:ext cx="6296860" cy="1127621"/>
          </a:xfrm>
          <a:prstGeom prst="roundRect">
            <a:avLst>
              <a:gd name="adj" fmla="val 598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41156" y="5116711"/>
            <a:ext cx="304891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🎮</a:t>
            </a:r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Картография и геймдев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841156" y="5498802"/>
            <a:ext cx="5937498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Разработчики игр используют её для программирования движения персонажей по диагонали.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644017" y="6457255"/>
            <a:ext cx="84353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91468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Границы корня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2279948"/>
            <a:ext cx="3342398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661475" y="2916634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Реши задачу самостоятельно: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61475" y="3374926"/>
            <a:ext cx="6296860" cy="1374080"/>
          </a:xfrm>
          <a:prstGeom prst="roundRect">
            <a:avLst>
              <a:gd name="adj" fmla="val 577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9531" y="3582988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📝</a:t>
            </a:r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Твоё задание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869531" y="4049613"/>
            <a:ext cx="5880747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Определи, между какими двумя последовательными целыми числами лежит вещественное число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√15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1475" y="4938018"/>
            <a:ext cx="6296860" cy="1128415"/>
          </a:xfrm>
          <a:prstGeom prst="roundRect">
            <a:avLst>
              <a:gd name="adj" fmla="val 7035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9531" y="5146080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💡</a:t>
            </a:r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Подсказка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869531" y="5612705"/>
            <a:ext cx="588074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Вспомни точные квадраты чисел 3, 4 и 5.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6556806" y="6457255"/>
            <a:ext cx="93074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9520"/>
            <a:ext cx="8576056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Проверка границ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331813"/>
            <a:ext cx="335102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851819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Проверим твои рассуждения: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13260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361505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470448"/>
            <a:ext cx="400734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Ближайшие точные квадраты к числу 15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841625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(так как 3² = 9) и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16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(так как 4² = 16).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215382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444280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553222"/>
            <a:ext cx="226808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Запишем неравенство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3924399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 &lt; 15 &lt; 16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298156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527054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635996"/>
            <a:ext cx="290733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Извлечем квадратные корни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5007173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√9 &lt; √15 &lt; √16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 &lt; √15 &lt; 4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394226"/>
            <a:ext cx="5261439" cy="584597"/>
          </a:xfrm>
          <a:prstGeom prst="roundRect">
            <a:avLst>
              <a:gd name="adj" fmla="val 10185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574308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525294"/>
            <a:ext cx="4659196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Число √15 лежит на координатной прямой между числами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 и 4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(оно очень близко к 4, так как √15 ≈ 3.87).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875730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8180" y="6457255"/>
            <a:ext cx="89126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90546" y="791766"/>
            <a:ext cx="5267789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Главные выводы урока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2321462" y="1364059"/>
            <a:ext cx="463687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Твоя шпаргалка по геометрии и числам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1890" y="1788418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Помни эти ключевые правила и формулы: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61475" y="2069207"/>
            <a:ext cx="6296860" cy="959842"/>
          </a:xfrm>
          <a:prstGeom prst="roundRect">
            <a:avLst>
              <a:gd name="adj" fmla="val 6203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188018" y="2223591"/>
            <a:ext cx="2615936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📐</a:t>
            </a:r>
            <a:pPr rtl="1" algn="r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Стороны треугольника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15855" y="2552204"/>
            <a:ext cx="5988099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прямоугольном треугольнике стороны у прямого угла — это </a:t>
            </a:r>
            <a:pPr rtl="1" algn="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катеты</a:t>
            </a:r>
            <a:pPr rtl="1" algn="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сторона напротив — </a:t>
            </a:r>
            <a:pPr rtl="1" algn="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гипотенуза</a:t>
            </a:r>
            <a:pPr rtl="1" algn="r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61475" y="3135313"/>
            <a:ext cx="6296860" cy="798612"/>
          </a:xfrm>
          <a:prstGeom prst="roundRect">
            <a:avLst>
              <a:gd name="adj" fmla="val 7456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92523" y="3289697"/>
            <a:ext cx="2211431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📏</a:t>
            </a:r>
            <a:pPr rtl="1" algn="r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Теорема Пифагора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15855" y="3618309"/>
            <a:ext cx="598809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Квадрат гипотенузы равен сумме квадратов катетов: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a² + b² = c²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61475" y="4040188"/>
            <a:ext cx="6296860" cy="959842"/>
          </a:xfrm>
          <a:prstGeom prst="roundRect">
            <a:avLst>
              <a:gd name="adj" fmla="val 6203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15855" y="4194572"/>
            <a:ext cx="245282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🔢</a:t>
            </a:r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Вещественные числа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815855" y="4523184"/>
            <a:ext cx="5988099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Вещественные числа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состоят из рациональных (дроби) и иррациональных (бесконечные корни, как √2).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61475" y="5106293"/>
            <a:ext cx="6296860" cy="959842"/>
          </a:xfrm>
          <a:prstGeom prst="roundRect">
            <a:avLst>
              <a:gd name="adj" fmla="val 6203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15855" y="5260677"/>
            <a:ext cx="282756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📍</a:t>
            </a:r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Расстояние на плоскости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15855" y="5589290"/>
            <a:ext cx="5988099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Расстояние между точками на плоскости можно легко найти, построив прямоугольный треугольник и применив теорему Пифагора.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6568911" y="6457255"/>
            <a:ext cx="91864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6742" y="734516"/>
            <a:ext cx="5811593" cy="63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Быстрый тест и итоги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3551347" y="1431429"/>
            <a:ext cx="3406987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Проверим свои знания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1890" y="1978918"/>
            <a:ext cx="6906444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Ответь на три коротких вопроса:</a:t>
            </a:r>
            <a:endParaRPr lang="en-US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86500" y="2361307"/>
            <a:ext cx="3071835" cy="19095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20324" y="2483743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rtl="1"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4323845" y="3041650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1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4075606" y="3451324"/>
            <a:ext cx="2693622" cy="630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Чему равна гипотенуза треугольника с катетами </a:t>
            </a:r>
            <a:pPr rtl="1" algn="r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 см</a:t>
            </a:r>
            <a:pPr rtl="1" algn="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rtl="1" algn="r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 см</a:t>
            </a:r>
            <a:pPr rtl="1" algn="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2361307"/>
            <a:ext cx="3071934" cy="190956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095398" y="2483743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rtl="1"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1098919" y="3041650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2</a:t>
            </a:r>
            <a:endParaRPr lang="en-US" sz="1900" dirty="0"/>
          </a:p>
        </p:txBody>
      </p:sp>
      <p:sp>
        <p:nvSpPr>
          <p:cNvPr id="13" name="Text 8"/>
          <p:cNvSpPr/>
          <p:nvPr/>
        </p:nvSpPr>
        <p:spPr>
          <a:xfrm>
            <a:off x="850581" y="3451324"/>
            <a:ext cx="2693722" cy="630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Является ли число </a:t>
            </a:r>
            <a:pPr rtl="1" algn="r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√9</a:t>
            </a:r>
            <a:pPr rtl="1" algn="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вещественным рациональным числом?</a:t>
            </a:r>
            <a:endParaRPr lang="en-US" sz="13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423966"/>
            <a:ext cx="6296860" cy="169941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3707861" y="4546402"/>
            <a:ext cx="204088" cy="2653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rtl="1"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0"/>
          <p:cNvSpPr/>
          <p:nvPr/>
        </p:nvSpPr>
        <p:spPr>
          <a:xfrm>
            <a:off x="4323845" y="5104309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3</a:t>
            </a:r>
            <a:endParaRPr lang="en-US" sz="1900" dirty="0"/>
          </a:p>
        </p:txBody>
      </p:sp>
      <p:sp>
        <p:nvSpPr>
          <p:cNvPr id="17" name="Text 11"/>
          <p:cNvSpPr/>
          <p:nvPr/>
        </p:nvSpPr>
        <p:spPr>
          <a:xfrm>
            <a:off x="850581" y="5513983"/>
            <a:ext cx="5918647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Верно ли, что гипотенуза прямоугольного треугольника всегда лежит напротив прямого угла?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6569506" y="6457255"/>
            <a:ext cx="91804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00187"/>
            <a:ext cx="6499558" cy="63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Ответы на экспресс-тест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61475" y="1397099"/>
            <a:ext cx="371624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Подведение итогов урока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61475" y="1944588"/>
            <a:ext cx="6906444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сверим наши ответы: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61475" y="2326977"/>
            <a:ext cx="3071835" cy="1736229"/>
          </a:xfrm>
          <a:prstGeom prst="roundRect">
            <a:avLst>
              <a:gd name="adj" fmla="val 4115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50581" y="2516088"/>
            <a:ext cx="244538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✅</a:t>
            </a:r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Ответ 1: 10 см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50581" y="2925763"/>
            <a:ext cx="2693622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 как c² = 6² + 8² = 36 + 64 = 100 → c = √100 = </a:t>
            </a:r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10</a:t>
            </a:r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886400" y="2326977"/>
            <a:ext cx="3071934" cy="1736229"/>
          </a:xfrm>
          <a:prstGeom prst="roundRect">
            <a:avLst>
              <a:gd name="adj" fmla="val 4115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75507" y="2516088"/>
            <a:ext cx="2693722" cy="635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✅</a:t>
            </a:r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Ответ 2: Да, является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4075507" y="3243659"/>
            <a:ext cx="2693722" cy="630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√9 = 3 (целое число), поэтому оно рациональное и вещественное.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61475" y="4216301"/>
            <a:ext cx="6296860" cy="998041"/>
          </a:xfrm>
          <a:prstGeom prst="roundRect">
            <a:avLst>
              <a:gd name="adj" fmla="val 715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50581" y="4405412"/>
            <a:ext cx="2558391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✅</a:t>
            </a:r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Ответ 3: Да, верно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850581" y="4815086"/>
            <a:ext cx="5918647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Гипотенуза всегда лежит напротив угла в 90 градусов.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61475" y="5386586"/>
            <a:ext cx="19050" cy="771128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16" name="Text 13"/>
          <p:cNvSpPr/>
          <p:nvPr/>
        </p:nvSpPr>
        <p:spPr>
          <a:xfrm>
            <a:off x="916560" y="5558830"/>
            <a:ext cx="6041775" cy="4266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🎉</a:t>
            </a:r>
            <a:pPr algn="ctr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Поздравляем! Теорема Пифагора и основы вещественных чисел успешно изучены!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6559684" y="6457255"/>
            <a:ext cx="927871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68660"/>
            <a:ext cx="5843441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Цели сегодняшнего урока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233360" y="1440954"/>
            <a:ext cx="264738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Чему мы научимся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233360" y="1865312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Сегодня мы сделаем геометрию инструментом для точных расчетов: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146102"/>
            <a:ext cx="6296860" cy="8506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3260" y="2433141"/>
            <a:ext cx="212620" cy="2764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5925692" y="2306836"/>
            <a:ext cx="293025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Прямоугольный треугольник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5925692" y="2635448"/>
            <a:ext cx="5443798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Изучим его стороны (катеты и гипотенузу).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102967"/>
            <a:ext cx="6296860" cy="8506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423260" y="3390007"/>
            <a:ext cx="212620" cy="2764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5925692" y="3263702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Теорема Пифагора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5925692" y="3592314"/>
            <a:ext cx="5443798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Выучим формулу и научимся находить любую неизвестную сторону.</a:t>
            </a:r>
            <a:endParaRPr lang="en-US" sz="11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059833"/>
            <a:ext cx="6296860" cy="85060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423260" y="4346873"/>
            <a:ext cx="212620" cy="2764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0"/>
          <p:cNvSpPr/>
          <p:nvPr/>
        </p:nvSpPr>
        <p:spPr>
          <a:xfrm>
            <a:off x="5925692" y="4220567"/>
            <a:ext cx="2138111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Вещественные числа</a:t>
            </a:r>
            <a:endParaRPr lang="en-US" sz="1600" dirty="0"/>
          </a:p>
        </p:txBody>
      </p:sp>
      <p:sp>
        <p:nvSpPr>
          <p:cNvPr id="17" name="Text 11"/>
          <p:cNvSpPr/>
          <p:nvPr/>
        </p:nvSpPr>
        <p:spPr>
          <a:xfrm>
            <a:off x="5925692" y="4549180"/>
            <a:ext cx="5443798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Поймем, откуда берутся иррациональные числа и квадратные корни.</a:t>
            </a:r>
            <a:endParaRPr lang="en-US" sz="11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3360" y="5016698"/>
            <a:ext cx="6296860" cy="972542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423260" y="5364758"/>
            <a:ext cx="212620" cy="2764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4</a:t>
            </a:r>
            <a:endParaRPr lang="en-US" sz="1650" dirty="0"/>
          </a:p>
        </p:txBody>
      </p:sp>
      <p:sp>
        <p:nvSpPr>
          <p:cNvPr id="20" name="Text 13"/>
          <p:cNvSpPr/>
          <p:nvPr/>
        </p:nvSpPr>
        <p:spPr>
          <a:xfrm>
            <a:off x="5925692" y="5177433"/>
            <a:ext cx="256077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Применение на практике</a:t>
            </a:r>
            <a:endParaRPr lang="en-US" sz="1600" dirty="0"/>
          </a:p>
        </p:txBody>
      </p:sp>
      <p:sp>
        <p:nvSpPr>
          <p:cNvPr id="21" name="Text 14"/>
          <p:cNvSpPr/>
          <p:nvPr/>
        </p:nvSpPr>
        <p:spPr>
          <a:xfrm>
            <a:off x="5925692" y="5506045"/>
            <a:ext cx="5443798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Научимся находить расстояние между точками на координатной плоскости.</a:t>
            </a:r>
            <a:endParaRPr lang="en-US" sz="1100" dirty="0"/>
          </a:p>
        </p:txBody>
      </p:sp>
      <p:sp>
        <p:nvSpPr>
          <p:cNvPr id="22" name="Text 15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3" name="Text 16"/>
          <p:cNvSpPr/>
          <p:nvPr/>
        </p:nvSpPr>
        <p:spPr>
          <a:xfrm>
            <a:off x="11216498" y="6457255"/>
            <a:ext cx="842941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3930"/>
            <a:ext cx="4785895" cy="377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Прямоугольный треугольник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661475" y="1042988"/>
            <a:ext cx="2085228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Катеты и гипотенуза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1361083"/>
            <a:ext cx="5311146" cy="2014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Прямоугольный треугольник — это треугольник, у которого один из углов равен 90 градусов (прямой угол). Его стороны имеют особые названия:</a:t>
            </a:r>
            <a:endParaRPr lang="en-US" sz="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623219"/>
            <a:ext cx="5311146" cy="57070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5975" y="1736923"/>
            <a:ext cx="1451931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Катеты (a и b)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825975" y="1979513"/>
            <a:ext cx="5032944" cy="100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Две стороны, которые образуют прямой угол. Они перпендикулярны друг другу.</a:t>
            </a:r>
            <a:endParaRPr lang="en-US" sz="7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247900"/>
            <a:ext cx="5311146" cy="67141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5975" y="2361605"/>
            <a:ext cx="1451931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Гипотенуза (c)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825975" y="2604195"/>
            <a:ext cx="5032944" cy="2014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Сторона, лежащая напротив прямого угла. Гипотенуза — </a:t>
            </a:r>
            <a:pPr algn="l" indent="0" marL="0">
              <a:lnSpc>
                <a:spcPct val="83000"/>
              </a:lnSpc>
              <a:buNone/>
            </a:pPr>
            <a:r>
              <a:rPr lang="en-US" sz="7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всегда самая длинная сторона</a:t>
            </a:r>
            <a:pPr algn="l" indent="0" marL="0">
              <a:lnSpc>
                <a:spcPct val="83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прямоугольном треугольнике.</a:t>
            </a:r>
            <a:endParaRPr lang="en-US" sz="7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5424" y="1373287"/>
            <a:ext cx="4779942" cy="478006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11203600" y="6457255"/>
            <a:ext cx="85584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937121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Визуализация сторон треугольника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2425601"/>
            <a:ext cx="3534183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Наглядное сравнение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661475" y="3062288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зафиксируем образ прямоугольного треугольника: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315" y="3501628"/>
            <a:ext cx="283461" cy="2834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75723" y="3520579"/>
            <a:ext cx="5682612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Катеты могут быть разной длины, но они всегда сходятся в углу в форме буквы «Г».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315" y="4427736"/>
            <a:ext cx="283461" cy="28346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75723" y="4446687"/>
            <a:ext cx="568261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Гипотенуза соединяет их концы по диагонали.</a:t>
            </a:r>
            <a:endParaRPr lang="en-US" sz="14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315" y="5353844"/>
            <a:ext cx="283461" cy="28346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75723" y="5372795"/>
            <a:ext cx="5682612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Запомни: гипотенуза </a:t>
            </a:r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ВСЕГДА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длиннее любого из катетов в отдельности.</a:t>
            </a:r>
            <a:endParaRPr lang="en-US" sz="1450" dirty="0"/>
          </a:p>
        </p:txBody>
      </p:sp>
      <p:sp>
        <p:nvSpPr>
          <p:cNvPr id="12" name="Text 6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3" name="Text 7"/>
          <p:cNvSpPr/>
          <p:nvPr/>
        </p:nvSpPr>
        <p:spPr>
          <a:xfrm>
            <a:off x="6644315" y="6457255"/>
            <a:ext cx="84323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97210"/>
            <a:ext cx="5772105" cy="671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Теорема Пифагора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661475" y="1436390"/>
            <a:ext cx="4397860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Формула взаимосвязи сторон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61475" y="2181324"/>
            <a:ext cx="5215303" cy="682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Теорема Пифагора связывает длины катетов и гипотенузы прямоугольного треугольника простым уравнением:</a:t>
            </a:r>
            <a:endParaRPr lang="en-US" sz="1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056037"/>
            <a:ext cx="5215303" cy="137110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7954" y="3260923"/>
            <a:ext cx="2581210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Формулировка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967954" y="3767038"/>
            <a:ext cx="4703942" cy="45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прямоугольном треугольнике квадрат длины гипотенузы равен сумме квадратов длин катетов.</a:t>
            </a:r>
            <a:endParaRPr lang="en-US" sz="14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4597698"/>
            <a:ext cx="5215303" cy="137110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7954" y="4802584"/>
            <a:ext cx="2581210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Вывод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67954" y="5308699"/>
            <a:ext cx="4703942" cy="45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мы знаем длины любых двух сторон, мы всегда можем вычислить третью сторону.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191889" y="2027833"/>
            <a:ext cx="5474059" cy="4132858"/>
          </a:xfrm>
          <a:prstGeom prst="roundRect">
            <a:avLst>
              <a:gd name="adj" fmla="val 3128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12" name="Text 8"/>
          <p:cNvSpPr/>
          <p:nvPr/>
        </p:nvSpPr>
        <p:spPr>
          <a:xfrm>
            <a:off x="6371371" y="2198390"/>
            <a:ext cx="3190795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Главная формула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371371" y="2704505"/>
            <a:ext cx="5115095" cy="268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a² + b² = c²</a:t>
            </a:r>
            <a:endParaRPr lang="en-US" sz="8100" dirty="0"/>
          </a:p>
        </p:txBody>
      </p:sp>
      <p:sp>
        <p:nvSpPr>
          <p:cNvPr id="14" name="Text 10"/>
          <p:cNvSpPr/>
          <p:nvPr/>
        </p:nvSpPr>
        <p:spPr>
          <a:xfrm>
            <a:off x="6371371" y="5559723"/>
            <a:ext cx="5724679" cy="227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Квадрат гипотенузы равен сумме квадратов катетов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11210545" y="6457255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63476"/>
            <a:ext cx="6296860" cy="1009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гипотенузу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5233360" y="1711920"/>
            <a:ext cx="2562855" cy="252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233360" y="2109291"/>
            <a:ext cx="6906444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решим первую задачу вместе с классом: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233360" y="2368550"/>
            <a:ext cx="6296860" cy="756543"/>
          </a:xfrm>
          <a:prstGeom prst="roundRect">
            <a:avLst>
              <a:gd name="adj" fmla="val 750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81094" y="2516287"/>
            <a:ext cx="1942258" cy="252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📋</a:t>
            </a:r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Дано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381094" y="2826742"/>
            <a:ext cx="6001394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Прямоугольный треугольник имеет катеты </a:t>
            </a:r>
            <a:pPr algn="l" indent="0" marL="0">
              <a:lnSpc>
                <a:spcPct val="93000"/>
              </a:lnSpc>
              <a:buNone/>
            </a:pPr>
            <a:r>
              <a:rPr lang="en-US" sz="10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= 3 см</a:t>
            </a:r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93000"/>
              </a:lnSpc>
              <a:buNone/>
            </a:pPr>
            <a:r>
              <a:rPr lang="en-US" sz="10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 = 4 см</a:t>
            </a:r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5233360" y="3221633"/>
            <a:ext cx="6296860" cy="756543"/>
          </a:xfrm>
          <a:prstGeom prst="roundRect">
            <a:avLst>
              <a:gd name="adj" fmla="val 750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81094" y="3369370"/>
            <a:ext cx="1942258" cy="252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❓</a:t>
            </a:r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381094" y="3679825"/>
            <a:ext cx="6001394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длину гипотенузы </a:t>
            </a:r>
            <a:pPr algn="l" indent="0" marL="0">
              <a:lnSpc>
                <a:spcPct val="93000"/>
              </a:lnSpc>
              <a:buNone/>
            </a:pPr>
            <a:r>
              <a:rPr lang="en-US" sz="10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</a:t>
            </a:r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5233360" y="4074716"/>
            <a:ext cx="6296860" cy="756543"/>
          </a:xfrm>
          <a:prstGeom prst="roundRect">
            <a:avLst>
              <a:gd name="adj" fmla="val 750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81094" y="4222452"/>
            <a:ext cx="1942258" cy="252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381094" y="4532908"/>
            <a:ext cx="6001394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Какое уравнение нам нужно составить по теореме Пифагора?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233360" y="4927798"/>
            <a:ext cx="6296860" cy="756543"/>
          </a:xfrm>
          <a:prstGeom prst="roundRect">
            <a:avLst>
              <a:gd name="adj" fmla="val 750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81094" y="5075535"/>
            <a:ext cx="1942258" cy="252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5381094" y="5385991"/>
            <a:ext cx="6001394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 избавиться от квадрата числа c² в конце вычислений?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5233360" y="5792986"/>
            <a:ext cx="6296860" cy="401538"/>
          </a:xfrm>
          <a:prstGeom prst="roundRect">
            <a:avLst>
              <a:gd name="adj" fmla="val 14133"/>
            </a:avLst>
          </a:prstGeom>
          <a:solidFill>
            <a:srgbClr val="FFE0CC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394" y="5961757"/>
            <a:ext cx="168866" cy="135037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672293" y="5923260"/>
            <a:ext cx="6332478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Решение задачи — на следующем слайде!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213125" y="6457255"/>
            <a:ext cx="846315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9520"/>
            <a:ext cx="10039397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гипотенузу (Решение)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331813"/>
            <a:ext cx="335102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851819"/>
            <a:ext cx="5871023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Вот как выглядит вычисление гипотенузы: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13260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61475" y="2361505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470448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Запишем формулу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1475" y="2841625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c² = a² + b²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475" y="3215382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61475" y="3444280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553222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Подставим числа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475" y="3924399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c² = 3² + 4² = 9 + 16 =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25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61475" y="4298156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1475" y="4527054"/>
            <a:ext cx="526143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635996"/>
            <a:ext cx="302748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Извлечем квадратный корень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1475" y="5007173"/>
            <a:ext cx="526143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 = √25 →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 = 5 см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394226"/>
            <a:ext cx="5261439" cy="584597"/>
          </a:xfrm>
          <a:prstGeom prst="roundRect">
            <a:avLst>
              <a:gd name="adj" fmla="val 10185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5574308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5525294"/>
            <a:ext cx="4659196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5 см.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Такой треугольник со сторонами 3-4-5 называется Египетским.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1875730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206676" y="6457255"/>
            <a:ext cx="852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81869"/>
            <a:ext cx="6288228" cy="494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катет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5233360" y="1513384"/>
            <a:ext cx="2521978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5233360" y="1899543"/>
            <a:ext cx="6906444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делать, если нам известна гипотенуза и один из катетов, а нужно найти второй катет?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233360" y="2149971"/>
            <a:ext cx="6296860" cy="738981"/>
          </a:xfrm>
          <a:prstGeom prst="roundRect">
            <a:avLst>
              <a:gd name="adj" fmla="val 752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78315" y="2294930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📋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Дано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378315" y="2597745"/>
            <a:ext cx="600695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Гипотенуза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 = 10 см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катет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= 6 см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5233360" y="2981523"/>
            <a:ext cx="6296860" cy="738981"/>
          </a:xfrm>
          <a:prstGeom prst="roundRect">
            <a:avLst>
              <a:gd name="adj" fmla="val 752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78315" y="3126482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❓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378315" y="3429298"/>
            <a:ext cx="600695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длину катета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233360" y="3813076"/>
            <a:ext cx="6296860" cy="738981"/>
          </a:xfrm>
          <a:prstGeom prst="roundRect">
            <a:avLst>
              <a:gd name="adj" fmla="val 752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78315" y="3958034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5378315" y="4260850"/>
            <a:ext cx="600695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 выразить квадрат катета b² из формулы a² + b² = c²?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233360" y="4644628"/>
            <a:ext cx="6296860" cy="738981"/>
          </a:xfrm>
          <a:prstGeom prst="roundRect">
            <a:avLst>
              <a:gd name="adj" fmla="val 7520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78315" y="4789587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🤔</a:t>
            </a:r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Вопрос к классу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5378315" y="5092402"/>
            <a:ext cx="600695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Какое арифметическое действие нужно выполнить — сложение или вычитание?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233360" y="5487789"/>
            <a:ext cx="6296860" cy="388243"/>
          </a:xfrm>
          <a:prstGeom prst="roundRect">
            <a:avLst>
              <a:gd name="adj" fmla="val 14314"/>
            </a:avLst>
          </a:prstGeom>
          <a:solidFill>
            <a:srgbClr val="FFE0CC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616" y="5653088"/>
            <a:ext cx="165294" cy="132259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663165" y="5613400"/>
            <a:ext cx="6344384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Давайте проверим решение на следующем слайде!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210545" y="6457255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2026-07-06T17:15:09Z</dcterms:created>
  <dcterms:modified xsi:type="dcterms:W3CDTF">2026-07-06T17:15:09Z</dcterms:modified>
</cp:coreProperties>
</file>