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4630400" cy="8229600"/>
  <p:notesSz cx="8229600" cy="14630400"/>
  <p:embeddedFontLst>
    <p:embeddedFont>
      <p:font typeface="Unbounded"/>
      <p:regular r:id="rId15"/>
    </p:embeddedFont>
    <p:embeddedFont>
      <p:font typeface="Unbounded"/>
      <p:regular r:id="rId16"/>
    </p:embeddedFont>
    <p:embeddedFont>
      <p:font typeface="Open Sans"/>
      <p:regular r:id="rId17"/>
    </p:embeddedFont>
    <p:embeddedFont>
      <p:font typeface="Open Sans"/>
      <p:regular r:id="rId18"/>
    </p:embeddedFont>
    <p:embeddedFont>
      <p:font typeface="Open Sans"/>
      <p:regular r:id="rId19"/>
    </p:embeddedFont>
    <p:embeddedFont>
      <p:font typeface="Open Sans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openxmlformats.org/officeDocument/2006/relationships/font" Target="fonts/font1.fntdata"/><Relationship Id="rId16" Type="http://schemas.openxmlformats.org/officeDocument/2006/relationships/font" Target="fonts/font2.fntdata"/><Relationship Id="rId17" Type="http://schemas.openxmlformats.org/officeDocument/2006/relationships/font" Target="fonts/font3.fntdata"/><Relationship Id="rId18" Type="http://schemas.openxmlformats.org/officeDocument/2006/relationships/font" Target="fonts/font4.fntdata"/><Relationship Id="rId19" Type="http://schemas.openxmlformats.org/officeDocument/2006/relationships/font" Target="fonts/font5.fntdata"/><Relationship Id="rId20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6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351723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Математика русского языка: схемы прямой речи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81822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5 класс · Русский язык · Пунктуация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443895"/>
            <a:ext cx="744974" cy="426244"/>
          </a:xfrm>
          <a:prstGeom prst="roundRect">
            <a:avLst>
              <a:gd name="adj" fmla="val 17880"/>
            </a:avLst>
          </a:prstGeom>
          <a:solidFill>
            <a:srgbClr val="D6F5EE"/>
          </a:solidFill>
          <a:ln/>
        </p:spPr>
      </p:sp>
      <p:sp>
        <p:nvSpPr>
          <p:cNvPr id="6" name="Text 3"/>
          <p:cNvSpPr/>
          <p:nvPr/>
        </p:nvSpPr>
        <p:spPr>
          <a:xfrm>
            <a:off x="929878" y="5511879"/>
            <a:ext cx="472797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УРОК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1652111" y="5436275"/>
            <a:ext cx="2008942" cy="441484"/>
          </a:xfrm>
          <a:prstGeom prst="roundRect">
            <a:avLst>
              <a:gd name="adj" fmla="val 17263"/>
            </a:avLst>
          </a:prstGeom>
          <a:noFill/>
          <a:ln w="7620">
            <a:solidFill>
              <a:srgbClr val="26A68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795820" y="5511879"/>
            <a:ext cx="1721525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26A6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СХЕМЫ И ПРАВИЛА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9905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Главные герои: знакомьтесь!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30436" y="2756773"/>
            <a:ext cx="3828217" cy="4473654"/>
          </a:xfrm>
          <a:prstGeom prst="roundRect">
            <a:avLst>
              <a:gd name="adj" fmla="val 4266"/>
            </a:avLst>
          </a:prstGeom>
          <a:solidFill>
            <a:srgbClr val="1A73E8"/>
          </a:solidFill>
          <a:ln/>
        </p:spPr>
      </p:sp>
      <p:sp>
        <p:nvSpPr>
          <p:cNvPr id="5" name="Text 2"/>
          <p:cNvSpPr/>
          <p:nvPr/>
        </p:nvSpPr>
        <p:spPr>
          <a:xfrm>
            <a:off x="857250" y="2983587"/>
            <a:ext cx="337458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Буква 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— Слова автора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57250" y="3919061"/>
            <a:ext cx="3374588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Это слова, которые объясняют,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кто говорит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говорит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Пишутся со строчной или заглавной буквы в зависимости от места в предложении.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57250" y="6300549"/>
            <a:ext cx="337458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Примеры: </a:t>
            </a:r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сказал, спросила, воскликнул, прошептала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4856321" y="2983587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Буква 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</a:t>
            </a:r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— Прямая речь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856321" y="3919061"/>
            <a:ext cx="35015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Это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точные слова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говорящего — то, что он произнёс на самом деле. Всегда заключается в кавычки и начинается с заглавной буквы.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56321" y="5937647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Примеры: </a:t>
            </a:r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«Поехали!», «Который час?», «Ура!»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68786" y="383024"/>
            <a:ext cx="5693807" cy="4208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Схема 1: Паровоз впереди</a:t>
            </a:r>
            <a:endParaRPr lang="en-US" sz="2650" dirty="0"/>
          </a:p>
        </p:txBody>
      </p:sp>
      <p:sp>
        <p:nvSpPr>
          <p:cNvPr id="3" name="Shape 1"/>
          <p:cNvSpPr/>
          <p:nvPr/>
        </p:nvSpPr>
        <p:spPr>
          <a:xfrm>
            <a:off x="2668786" y="963811"/>
            <a:ext cx="470892" cy="218003"/>
          </a:xfrm>
          <a:prstGeom prst="roundRect">
            <a:avLst>
              <a:gd name="adj" fmla="val 20758"/>
            </a:avLst>
          </a:prstGeom>
          <a:solidFill>
            <a:srgbClr val="D6F5EE"/>
          </a:solidFill>
          <a:ln/>
        </p:spPr>
      </p:sp>
      <p:sp>
        <p:nvSpPr>
          <p:cNvPr id="4" name="Text 2"/>
          <p:cNvSpPr/>
          <p:nvPr/>
        </p:nvSpPr>
        <p:spPr>
          <a:xfrm>
            <a:off x="2749510" y="1004173"/>
            <a:ext cx="309443" cy="137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50"/>
              </a:lnSpc>
              <a:buNone/>
            </a:pPr>
            <a:r>
              <a:rPr lang="en-US" sz="8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А: «П»</a:t>
            </a:r>
            <a:endParaRPr lang="en-US" sz="8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91182" y="1271707"/>
            <a:ext cx="5247918" cy="49505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195018" y="4429419"/>
            <a:ext cx="1666008" cy="5227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А — слова автора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195018" y="5026475"/>
            <a:ext cx="1666008" cy="333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Начинается с заглавной.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449533" y="2274092"/>
            <a:ext cx="1666008" cy="2613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Двоеточие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49533" y="2609791"/>
            <a:ext cx="1666008" cy="3330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Ставит раздел между А и П.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778245" y="4346075"/>
            <a:ext cx="1666008" cy="5227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05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 — прямая речь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7778245" y="4943131"/>
            <a:ext cx="1666008" cy="499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Открывается кавычками и с заглавной.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2668786" y="6391989"/>
            <a:ext cx="2471380" cy="210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Правила оформления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2668786" y="6682264"/>
            <a:ext cx="4482108" cy="970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35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Слова автора (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</a:t>
            </a:r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пишутся с 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заглавной</a:t>
            </a:r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буквы</a:t>
            </a:r>
            <a:endParaRPr lang="en-US" sz="1050" dirty="0"/>
          </a:p>
          <a:p>
            <a:pPr algn="l" marL="342900" indent="-342900">
              <a:lnSpc>
                <a:spcPts val="135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После слов автора ставится 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двоеточие ( : )</a:t>
            </a:r>
            <a:endParaRPr lang="en-US" sz="1050" dirty="0"/>
          </a:p>
          <a:p>
            <a:pPr algn="l" marL="342900" indent="-342900">
              <a:lnSpc>
                <a:spcPts val="135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Прямая речь открывается 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кавычками «</a:t>
            </a:r>
            <a:endParaRPr lang="en-US" sz="1050" dirty="0"/>
          </a:p>
          <a:p>
            <a:pPr algn="l" marL="342900" indent="-342900">
              <a:lnSpc>
                <a:spcPts val="135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Первое слово прямой речи — с 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заглавной буквы</a:t>
            </a:r>
            <a:endParaRPr lang="en-US" sz="1050" dirty="0"/>
          </a:p>
          <a:p>
            <a:pPr algn="l" marL="342900" indent="-342900">
              <a:lnSpc>
                <a:spcPts val="1350"/>
              </a:lnSpc>
              <a:buSzPct val="100000"/>
              <a:buChar char="•"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Знак препинания — 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перед закрывающей кавычкой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487126" y="6401991"/>
            <a:ext cx="4482108" cy="939403"/>
          </a:xfrm>
          <a:prstGeom prst="roundRect">
            <a:avLst>
              <a:gd name="adj" fmla="val 6021"/>
            </a:avLst>
          </a:prstGeom>
          <a:solidFill>
            <a:srgbClr val="B6D6FC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6" y="6589514"/>
            <a:ext cx="168235" cy="13466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924681" y="6515457"/>
            <a:ext cx="3909893" cy="686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Формула:</a:t>
            </a:r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А: «П.»</a:t>
            </a:r>
            <a:endParaRPr lang="en-US" sz="105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А: «П?»</a:t>
            </a:r>
            <a:endParaRPr lang="en-US" sz="1050" dirty="0"/>
          </a:p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А: «П!» 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7487126" y="7431286"/>
            <a:ext cx="4482108" cy="343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Думай о словах автора как о </a:t>
            </a:r>
            <a:pPr algn="l" indent="0" marL="0">
              <a:lnSpc>
                <a:spcPts val="135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паровозе</a:t>
            </a:r>
            <a:pPr algn="l" indent="0" marL="0">
              <a:lnSpc>
                <a:spcPts val="135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он стоит первым и везёт за собой прямую речь — вагончик в кавычках.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8926"/>
            <a:ext cx="934724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Примеры к схеме 1: А: «П»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091333"/>
            <a:ext cx="4196358" cy="3990380"/>
          </a:xfrm>
          <a:prstGeom prst="roundRect">
            <a:avLst>
              <a:gd name="adj" fmla="val 2387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2121813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6F5EE"/>
          </a:solidFill>
          <a:ln/>
        </p:spPr>
      </p:sp>
      <p:sp>
        <p:nvSpPr>
          <p:cNvPr id="5" name="Text 3"/>
          <p:cNvSpPr/>
          <p:nvPr/>
        </p:nvSpPr>
        <p:spPr>
          <a:xfrm>
            <a:off x="2721888" y="224551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3029069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Повествование А: «П.»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3873818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Машинист сказал: «Поезд отправляется через минуту.»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051084" y="4735711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Спокойное сообщение — точка внутри кавычек.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5216962" y="2091333"/>
            <a:ext cx="4196358" cy="3990380"/>
          </a:xfrm>
          <a:prstGeom prst="roundRect">
            <a:avLst>
              <a:gd name="adj" fmla="val 2387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247442" y="2121813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6F5EE"/>
          </a:solidFill>
          <a:ln/>
        </p:spPr>
      </p:sp>
      <p:sp>
        <p:nvSpPr>
          <p:cNvPr id="11" name="Text 9"/>
          <p:cNvSpPr/>
          <p:nvPr/>
        </p:nvSpPr>
        <p:spPr>
          <a:xfrm>
            <a:off x="7145060" y="224551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5474256" y="30290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Вопрос А: «П?»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474256" y="3519488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Коля спросил: «Когда прибывает следующий состав?»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5474256" y="4381381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Вопрос — знак вопроса внутри кавычек.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9640133" y="2091333"/>
            <a:ext cx="4196358" cy="3990380"/>
          </a:xfrm>
          <a:prstGeom prst="roundRect">
            <a:avLst>
              <a:gd name="adj" fmla="val 2387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670613" y="2121813"/>
            <a:ext cx="4135398" cy="680442"/>
          </a:xfrm>
          <a:prstGeom prst="roundRect">
            <a:avLst>
              <a:gd name="adj" fmla="val 8626"/>
            </a:avLst>
          </a:prstGeom>
          <a:solidFill>
            <a:srgbClr val="D6F5EE"/>
          </a:solidFill>
          <a:ln/>
        </p:spPr>
      </p:sp>
      <p:sp>
        <p:nvSpPr>
          <p:cNvPr id="17" name="Text 15"/>
          <p:cNvSpPr/>
          <p:nvPr/>
        </p:nvSpPr>
        <p:spPr>
          <a:xfrm>
            <a:off x="11568232" y="224551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6"/>
          <p:cNvSpPr/>
          <p:nvPr/>
        </p:nvSpPr>
        <p:spPr>
          <a:xfrm>
            <a:off x="9897427" y="3029069"/>
            <a:ext cx="368177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Восклицание А: «П!»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9897427" y="3873818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Проводница воскликнула: «Ваши билеты, пожалуйста!»</a:t>
            </a:r>
            <a:endParaRPr lang="en-US" sz="1750" dirty="0"/>
          </a:p>
        </p:txBody>
      </p:sp>
      <p:sp>
        <p:nvSpPr>
          <p:cNvPr id="20" name="Text 18"/>
          <p:cNvSpPr/>
          <p:nvPr/>
        </p:nvSpPr>
        <p:spPr>
          <a:xfrm>
            <a:off x="9897427" y="4735711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Восклицание — восклицательный знак внутри кавычек.</a:t>
            </a:r>
            <a:endParaRPr lang="en-US" sz="1750" dirty="0"/>
          </a:p>
        </p:txBody>
      </p:sp>
      <p:sp>
        <p:nvSpPr>
          <p:cNvPr id="21" name="Shape 19"/>
          <p:cNvSpPr/>
          <p:nvPr/>
        </p:nvSpPr>
        <p:spPr>
          <a:xfrm>
            <a:off x="793790" y="6336863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B6FCB8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6688574"/>
            <a:ext cx="283488" cy="22681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1530906" y="6620351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Запомни: знак в конце прямой речи всегда стоит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до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закрывающей кавычки!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90568" y="497562"/>
            <a:ext cx="8964335" cy="509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Схема 2: Вагон впереди паровоза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690568" y="1241227"/>
            <a:ext cx="768191" cy="276820"/>
          </a:xfrm>
          <a:prstGeom prst="roundRect">
            <a:avLst>
              <a:gd name="adj" fmla="val 19789"/>
            </a:avLst>
          </a:prstGeom>
          <a:solidFill>
            <a:srgbClr val="D6F5EE"/>
          </a:solidFill>
          <a:ln/>
        </p:spPr>
      </p:sp>
      <p:sp>
        <p:nvSpPr>
          <p:cNvPr id="4" name="Text 2"/>
          <p:cNvSpPr/>
          <p:nvPr/>
        </p:nvSpPr>
        <p:spPr>
          <a:xfrm>
            <a:off x="1788319" y="1290042"/>
            <a:ext cx="572691" cy="179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«П», — А.</a:t>
            </a:r>
            <a:endParaRPr lang="en-US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1228" y="1649849"/>
            <a:ext cx="4507825" cy="389215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8992" y="2593710"/>
            <a:ext cx="562449" cy="562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64137" y="4647004"/>
            <a:ext cx="1642354" cy="316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, — слова</a:t>
            </a:r>
            <a:endParaRPr lang="en-US" sz="1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06151" y="2594765"/>
            <a:ext cx="562450" cy="5624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60575" y="4488815"/>
            <a:ext cx="1642354" cy="6327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«Прямая»</a:t>
            </a:r>
            <a:endParaRPr lang="en-US" sz="1950" dirty="0"/>
          </a:p>
        </p:txBody>
      </p:sp>
      <p:sp>
        <p:nvSpPr>
          <p:cNvPr id="10" name="Text 5"/>
          <p:cNvSpPr/>
          <p:nvPr/>
        </p:nvSpPr>
        <p:spPr>
          <a:xfrm>
            <a:off x="1690568" y="5790962"/>
            <a:ext cx="2992636" cy="254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Правила оформления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1690568" y="6162913"/>
            <a:ext cx="5425678" cy="1243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Прямая речь (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идёт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первой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в кавычках</a:t>
            </a:r>
            <a:endParaRPr lang="en-US" sz="1250" dirty="0"/>
          </a:p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П — повествование: внутри кавычек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запятая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затем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тире</a:t>
            </a:r>
            <a:endParaRPr lang="en-US" sz="1250" dirty="0"/>
          </a:p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П — вопрос или восклицание: знак внутри кавычек, затем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тире</a:t>
            </a:r>
            <a:endParaRPr lang="en-US" sz="1250" dirty="0"/>
          </a:p>
          <a:p>
            <a:pPr algn="l" marL="342900" indent="-342900">
              <a:lnSpc>
                <a:spcPts val="1750"/>
              </a:lnSpc>
              <a:buSzPct val="100000"/>
              <a:buChar char="•"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Слова автора (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— со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строчной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буквы</a:t>
            </a:r>
            <a:endParaRPr lang="en-US" sz="1250" dirty="0"/>
          </a:p>
        </p:txBody>
      </p:sp>
      <p:sp>
        <p:nvSpPr>
          <p:cNvPr id="12" name="Shape 7"/>
          <p:cNvSpPr/>
          <p:nvPr/>
        </p:nvSpPr>
        <p:spPr>
          <a:xfrm>
            <a:off x="7521535" y="5805607"/>
            <a:ext cx="5425678" cy="1240988"/>
          </a:xfrm>
          <a:prstGeom prst="roundRect">
            <a:avLst>
              <a:gd name="adj" fmla="val 5518"/>
            </a:avLst>
          </a:prstGeom>
          <a:solidFill>
            <a:srgbClr val="B6D6FC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4532" y="6041946"/>
            <a:ext cx="203716" cy="16299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051244" y="5963483"/>
            <a:ext cx="4732973" cy="896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Три варианта: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«П,» — а.</a:t>
            </a:r>
            <a:endParaRPr lang="en-US" sz="125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«П?» — а.</a:t>
            </a:r>
            <a:endParaRPr lang="en-US" sz="1250" dirty="0"/>
          </a:p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«П!» — а. </a:t>
            </a:r>
            <a:endParaRPr lang="en-US" sz="1250" dirty="0"/>
          </a:p>
        </p:txBody>
      </p:sp>
      <p:sp>
        <p:nvSpPr>
          <p:cNvPr id="15" name="Text 9"/>
          <p:cNvSpPr/>
          <p:nvPr/>
        </p:nvSpPr>
        <p:spPr>
          <a:xfrm>
            <a:off x="7521535" y="7178397"/>
            <a:ext cx="5425678" cy="4481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Прямая речь как </a:t>
            </a:r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вагон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который выехал вперёд — паровоз-автор догоняет его сзади.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50563"/>
            <a:ext cx="1043297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Примеры к схеме 2: «П», — а.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812971"/>
            <a:ext cx="4196358" cy="2546985"/>
          </a:xfrm>
          <a:prstGeom prst="roundRect">
            <a:avLst>
              <a:gd name="adj" fmla="val 3740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28224" y="3047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«П,» — а.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28224" y="3537823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«Поезд уже на перроне,» — сообщил диктор.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1028224" y="4399717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Внутри кавычек — запятая, после — тире, автор строчной.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5216962" y="2812971"/>
            <a:ext cx="4196358" cy="2546985"/>
          </a:xfrm>
          <a:prstGeom prst="roundRect">
            <a:avLst>
              <a:gd name="adj" fmla="val 3740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51396" y="3047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«П?» — а.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451396" y="3537823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«Где моё место?» — растерянно спросил пассажир.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5451396" y="4399717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Вопросительный знак внутри кавычек заменяет запятую.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9640133" y="2812971"/>
            <a:ext cx="4196358" cy="2546985"/>
          </a:xfrm>
          <a:prstGeom prst="roundRect">
            <a:avLst>
              <a:gd name="adj" fmla="val 3740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874568" y="3047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«П!» — а.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9874568" y="3537823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«Смотри, туннель!» — закричал мальчик из окна.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9874568" y="4399717"/>
            <a:ext cx="372749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i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Восклицательный знак внутри кавычек заменяет запятую.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93790" y="5615107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FCF2B5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5966817"/>
            <a:ext cx="283488" cy="22681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530906" y="5898594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После тире слова автора всегда пишутся со </a:t>
            </a:r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строчной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буквы — даже если это имя!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1407" y="733425"/>
            <a:ext cx="6677978" cy="697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Что такое диалог?</a:t>
            </a:r>
            <a:endParaRPr lang="en-US" sz="4350" dirty="0"/>
          </a:p>
        </p:txBody>
      </p:sp>
      <p:sp>
        <p:nvSpPr>
          <p:cNvPr id="4" name="Text 1"/>
          <p:cNvSpPr/>
          <p:nvPr/>
        </p:nvSpPr>
        <p:spPr>
          <a:xfrm>
            <a:off x="781407" y="1980605"/>
            <a:ext cx="3518297" cy="1046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Диалог — это разговор двух и более людей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781407" y="3246953"/>
            <a:ext cx="3518297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Каждое высказывание в диалоге называется </a:t>
            </a:r>
            <a:pPr algn="l" indent="0" marL="0">
              <a:lnSpc>
                <a:spcPts val="2750"/>
              </a:lnSpc>
              <a:buNone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репликой</a:t>
            </a:r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Реплики чередуются между собой, как вагоны разных цветов в составе поезда.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81407" y="5216366"/>
            <a:ext cx="3518297" cy="22028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Прямая речь</a:t>
            </a:r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один говорит, автор поясняет</a:t>
            </a:r>
            <a:endParaRPr lang="en-US" sz="1750" dirty="0"/>
          </a:p>
          <a:p>
            <a:pPr algn="l" marL="342900" indent="-342900">
              <a:lnSpc>
                <a:spcPts val="2750"/>
              </a:lnSpc>
              <a:buSzPct val="100000"/>
              <a:buChar char="•"/>
            </a:pPr>
            <a:r>
              <a:rPr lang="en-US" sz="17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Диалог</a:t>
            </a:r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несколько человек говорят по очереди, авторских пояснений может не быть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51916" y="1980605"/>
            <a:ext cx="302573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Главное отличие</a:t>
            </a:r>
            <a:endParaRPr lang="en-US" sz="2150" dirty="0"/>
          </a:p>
        </p:txBody>
      </p:sp>
      <p:sp>
        <p:nvSpPr>
          <p:cNvPr id="8" name="Shape 5"/>
          <p:cNvSpPr/>
          <p:nvPr/>
        </p:nvSpPr>
        <p:spPr>
          <a:xfrm>
            <a:off x="4851916" y="2576632"/>
            <a:ext cx="3518297" cy="1784747"/>
          </a:xfrm>
          <a:prstGeom prst="roundRect">
            <a:avLst>
              <a:gd name="adj" fmla="val 8197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821436" y="2576632"/>
            <a:ext cx="121920" cy="1784747"/>
          </a:xfrm>
          <a:prstGeom prst="roundRect">
            <a:avLst>
              <a:gd name="adj" fmla="val 76919"/>
            </a:avLst>
          </a:prstGeom>
          <a:solidFill>
            <a:srgbClr val="26A688"/>
          </a:solidFill>
          <a:ln/>
        </p:spPr>
      </p:sp>
      <p:sp>
        <p:nvSpPr>
          <p:cNvPr id="10" name="Text 7"/>
          <p:cNvSpPr/>
          <p:nvPr/>
        </p:nvSpPr>
        <p:spPr>
          <a:xfrm>
            <a:off x="5197078" y="2830354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Прямая речь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5197078" y="3398996"/>
            <a:ext cx="291941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Одна реплика в кавычках, есть слова автора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4851916" y="4581168"/>
            <a:ext cx="3518297" cy="2139077"/>
          </a:xfrm>
          <a:prstGeom prst="roundRect">
            <a:avLst>
              <a:gd name="adj" fmla="val 6840"/>
            </a:avLst>
          </a:prstGeom>
          <a:solidFill>
            <a:srgbClr val="FFFFFF"/>
          </a:solidFill>
          <a:ln w="30480">
            <a:solidFill>
              <a:srgbClr val="BCDBD4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821436" y="4581168"/>
            <a:ext cx="121920" cy="2139077"/>
          </a:xfrm>
          <a:prstGeom prst="roundRect">
            <a:avLst>
              <a:gd name="adj" fmla="val 76919"/>
            </a:avLst>
          </a:prstGeom>
          <a:solidFill>
            <a:srgbClr val="26A688"/>
          </a:solidFill>
          <a:ln/>
        </p:spPr>
      </p:sp>
      <p:sp>
        <p:nvSpPr>
          <p:cNvPr id="14" name="Text 11"/>
          <p:cNvSpPr/>
          <p:nvPr/>
        </p:nvSpPr>
        <p:spPr>
          <a:xfrm>
            <a:off x="5197078" y="4834890"/>
            <a:ext cx="2790944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Диалог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5197078" y="5403533"/>
            <a:ext cx="2919412" cy="1062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Несколько реплик, каждая с новой строки, кавычек нет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8093"/>
            <a:ext cx="1161168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Правила оформления диалога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4040" y="2339221"/>
            <a:ext cx="6183630" cy="3669982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6926" y="3236226"/>
            <a:ext cx="526404" cy="52640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47933" y="5009879"/>
            <a:ext cx="1537100" cy="592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Без кавычек</a:t>
            </a:r>
            <a:endParaRPr lang="en-US" sz="18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89793" y="3237213"/>
            <a:ext cx="526404" cy="526404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210765" y="5009879"/>
            <a:ext cx="1537100" cy="592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Начало с тире</a:t>
            </a:r>
            <a:endParaRPr lang="en-US" sz="1850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52625" y="3237213"/>
            <a:ext cx="526404" cy="52640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2242013" y="5009879"/>
            <a:ext cx="1537100" cy="5922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Новая строка</a:t>
            </a:r>
            <a:endParaRPr lang="en-US" sz="1850" dirty="0"/>
          </a:p>
        </p:txBody>
      </p:sp>
      <p:sp>
        <p:nvSpPr>
          <p:cNvPr id="10" name="Text 4"/>
          <p:cNvSpPr/>
          <p:nvPr/>
        </p:nvSpPr>
        <p:spPr>
          <a:xfrm>
            <a:off x="793790" y="6264354"/>
            <a:ext cx="82841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Каждая новая реплика — это как новый вагон, который отцепился и встал на свой путь.</a:t>
            </a:r>
            <a:endParaRPr lang="en-US" sz="1750" dirty="0"/>
          </a:p>
        </p:txBody>
      </p:sp>
      <p:sp>
        <p:nvSpPr>
          <p:cNvPr id="11" name="Text 5"/>
          <p:cNvSpPr/>
          <p:nvPr/>
        </p:nvSpPr>
        <p:spPr>
          <a:xfrm>
            <a:off x="9638943" y="2213848"/>
            <a:ext cx="32885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это выглядит:</a:t>
            </a:r>
            <a:endParaRPr lang="en-US" sz="2200" dirty="0"/>
          </a:p>
        </p:txBody>
      </p:sp>
      <p:sp>
        <p:nvSpPr>
          <p:cNvPr id="12" name="Shape 6"/>
          <p:cNvSpPr/>
          <p:nvPr/>
        </p:nvSpPr>
        <p:spPr>
          <a:xfrm>
            <a:off x="9638943" y="2823329"/>
            <a:ext cx="4205168" cy="1905238"/>
          </a:xfrm>
          <a:prstGeom prst="roundRect">
            <a:avLst>
              <a:gd name="adj" fmla="val 5000"/>
            </a:avLst>
          </a:prstGeom>
          <a:solidFill>
            <a:srgbClr val="F2F2F2"/>
          </a:solidFill>
          <a:ln/>
        </p:spPr>
      </p:sp>
      <p:sp>
        <p:nvSpPr>
          <p:cNvPr id="13" name="Shape 7"/>
          <p:cNvSpPr/>
          <p:nvPr/>
        </p:nvSpPr>
        <p:spPr>
          <a:xfrm>
            <a:off x="9627632" y="2823329"/>
            <a:ext cx="4227790" cy="1905238"/>
          </a:xfrm>
          <a:prstGeom prst="roundRect">
            <a:avLst>
              <a:gd name="adj" fmla="val 1786"/>
            </a:avLst>
          </a:prstGeom>
          <a:solidFill>
            <a:srgbClr val="F2F2F2"/>
          </a:solidFill>
          <a:ln/>
        </p:spPr>
      </p:sp>
      <p:sp>
        <p:nvSpPr>
          <p:cNvPr id="14" name="Text 8"/>
          <p:cNvSpPr/>
          <p:nvPr/>
        </p:nvSpPr>
        <p:spPr>
          <a:xfrm>
            <a:off x="9911120" y="3050143"/>
            <a:ext cx="3660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— Куда едет этот поезд?</a:t>
            </a:r>
            <a:endParaRPr lang="en-US" sz="1750" dirty="0"/>
          </a:p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— До конечной — в Москву.</a:t>
            </a:r>
            <a:endParaRPr lang="en-US" sz="1750" dirty="0"/>
          </a:p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— А билеты ещё есть?</a:t>
            </a:r>
            <a:endParaRPr lang="en-US" sz="1750" dirty="0"/>
          </a:p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33F70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— Спросите у кассира.</a:t>
            </a:r>
            <a:endParaRPr lang="en-US" sz="1750" dirty="0"/>
          </a:p>
        </p:txBody>
      </p:sp>
      <p:sp>
        <p:nvSpPr>
          <p:cNvPr id="15" name="Shape 9"/>
          <p:cNvSpPr/>
          <p:nvPr/>
        </p:nvSpPr>
        <p:spPr>
          <a:xfrm>
            <a:off x="9638943" y="4983718"/>
            <a:ext cx="4205168" cy="2052518"/>
          </a:xfrm>
          <a:prstGeom prst="roundRect">
            <a:avLst>
              <a:gd name="adj" fmla="val 4642"/>
            </a:avLst>
          </a:prstGeom>
          <a:solidFill>
            <a:srgbClr val="C1F1E5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5757" y="5335429"/>
            <a:ext cx="283488" cy="22681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0376059" y="5267206"/>
            <a:ext cx="324123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Тире в диалоге — это как сигнальный флажок: «Внимание, говорит новый человек!»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2026-04-14T12:52:58Z</dcterms:created>
  <dcterms:modified xsi:type="dcterms:W3CDTF">2026-04-14T12:52:58Z</dcterms:modified>
</cp:coreProperties>
</file>