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7562088" cy="10689336"/>
  <p:notesSz cx="10689336" cy="7562088"/>
  <p:embeddedFontLst>
    <p:embeddedFont>
      <p:font typeface="Raleway ExtraBold"/>
      <p:regular r:id="rId201314"/>
    </p:embeddedFont>
    <p:embeddedFont>
      <p:font typeface="Raleway Medium"/>
      <p:regular r:id="rId201315"/>
    </p:embeddedFont>
    <p:embeddedFont>
      <p:font typeface="Raleway SemiBold"/>
      <p:regular r:id="rId201316"/>
    </p:embeddedFont>
    <p:embeddedFont>
      <p:font typeface="Raleway Bold"/>
      <p:regular r:id="rId201317"/>
    </p:embeddedFont>
    <p:embeddedFont>
      <p:font typeface="Raleway Black"/>
      <p:regular r:id="rId201318"/>
    </p:embeddedFont>
    <p:embeddedFont>
      <p:font typeface="Raleway Thin"/>
      <p:regular r:id="rId201319"/>
    </p:embeddedFont>
    <p:embeddedFont>
      <p:font typeface="Raleway ExtraLight"/>
      <p:regular r:id="rId201320"/>
    </p:embeddedFont>
    <p:embeddedFont>
      <p:font typeface="Raleway Light"/>
      <p:regular r:id="rId201321"/>
    </p:embeddedFont>
    <p:embeddedFont>
      <p:font typeface="Raleway"/>
      <p:regular r:id="rId201322"/>
    </p:embeddedFont>
    <p:embeddedFont>
      <p:font typeface="Roboto Light"/>
      <p:regular r:id="rId201323"/>
    </p:embeddedFont>
    <p:embeddedFont>
      <p:font typeface="Roboto"/>
      <p:regular r:id="rId201324"/>
    </p:embeddedFont>
    <p:embeddedFont>
      <p:font typeface="Roboto Thin"/>
      <p:regular r:id="rId201325"/>
    </p:embeddedFont>
    <p:embeddedFont>
      <p:font typeface="Roboto ExtraLight"/>
      <p:regular r:id="rId201326"/>
    </p:embeddedFont>
    <p:embeddedFont>
      <p:font typeface="Roboto Medium"/>
      <p:regular r:id="rId201327"/>
    </p:embeddedFont>
    <p:embeddedFont>
      <p:font typeface="Roboto SemiBold"/>
      <p:regular r:id="rId201328"/>
    </p:embeddedFont>
    <p:embeddedFont>
      <p:font typeface="Roboto Bold"/>
      <p:regular r:id="rId201329"/>
    </p:embeddedFont>
    <p:embeddedFont>
      <p:font typeface="Roboto ExtraBold"/>
      <p:regular r:id="rId201330"/>
    </p:embeddedFont>
    <p:embeddedFont>
      <p:font typeface="Roboto Black"/>
      <p:regular r:id="rId20133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 Id="rId201322" Target="fonts/201322.fntdata" Type="http://schemas.openxmlformats.org/officeDocument/2006/relationships/font"/><Relationship Id="rId201323" Target="fonts/201323.fntdata" Type="http://schemas.openxmlformats.org/officeDocument/2006/relationships/font"/><Relationship Id="rId201324" Target="fonts/201324.fntdata" Type="http://schemas.openxmlformats.org/officeDocument/2006/relationships/font"/><Relationship Id="rId201325" Target="fonts/201325.fntdata" Type="http://schemas.openxmlformats.org/officeDocument/2006/relationships/font"/><Relationship Id="rId201326" Target="fonts/201326.fntdata" Type="http://schemas.openxmlformats.org/officeDocument/2006/relationships/font"/><Relationship Id="rId201327" Target="fonts/201327.fntdata" Type="http://schemas.openxmlformats.org/officeDocument/2006/relationships/font"/><Relationship Id="rId201328" Target="fonts/201328.fntdata" Type="http://schemas.openxmlformats.org/officeDocument/2006/relationships/font"/><Relationship Id="rId201329" Target="fonts/201329.fntdata" Type="http://schemas.openxmlformats.org/officeDocument/2006/relationships/font"/><Relationship Id="rId201330" Target="fonts/201330.fntdata" Type="http://schemas.openxmlformats.org/officeDocument/2006/relationships/font"/><Relationship Id="rId201331" Target="fonts/201331.fntdata" Type="http://schemas.openxmlformats.org/officeDocument/2006/relationships/font"/><Relationship Id="rId201332" Target="fonts/201332.fntdata" Type="http://schemas.openxmlformats.org/officeDocument/2006/relationships/font"/><Relationship Id="rId201333" Target="fonts/201333.fntdata" Type="http://schemas.openxmlformats.org/officeDocument/2006/relationships/font"/><Relationship Id="rId201334" Target="fonts/201334.fntdata" Type="http://schemas.openxmlformats.org/officeDocument/2006/relationships/font"/><Relationship Id="rId201335" Target="fonts/201335.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7562026" cy="10689336"/>
          </a:xfrm>
          <a:prstGeom prst="rect">
            <a:avLst/>
          </a:prstGeom>
          <a:solidFill>
            <a:srgbClr val="ECECF3"/>
          </a:solidFill>
          <a:ln/>
        </p:spPr>
      </p:sp>
      <p:sp>
        <p:nvSpPr>
          <p:cNvPr id="3" name="Shape 1"/>
          <p:cNvSpPr/>
          <p:nvPr/>
        </p:nvSpPr>
        <p:spPr>
          <a:xfrm>
            <a:off x="0" y="0"/>
            <a:ext cx="7562026" cy="10689336"/>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image" Target="../media/image-5-7.png"/><Relationship Id="rId8" Type="http://schemas.openxmlformats.org/officeDocument/2006/relationships/image" Target="../media/image-5-8.svg"/><Relationship Id="rId9" Type="http://schemas.openxmlformats.org/officeDocument/2006/relationships/image" Target="../media/image-5-9.png"/><Relationship Id="rId10" Type="http://schemas.openxmlformats.org/officeDocument/2006/relationships/image" Target="../media/image-5-10.svg"/><Relationship Id="rId11" Type="http://schemas.openxmlformats.org/officeDocument/2006/relationships/image" Target="../media/image-5-11.png"/><Relationship Id="rId12" Type="http://schemas.openxmlformats.org/officeDocument/2006/relationships/image" Target="../media/image-5-12.svg"/><Relationship Id="rId13" Type="http://schemas.openxmlformats.org/officeDocument/2006/relationships/image" Target="../media/image-5-13.png"/><Relationship Id="rId14" Type="http://schemas.openxmlformats.org/officeDocument/2006/relationships/image" Target="../media/image-5-14.svg"/><Relationship Id="rId15" Type="http://schemas.openxmlformats.org/officeDocument/2006/relationships/image" Target="../media/image-5-15.png"/><Relationship Id="rId16" Type="http://schemas.openxmlformats.org/officeDocument/2006/relationships/image" Target="../media/image-5-16.svg"/><Relationship Id="rId17" Type="http://schemas.openxmlformats.org/officeDocument/2006/relationships/image" Target="../media/image-5-17.png"/><Relationship Id="rId18" Type="http://schemas.openxmlformats.org/officeDocument/2006/relationships/image" Target="../media/image-5-18.svg"/><Relationship Id="rId19" Type="http://schemas.openxmlformats.org/officeDocument/2006/relationships/image" Target="../media/image-5-19.png"/><Relationship Id="rId20" Type="http://schemas.openxmlformats.org/officeDocument/2006/relationships/image" Target="../media/image-5-20.svg"/><Relationship Id="rId21" Type="http://schemas.openxmlformats.org/officeDocument/2006/relationships/image" Target="../media/image-5-21.png"/><Relationship Id="rId22" Type="http://schemas.openxmlformats.org/officeDocument/2006/relationships/image" Target="../media/image-5-22.svg"/><Relationship Id="rId23" Type="http://schemas.openxmlformats.org/officeDocument/2006/relationships/image" Target="../media/image-5-23.png"/><Relationship Id="rId24" Type="http://schemas.openxmlformats.org/officeDocument/2006/relationships/slideLayout" Target="../slideLayouts/slideLayout2.xml"/><Relationship Id="rId2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svg"/><Relationship Id="rId4" Type="http://schemas.openxmlformats.org/officeDocument/2006/relationships/image" Target="../media/image-6-2.png"/><Relationship Id="rId5" Type="http://schemas.openxmlformats.org/officeDocument/2006/relationships/image" Target="../media/image-6-3.svg"/><Relationship Id="rId6" Type="http://schemas.openxmlformats.org/officeDocument/2006/relationships/image" Target="../media/image-6-2.png"/><Relationship Id="rId7" Type="http://schemas.openxmlformats.org/officeDocument/2006/relationships/image" Target="../media/image-6-3.svg"/><Relationship Id="rId8" Type="http://schemas.openxmlformats.org/officeDocument/2006/relationships/image" Target="../media/image-6-2.png"/><Relationship Id="rId9" Type="http://schemas.openxmlformats.org/officeDocument/2006/relationships/image" Target="../media/image-6-3.svg"/><Relationship Id="rId10" Type="http://schemas.openxmlformats.org/officeDocument/2006/relationships/image" Target="../media/image-6-10.png"/><Relationship Id="rId11" Type="http://schemas.openxmlformats.org/officeDocument/2006/relationships/image" Target="../media/image-6-11.svg"/><Relationship Id="rId12" Type="http://schemas.openxmlformats.org/officeDocument/2006/relationships/image" Target="../media/image-6-10.png"/><Relationship Id="rId13" Type="http://schemas.openxmlformats.org/officeDocument/2006/relationships/image" Target="../media/image-6-11.svg"/><Relationship Id="rId14" Type="http://schemas.openxmlformats.org/officeDocument/2006/relationships/image" Target="../media/image-6-10.png"/><Relationship Id="rId15" Type="http://schemas.openxmlformats.org/officeDocument/2006/relationships/image" Target="../media/image-6-11.svg"/><Relationship Id="rId16" Type="http://schemas.openxmlformats.org/officeDocument/2006/relationships/image" Target="../media/image-6-16.png"/><Relationship Id="rId17" Type="http://schemas.openxmlformats.org/officeDocument/2006/relationships/slideLayout" Target="../slideLayouts/slideLayout2.xml"/><Relationship Id="rId1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5-2.png"/><Relationship Id="rId4" Type="http://schemas.openxmlformats.org/officeDocument/2006/relationships/image" Target="../media/image-5-23.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svg"/><Relationship Id="rId4" Type="http://schemas.openxmlformats.org/officeDocument/2006/relationships/image" Target="../media/image-8-2.png"/><Relationship Id="rId5" Type="http://schemas.openxmlformats.org/officeDocument/2006/relationships/image" Target="../media/image-8-3.svg"/><Relationship Id="rId6" Type="http://schemas.openxmlformats.org/officeDocument/2006/relationships/image" Target="../media/image-8-2.png"/><Relationship Id="rId7" Type="http://schemas.openxmlformats.org/officeDocument/2006/relationships/image" Target="../media/image-8-3.svg"/><Relationship Id="rId8" Type="http://schemas.openxmlformats.org/officeDocument/2006/relationships/image" Target="../media/image-8-8.png"/><Relationship Id="rId9" Type="http://schemas.openxmlformats.org/officeDocument/2006/relationships/slideLayout" Target="../slideLayouts/slideLayout2.xml"/><Relationship Id="rId10"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svg"/><Relationship Id="rId5" Type="http://schemas.openxmlformats.org/officeDocument/2006/relationships/image" Target="../media/image-9-5.png"/><Relationship Id="rId6" Type="http://schemas.openxmlformats.org/officeDocument/2006/relationships/image" Target="../media/image-9-6.svg"/><Relationship Id="rId7" Type="http://schemas.openxmlformats.org/officeDocument/2006/relationships/image" Target="../media/image-9-7.png"/><Relationship Id="rId8" Type="http://schemas.openxmlformats.org/officeDocument/2006/relationships/image" Target="../media/image-9-8.svg"/><Relationship Id="rId9" Type="http://schemas.openxmlformats.org/officeDocument/2006/relationships/image" Target="../media/image-9-9.png"/><Relationship Id="rId10" Type="http://schemas.openxmlformats.org/officeDocument/2006/relationships/slideLayout" Target="../slideLayouts/slideLayout2.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svg"/><Relationship Id="rId4" Type="http://schemas.openxmlformats.org/officeDocument/2006/relationships/image" Target="../media/image-10-2.png"/><Relationship Id="rId5" Type="http://schemas.openxmlformats.org/officeDocument/2006/relationships/image" Target="../media/image-10-3.svg"/><Relationship Id="rId6" Type="http://schemas.openxmlformats.org/officeDocument/2006/relationships/image" Target="../media/image-10-2.png"/><Relationship Id="rId7" Type="http://schemas.openxmlformats.org/officeDocument/2006/relationships/image" Target="../media/image-10-3.svg"/><Relationship Id="rId8" Type="http://schemas.openxmlformats.org/officeDocument/2006/relationships/image" Target="../media/image-10-8.png"/><Relationship Id="rId9" Type="http://schemas.openxmlformats.org/officeDocument/2006/relationships/image" Target="../media/image-10-9.svg"/><Relationship Id="rId10" Type="http://schemas.openxmlformats.org/officeDocument/2006/relationships/image" Target="../media/image-10-8.png"/><Relationship Id="rId11" Type="http://schemas.openxmlformats.org/officeDocument/2006/relationships/image" Target="../media/image-10-9.svg"/><Relationship Id="rId12" Type="http://schemas.openxmlformats.org/officeDocument/2006/relationships/image" Target="../media/image-10-8.png"/><Relationship Id="rId13" Type="http://schemas.openxmlformats.org/officeDocument/2006/relationships/image" Target="../media/image-10-9.svg"/><Relationship Id="rId14" Type="http://schemas.openxmlformats.org/officeDocument/2006/relationships/image" Target="../media/image-10-14.png"/><Relationship Id="rId15" Type="http://schemas.openxmlformats.org/officeDocument/2006/relationships/image" Target="../media/image-10-15.png"/><Relationship Id="rId16" Type="http://schemas.openxmlformats.org/officeDocument/2006/relationships/slideLayout" Target="../slideLayouts/slideLayout2.xml"/><Relationship Id="rId1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5-2.png"/><Relationship Id="rId2" Type="http://schemas.openxmlformats.org/officeDocument/2006/relationships/image" Target="../media/image-12-2.png"/><Relationship Id="rId3" Type="http://schemas.openxmlformats.org/officeDocument/2006/relationships/image" Target="../media/image-12-3.svg"/><Relationship Id="rId4" Type="http://schemas.openxmlformats.org/officeDocument/2006/relationships/image" Target="../media/image-12-4.png"/><Relationship Id="rId5" Type="http://schemas.openxmlformats.org/officeDocument/2006/relationships/image" Target="../media/image-12-5.svg"/><Relationship Id="rId6" Type="http://schemas.openxmlformats.org/officeDocument/2006/relationships/image" Target="../media/image-12-6.png"/><Relationship Id="rId7" Type="http://schemas.openxmlformats.org/officeDocument/2006/relationships/image" Target="../media/image-12-7.svg"/><Relationship Id="rId8" Type="http://schemas.openxmlformats.org/officeDocument/2006/relationships/image" Target="../media/image-7-2.png"/><Relationship Id="rId9" Type="http://schemas.openxmlformats.org/officeDocument/2006/relationships/image" Target="../media/image-5-23.png"/><Relationship Id="rId10" Type="http://schemas.openxmlformats.org/officeDocument/2006/relationships/slideLayout" Target="../slideLayouts/slideLayout2.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image" Target="../media/image-13-7.png"/><Relationship Id="rId8" Type="http://schemas.openxmlformats.org/officeDocument/2006/relationships/slideLayout" Target="../slideLayouts/slideLayout2.xml"/><Relationship Id="rId9"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562026" cy="10689336"/>
          </a:xfrm>
          <a:prstGeom prst="rect">
            <a:avLst/>
          </a:prstGeom>
        </p:spPr>
      </p:pic>
      <p:sp>
        <p:nvSpPr>
          <p:cNvPr id="3" name="Shape 0"/>
          <p:cNvSpPr/>
          <p:nvPr/>
        </p:nvSpPr>
        <p:spPr>
          <a:xfrm>
            <a:off x="0" y="0"/>
            <a:ext cx="7562026" cy="10689336"/>
          </a:xfrm>
          <a:prstGeom prst="rect">
            <a:avLst/>
          </a:prstGeom>
          <a:solidFill>
            <a:srgbClr val="FFFFFF">
              <a:alpha val="85000"/>
            </a:srgbClr>
          </a:solidFill>
          <a:ln/>
        </p:spPr>
      </p:sp>
      <p:sp>
        <p:nvSpPr>
          <p:cNvPr id="4" name="Text 1"/>
          <p:cNvSpPr/>
          <p:nvPr/>
        </p:nvSpPr>
        <p:spPr>
          <a:xfrm>
            <a:off x="2204440" y="1459863"/>
            <a:ext cx="3153147" cy="346842"/>
          </a:xfrm>
          <a:prstGeom prst="rect">
            <a:avLst/>
          </a:prstGeom>
          <a:noFill/>
          <a:ln/>
        </p:spPr>
        <p:txBody>
          <a:bodyPr wrap="none" lIns="0" tIns="0" rIns="0" bIns="0" rtlCol="0" anchor="t"/>
          <a:lstStyle/>
          <a:p>
            <a:pPr algn="ctr" indent="0" marL="0">
              <a:lnSpc>
                <a:spcPct val="104000"/>
              </a:lnSpc>
              <a:buNone/>
            </a:pPr>
            <a:r>
              <a:rPr lang="en-US" sz="2150" dirty="0">
                <a:solidFill>
                  <a:srgbClr val="1B1B27"/>
                </a:solidFill>
                <a:latin typeface="Raleway" pitchFamily="34" charset="0"/>
                <a:ea typeface="Raleway" pitchFamily="34" charset="-122"/>
                <a:cs typeface="Raleway" pitchFamily="34" charset="-120"/>
              </a:rPr>
              <a:t>Рабочий лист</a:t>
            </a:r>
            <a:endParaRPr lang="en-US" sz="2150" dirty="0"/>
          </a:p>
        </p:txBody>
      </p:sp>
      <p:sp>
        <p:nvSpPr>
          <p:cNvPr id="5" name="Text 2"/>
          <p:cNvSpPr/>
          <p:nvPr/>
        </p:nvSpPr>
        <p:spPr>
          <a:xfrm>
            <a:off x="485616" y="2014835"/>
            <a:ext cx="6590795" cy="2601562"/>
          </a:xfrm>
          <a:prstGeom prst="rect">
            <a:avLst/>
          </a:prstGeom>
          <a:noFill/>
          <a:ln/>
        </p:spPr>
        <p:txBody>
          <a:bodyPr wrap="square" lIns="0" tIns="0" rIns="0" bIns="0" rtlCol="0" anchor="t">
            <a:normAutofit/>
          </a:bodyPr>
          <a:lstStyle/>
          <a:p>
            <a:pPr algn="ctr" indent="0" marL="0">
              <a:lnSpc>
                <a:spcPct val="104000"/>
              </a:lnSpc>
              <a:buNone/>
            </a:pPr>
            <a:r>
              <a:rPr lang="en-US" sz="8150" dirty="0">
                <a:solidFill>
                  <a:srgbClr val="1B1B27"/>
                </a:solidFill>
                <a:latin typeface="Raleway" pitchFamily="34" charset="0"/>
                <a:ea typeface="Raleway" pitchFamily="34" charset="-122"/>
                <a:cs typeface="Raleway" pitchFamily="34" charset="-120"/>
              </a:rPr>
              <a:t>Супер-читатель</a:t>
            </a:r>
            <a:endParaRPr lang="en-US" sz="8150" dirty="0"/>
          </a:p>
        </p:txBody>
      </p:sp>
      <p:sp>
        <p:nvSpPr>
          <p:cNvPr id="6" name="Text 3"/>
          <p:cNvSpPr/>
          <p:nvPr/>
        </p:nvSpPr>
        <p:spPr>
          <a:xfrm>
            <a:off x="1668361" y="4824528"/>
            <a:ext cx="4225304" cy="433614"/>
          </a:xfrm>
          <a:prstGeom prst="rect">
            <a:avLst/>
          </a:prstGeom>
          <a:noFill/>
          <a:ln/>
        </p:spPr>
        <p:txBody>
          <a:bodyPr wrap="none" lIns="0" tIns="0" rIns="0" bIns="0" rtlCol="0" anchor="t"/>
          <a:lstStyle/>
          <a:p>
            <a:pPr algn="ctr" indent="0" marL="0">
              <a:lnSpc>
                <a:spcPct val="104000"/>
              </a:lnSpc>
              <a:buNone/>
            </a:pPr>
            <a:r>
              <a:rPr lang="en-US" sz="2700" dirty="0">
                <a:solidFill>
                  <a:srgbClr val="1B1B27"/>
                </a:solidFill>
                <a:latin typeface="Raleway" pitchFamily="34" charset="0"/>
                <a:ea typeface="Raleway" pitchFamily="34" charset="-122"/>
                <a:cs typeface="Raleway" pitchFamily="34" charset="-120"/>
              </a:rPr>
              <a:t>Прокачай скорочтение</a:t>
            </a:r>
            <a:endParaRPr lang="en-US" sz="2700" dirty="0"/>
          </a:p>
        </p:txBody>
      </p:sp>
      <p:sp>
        <p:nvSpPr>
          <p:cNvPr id="7" name="Text 4"/>
          <p:cNvSpPr/>
          <p:nvPr/>
        </p:nvSpPr>
        <p:spPr>
          <a:xfrm>
            <a:off x="485616" y="5466272"/>
            <a:ext cx="6590795" cy="1941972"/>
          </a:xfrm>
          <a:prstGeom prst="rect">
            <a:avLst/>
          </a:prstGeom>
          <a:noFill/>
          <a:ln/>
        </p:spPr>
        <p:txBody>
          <a:bodyPr wrap="square" lIns="0" tIns="0" rIns="0" bIns="0" rtlCol="0" anchor="t">
            <a:normAutofit/>
          </a:bodyPr>
          <a:lstStyle/>
          <a:p>
            <a:pPr algn="ctr" indent="0" marL="0">
              <a:lnSpc>
                <a:spcPct val="133000"/>
              </a:lnSpc>
              <a:buNone/>
            </a:pPr>
            <a:r>
              <a:rPr lang="en-US" sz="1350" dirty="0">
                <a:solidFill>
                  <a:srgbClr val="3C3939"/>
                </a:solidFill>
                <a:latin typeface="Roboto" pitchFamily="34" charset="0"/>
                <a:ea typeface="Roboto" pitchFamily="34" charset="-122"/>
                <a:cs typeface="Roboto" pitchFamily="34" charset="-120"/>
              </a:rPr>
              <a:t>Этот рабочий лист поможет тебе читать быстрее, замечать больше и тренировать внимание. Выполняя задания по порядку, ты научишься схватывать главное с первого взгляда, запоминать больше информации и концентрироваться без усилий. Скорочтение — это настоящая суперсила: те, кто умеет быстро читать, успевают узнать в несколько раз больше и легче справляются с учёбой. Выполни все задания — и ты станешь настоящим </a:t>
            </a:r>
            <a:pPr algn="ctr" indent="0" marL="0">
              <a:lnSpc>
                <a:spcPct val="133000"/>
              </a:lnSpc>
              <a:buNone/>
            </a:pPr>
            <a:r>
              <a:rPr lang="en-US" sz="1350" b="1" dirty="0">
                <a:solidFill>
                  <a:srgbClr val="3C3939"/>
                </a:solidFill>
                <a:latin typeface="Roboto Bold" pitchFamily="34" charset="0"/>
                <a:ea typeface="Roboto Bold" pitchFamily="34" charset="-122"/>
                <a:cs typeface="Roboto Bold" pitchFamily="34" charset="-120"/>
              </a:rPr>
              <a:t>Супер-читателем</a:t>
            </a:r>
            <a:pPr algn="ctr" indent="0" marL="0">
              <a:lnSpc>
                <a:spcPct val="133000"/>
              </a:lnSpc>
              <a:buNone/>
            </a:pPr>
            <a:r>
              <a:rPr lang="en-US" sz="1350" dirty="0">
                <a:solidFill>
                  <a:srgbClr val="3C3939"/>
                </a:solidFill>
                <a:latin typeface="Roboto" pitchFamily="34" charset="0"/>
                <a:ea typeface="Roboto" pitchFamily="34" charset="-122"/>
                <a:cs typeface="Roboto" pitchFamily="34" charset="-120"/>
              </a:rPr>
              <a:t>! </a:t>
            </a:r>
            <a:pPr algn="ctr" indent="0" marL="0">
              <a:lnSpc>
                <a:spcPct val="133000"/>
              </a:lnSpc>
              <a:buNone/>
            </a:pPr>
            <a:r>
              <a:rPr lang="en-US" sz="1350" dirty="0">
                <a:solidFill>
                  <a:srgbClr val="000000"/>
                </a:solidFill>
                <a:latin typeface="Roboto" pitchFamily="34" charset="0"/>
                <a:ea typeface="Roboto" pitchFamily="34" charset="-122"/>
                <a:cs typeface="Roboto" pitchFamily="34" charset="-120"/>
              </a:rPr>
              <a:t>🚀</a:t>
            </a:r>
            <a:endParaRPr lang="en-US" sz="1350" dirty="0"/>
          </a:p>
        </p:txBody>
      </p:sp>
      <p:sp>
        <p:nvSpPr>
          <p:cNvPr id="8" name="Shape 5"/>
          <p:cNvSpPr/>
          <p:nvPr/>
        </p:nvSpPr>
        <p:spPr>
          <a:xfrm>
            <a:off x="485616" y="7564310"/>
            <a:ext cx="6590795" cy="1665101"/>
          </a:xfrm>
          <a:prstGeom prst="roundRect">
            <a:avLst>
              <a:gd name="adj" fmla="val 3500"/>
            </a:avLst>
          </a:prstGeom>
          <a:solidFill>
            <a:srgbClr val="B6D6FC"/>
          </a:solidFill>
          <a:ln/>
        </p:spPr>
      </p:sp>
      <p:pic>
        <p:nvPicPr>
          <p:cNvPr id="9" name="Image 1" descr="preencoded.png">    </p:cNvPr>
          <p:cNvPicPr>
            <a:picLocks noChangeAspect="1"/>
          </p:cNvPicPr>
          <p:nvPr/>
        </p:nvPicPr>
        <p:blipFill>
          <a:blip r:embed="rId2"/>
          <a:stretch>
            <a:fillRect/>
          </a:stretch>
        </p:blipFill>
        <p:spPr>
          <a:xfrm>
            <a:off x="624328" y="7761978"/>
            <a:ext cx="173421" cy="138712"/>
          </a:xfrm>
          <a:prstGeom prst="rect">
            <a:avLst/>
          </a:prstGeom>
        </p:spPr>
      </p:pic>
      <p:sp>
        <p:nvSpPr>
          <p:cNvPr id="10" name="Text 6"/>
          <p:cNvSpPr/>
          <p:nvPr/>
        </p:nvSpPr>
        <p:spPr>
          <a:xfrm>
            <a:off x="936461" y="7737670"/>
            <a:ext cx="6001238" cy="1332228"/>
          </a:xfrm>
          <a:prstGeom prst="rect">
            <a:avLst/>
          </a:prstGeom>
          <a:noFill/>
          <a:ln/>
        </p:spPr>
        <p:txBody>
          <a:bodyPr wrap="square" lIns="0" tIns="0" rIns="0" bIns="0" rtlCol="0" anchor="t">
            <a:normAutofit/>
          </a:bodyPr>
          <a:lstStyle/>
          <a:p>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a:t>
            </a:r>
            <a:pPr algn="l" indent="0" marL="0">
              <a:lnSpc>
                <a:spcPct val="133000"/>
              </a:lnSpc>
              <a:buNone/>
            </a:pPr>
            <a:r>
              <a:rPr lang="en-US" sz="1050" b="1" dirty="0">
                <a:solidFill>
                  <a:srgbClr val="000000"/>
                </a:solidFill>
                <a:latin typeface="Roboto Bold" pitchFamily="34" charset="0"/>
                <a:ea typeface="Roboto Bold" pitchFamily="34" charset="-122"/>
                <a:cs typeface="Roboto Bold" pitchFamily="34" charset="-120"/>
              </a:rPr>
              <a:t> Тип документа:</a:t>
            </a:r>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 Рабочий лист для печати (А4, книжная ориентация)</a:t>
            </a:r>
            <a:endParaRPr lang="en-US" sz="1050" dirty="0"/>
          </a:p>
          <a:p>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a:t>
            </a:r>
            <a:pPr algn="l" indent="0" marL="0">
              <a:lnSpc>
                <a:spcPct val="133000"/>
              </a:lnSpc>
              <a:buNone/>
            </a:pPr>
            <a:r>
              <a:rPr lang="en-US" sz="1050" b="1" dirty="0">
                <a:solidFill>
                  <a:srgbClr val="000000"/>
                </a:solidFill>
                <a:latin typeface="Roboto Bold" pitchFamily="34" charset="0"/>
                <a:ea typeface="Roboto Bold" pitchFamily="34" charset="-122"/>
                <a:cs typeface="Roboto Bold" pitchFamily="34" charset="-120"/>
              </a:rPr>
              <a:t> Целевая аудитория:</a:t>
            </a:r>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 1–4 класс (6–10 лет)</a:t>
            </a:r>
            <a:endParaRPr lang="en-US" sz="1050" dirty="0"/>
          </a:p>
          <a:p>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a:t>
            </a:r>
            <a:pPr algn="l" indent="0" marL="0">
              <a:lnSpc>
                <a:spcPct val="133000"/>
              </a:lnSpc>
              <a:buNone/>
            </a:pPr>
            <a:r>
              <a:rPr lang="en-US" sz="1050" b="1" dirty="0">
                <a:solidFill>
                  <a:srgbClr val="000000"/>
                </a:solidFill>
                <a:latin typeface="Roboto Bold" pitchFamily="34" charset="0"/>
                <a:ea typeface="Roboto Bold" pitchFamily="34" charset="-122"/>
                <a:cs typeface="Roboto Bold" pitchFamily="34" charset="-120"/>
              </a:rPr>
              <a:t> Количество упражнений:</a:t>
            </a:r>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 10 упражнений</a:t>
            </a:r>
            <a:endParaRPr lang="en-US" sz="1050" dirty="0"/>
          </a:p>
          <a:p>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a:t>
            </a:r>
            <a:pPr algn="l" indent="0" marL="0">
              <a:lnSpc>
                <a:spcPct val="133000"/>
              </a:lnSpc>
              <a:buNone/>
            </a:pPr>
            <a:r>
              <a:rPr lang="en-US" sz="1050" b="1" dirty="0">
                <a:solidFill>
                  <a:srgbClr val="000000"/>
                </a:solidFill>
                <a:latin typeface="Roboto Bold" pitchFamily="34" charset="0"/>
                <a:ea typeface="Roboto Bold" pitchFamily="34" charset="-122"/>
                <a:cs typeface="Roboto Bold" pitchFamily="34" charset="-120"/>
              </a:rPr>
              <a:t> Время выполнения:</a:t>
            </a:r>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 ~15 минут</a:t>
            </a:r>
            <a:endParaRPr lang="en-US" sz="1050" dirty="0"/>
          </a:p>
          <a:p>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a:t>
            </a:r>
            <a:pPr algn="l" indent="0" marL="0">
              <a:lnSpc>
                <a:spcPct val="133000"/>
              </a:lnSpc>
              <a:buNone/>
            </a:pPr>
            <a:r>
              <a:rPr lang="en-US" sz="1050" b="1" dirty="0">
                <a:solidFill>
                  <a:srgbClr val="000000"/>
                </a:solidFill>
                <a:latin typeface="Roboto Bold" pitchFamily="34" charset="0"/>
                <a:ea typeface="Roboto Bold" pitchFamily="34" charset="-122"/>
                <a:cs typeface="Roboto Bold" pitchFamily="34" charset="-120"/>
              </a:rPr>
              <a:t> Мотивация:</a:t>
            </a:r>
            <a:pPr algn="l" indent="0" marL="0">
              <a:lnSpc>
                <a:spcPct val="133000"/>
              </a:lnSpc>
              <a:buNone/>
            </a:pPr>
            <a:r>
              <a:rPr lang="en-US" sz="1050" dirty="0">
                <a:solidFill>
                  <a:srgbClr val="000000"/>
                </a:solidFill>
                <a:latin typeface="Roboto" pitchFamily="34" charset="0"/>
                <a:ea typeface="Roboto" pitchFamily="34" charset="-122"/>
                <a:cs typeface="Roboto" pitchFamily="34" charset="-120"/>
              </a:rPr>
              <a:t> Каждое упражнение приближает тебя к статусу Супер-читателя — не сдавайся, ты справишься!</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485616" y="381551"/>
            <a:ext cx="1206931" cy="244500"/>
          </a:xfrm>
          <a:prstGeom prst="roundRect">
            <a:avLst>
              <a:gd name="adj" fmla="val 18174"/>
            </a:avLst>
          </a:prstGeom>
          <a:solidFill>
            <a:srgbClr val="E1E1EA"/>
          </a:solidFill>
          <a:ln/>
        </p:spPr>
      </p:sp>
      <p:sp>
        <p:nvSpPr>
          <p:cNvPr id="3" name="Text 1"/>
          <p:cNvSpPr/>
          <p:nvPr/>
        </p:nvSpPr>
        <p:spPr>
          <a:xfrm>
            <a:off x="564941" y="421183"/>
            <a:ext cx="1426384" cy="165236"/>
          </a:xfrm>
          <a:prstGeom prst="rect">
            <a:avLst/>
          </a:prstGeom>
          <a:noFill/>
          <a:ln/>
        </p:spPr>
        <p:txBody>
          <a:bodyPr wrap="none" lIns="0" tIns="0" rIns="0" bIns="0" rtlCol="0" anchor="t"/>
          <a:lstStyle/>
          <a:p>
            <a:pPr algn="l" indent="0" marL="0">
              <a:lnSpc>
                <a:spcPct val="130000"/>
              </a:lnSpc>
              <a:buNone/>
            </a:pPr>
            <a:r>
              <a:rPr lang="en-US" sz="800" dirty="0">
                <a:solidFill>
                  <a:srgbClr val="3C3939"/>
                </a:solidFill>
                <a:latin typeface="Roboto" pitchFamily="34" charset="0"/>
                <a:ea typeface="Roboto" pitchFamily="34" charset="-122"/>
                <a:cs typeface="Roboto" pitchFamily="34" charset="-120"/>
              </a:rPr>
              <a:t>ШАПКА ДОКУМЕНТА</a:t>
            </a:r>
            <a:endParaRPr lang="en-US" sz="800" dirty="0"/>
          </a:p>
        </p:txBody>
      </p:sp>
      <p:sp>
        <p:nvSpPr>
          <p:cNvPr id="4" name="Text 2"/>
          <p:cNvSpPr/>
          <p:nvPr/>
        </p:nvSpPr>
        <p:spPr>
          <a:xfrm>
            <a:off x="485616" y="676453"/>
            <a:ext cx="6590795" cy="826489"/>
          </a:xfrm>
          <a:prstGeom prst="rect">
            <a:avLst/>
          </a:prstGeom>
          <a:noFill/>
          <a:ln/>
        </p:spPr>
        <p:txBody>
          <a:bodyPr wrap="square" lIns="0" tIns="0" rIns="0" bIns="0" rtlCol="0" anchor="t">
            <a:normAutofit/>
          </a:bodyPr>
          <a:lstStyle/>
          <a:p>
            <a:pPr algn="l" indent="0" marL="0">
              <a:lnSpc>
                <a:spcPct val="104000"/>
              </a:lnSpc>
              <a:buNone/>
            </a:pPr>
            <a:r>
              <a:rPr lang="en-US" sz="2600" dirty="0">
                <a:solidFill>
                  <a:srgbClr val="1B1B27"/>
                </a:solidFill>
                <a:latin typeface="Raleway" pitchFamily="34" charset="0"/>
                <a:ea typeface="Raleway" pitchFamily="34" charset="-122"/>
                <a:cs typeface="Raleway" pitchFamily="34" charset="-120"/>
              </a:rPr>
              <a:t>Рабочий лист «Супер-читатель: Прокачай скорочтение»</a:t>
            </a:r>
            <a:endParaRPr lang="en-US" sz="2600" dirty="0"/>
          </a:p>
        </p:txBody>
      </p:sp>
      <p:sp>
        <p:nvSpPr>
          <p:cNvPr id="5" name="Text 3"/>
          <p:cNvSpPr/>
          <p:nvPr/>
        </p:nvSpPr>
        <p:spPr>
          <a:xfrm>
            <a:off x="485616" y="1691994"/>
            <a:ext cx="6590795" cy="1291119"/>
          </a:xfrm>
          <a:prstGeom prst="rect">
            <a:avLst/>
          </a:prstGeom>
          <a:noFill/>
          <a:ln/>
        </p:spPr>
        <p:txBody>
          <a:bodyPr wrap="square" lIns="0" tIns="0" rIns="0" bIns="0" rtlCol="0" anchor="t">
            <a:normAutofit/>
          </a:bodyPr>
          <a:lstStyle/>
          <a:p>
            <a:pPr algn="l" indent="0" marL="0">
              <a:lnSpc>
                <a:spcPct val="130000"/>
              </a:lnSpc>
              <a:buNone/>
            </a:pPr>
            <a:r>
              <a:rPr lang="en-US" sz="1300" dirty="0">
                <a:solidFill>
                  <a:srgbClr val="3C3939"/>
                </a:solidFill>
                <a:latin typeface="Roboto" pitchFamily="34" charset="0"/>
                <a:ea typeface="Roboto" pitchFamily="34" charset="-122"/>
                <a:cs typeface="Roboto" pitchFamily="34" charset="-120"/>
              </a:rPr>
              <a:t>Этот рабочий лист создан специально для тех, кто хочет читать быстрее, запоминать больше и концентрироваться без усилий. Выполняя 10 упражнений по порядку, ты шаг за шагом освоишь настоящую суперсилу — скорочтение. Не спеши: важно делать каждое задание внимательно и с интересом. Когда закончишь все упражнения, ты официально станешь </a:t>
            </a:r>
            <a:pPr algn="l" indent="0" marL="0">
              <a:lnSpc>
                <a:spcPct val="130000"/>
              </a:lnSpc>
              <a:buNone/>
            </a:pPr>
            <a:r>
              <a:rPr lang="en-US" sz="1300" b="1" dirty="0">
                <a:solidFill>
                  <a:srgbClr val="3C3939"/>
                </a:solidFill>
                <a:latin typeface="Roboto Bold" pitchFamily="34" charset="0"/>
                <a:ea typeface="Roboto Bold" pitchFamily="34" charset="-122"/>
                <a:cs typeface="Roboto Bold" pitchFamily="34" charset="-120"/>
              </a:rPr>
              <a:t>Супер-читателем</a:t>
            </a:r>
            <a:pPr algn="l" indent="0" marL="0">
              <a:lnSpc>
                <a:spcPct val="130000"/>
              </a:lnSpc>
              <a:buNone/>
            </a:pPr>
            <a:r>
              <a:rPr lang="en-US" sz="1300" dirty="0">
                <a:solidFill>
                  <a:srgbClr val="3C3939"/>
                </a:solidFill>
                <a:latin typeface="Roboto" pitchFamily="34" charset="0"/>
                <a:ea typeface="Roboto" pitchFamily="34" charset="-122"/>
                <a:cs typeface="Roboto" pitchFamily="34" charset="-120"/>
              </a:rPr>
              <a:t>! </a:t>
            </a:r>
            <a:pPr algn="l" indent="0" marL="0">
              <a:lnSpc>
                <a:spcPct val="130000"/>
              </a:lnSpc>
              <a:buNone/>
            </a:pPr>
            <a:r>
              <a:rPr lang="en-US" sz="1300" dirty="0">
                <a:solidFill>
                  <a:srgbClr val="000000"/>
                </a:solidFill>
                <a:latin typeface="Roboto" pitchFamily="34" charset="0"/>
                <a:ea typeface="Roboto" pitchFamily="34" charset="-122"/>
                <a:cs typeface="Roboto" pitchFamily="34" charset="-120"/>
              </a:rPr>
              <a:t>🚀</a:t>
            </a:r>
            <a:endParaRPr lang="en-US" sz="1300" dirty="0"/>
          </a:p>
        </p:txBody>
      </p:sp>
      <p:sp>
        <p:nvSpPr>
          <p:cNvPr id="6" name="Shape 4"/>
          <p:cNvSpPr/>
          <p:nvPr/>
        </p:nvSpPr>
        <p:spPr>
          <a:xfrm>
            <a:off x="485616" y="3124903"/>
            <a:ext cx="2112868" cy="991233"/>
          </a:xfrm>
          <a:prstGeom prst="roundRect">
            <a:avLst>
              <a:gd name="adj" fmla="val 5604"/>
            </a:avLst>
          </a:prstGeom>
          <a:solidFill>
            <a:srgbClr val="FFFFFF">
              <a:alpha val="95000"/>
            </a:srgbClr>
          </a:solidFill>
          <a:ln w="15754">
            <a:solidFill>
              <a:srgbClr val="C7C7D0"/>
            </a:solidFill>
            <a:prstDash val="solid"/>
          </a:ln>
        </p:spPr>
      </p:sp>
      <p:sp>
        <p:nvSpPr>
          <p:cNvPr id="7" name="Text 5"/>
          <p:cNvSpPr/>
          <p:nvPr/>
        </p:nvSpPr>
        <p:spPr>
          <a:xfrm>
            <a:off x="633559" y="3272846"/>
            <a:ext cx="1653099" cy="206591"/>
          </a:xfrm>
          <a:prstGeom prst="rect">
            <a:avLst/>
          </a:prstGeom>
          <a:noFill/>
          <a:ln/>
        </p:spPr>
        <p:txBody>
          <a:bodyPr wrap="none" lIns="0" tIns="0" rIns="0" bIns="0" rtlCol="0" anchor="t"/>
          <a:lstStyle/>
          <a:p>
            <a:pPr algn="l" indent="0" marL="0">
              <a:lnSpc>
                <a:spcPct val="104000"/>
              </a:lnSpc>
              <a:buNone/>
            </a:pPr>
            <a:r>
              <a:rPr lang="en-US" sz="1300" dirty="0">
                <a:solidFill>
                  <a:srgbClr val="3C3939"/>
                </a:solidFill>
                <a:latin typeface="Raleway" pitchFamily="34" charset="0"/>
                <a:ea typeface="Raleway" pitchFamily="34" charset="-122"/>
                <a:cs typeface="Raleway" pitchFamily="34" charset="-120"/>
              </a:rPr>
              <a:t>Имя ученика</a:t>
            </a:r>
            <a:endParaRPr lang="en-US" sz="1300" dirty="0"/>
          </a:p>
        </p:txBody>
      </p:sp>
      <p:sp>
        <p:nvSpPr>
          <p:cNvPr id="8" name="Text 6"/>
          <p:cNvSpPr/>
          <p:nvPr/>
        </p:nvSpPr>
        <p:spPr>
          <a:xfrm>
            <a:off x="633559" y="3555009"/>
            <a:ext cx="1816981" cy="413183"/>
          </a:xfrm>
          <a:prstGeom prst="rect">
            <a:avLst/>
          </a:prstGeom>
          <a:noFill/>
          <a:ln/>
        </p:spPr>
        <p:txBody>
          <a:bodyPr wrap="square" lIns="0" tIns="0" rIns="0" bIns="0" rtlCol="0" anchor="t">
            <a:normAutofit/>
          </a:bodyPr>
          <a:lstStyle/>
          <a:p>
            <a:pPr algn="l" indent="0" marL="0">
              <a:lnSpc>
                <a:spcPct val="130000"/>
              </a:lnSpc>
              <a:buNone/>
            </a:pPr>
            <a:r>
              <a:rPr lang="en-US" sz="1000" dirty="0">
                <a:solidFill>
                  <a:srgbClr val="3C3939"/>
                </a:solidFill>
                <a:latin typeface="Roboto" pitchFamily="34" charset="0"/>
                <a:ea typeface="Roboto" pitchFamily="34" charset="-122"/>
                <a:cs typeface="Roboto" pitchFamily="34" charset="-120"/>
              </a:rPr>
              <a:t>_______________________________________</a:t>
            </a:r>
            <a:endParaRPr lang="en-US" sz="1000" dirty="0"/>
          </a:p>
        </p:txBody>
      </p:sp>
      <p:sp>
        <p:nvSpPr>
          <p:cNvPr id="9" name="Shape 7"/>
          <p:cNvSpPr/>
          <p:nvPr/>
        </p:nvSpPr>
        <p:spPr>
          <a:xfrm>
            <a:off x="2724518" y="3124903"/>
            <a:ext cx="2112929" cy="991233"/>
          </a:xfrm>
          <a:prstGeom prst="roundRect">
            <a:avLst>
              <a:gd name="adj" fmla="val 5604"/>
            </a:avLst>
          </a:prstGeom>
          <a:solidFill>
            <a:srgbClr val="FFFFFF">
              <a:alpha val="95000"/>
            </a:srgbClr>
          </a:solidFill>
          <a:ln w="15754">
            <a:solidFill>
              <a:srgbClr val="C7C7D0"/>
            </a:solidFill>
            <a:prstDash val="solid"/>
          </a:ln>
        </p:spPr>
      </p:sp>
      <p:sp>
        <p:nvSpPr>
          <p:cNvPr id="10" name="Text 8"/>
          <p:cNvSpPr/>
          <p:nvPr/>
        </p:nvSpPr>
        <p:spPr>
          <a:xfrm>
            <a:off x="2872461" y="3272846"/>
            <a:ext cx="1653099" cy="206591"/>
          </a:xfrm>
          <a:prstGeom prst="rect">
            <a:avLst/>
          </a:prstGeom>
          <a:noFill/>
          <a:ln/>
        </p:spPr>
        <p:txBody>
          <a:bodyPr wrap="none" lIns="0" tIns="0" rIns="0" bIns="0" rtlCol="0" anchor="t"/>
          <a:lstStyle/>
          <a:p>
            <a:pPr algn="l" indent="0" marL="0">
              <a:lnSpc>
                <a:spcPct val="104000"/>
              </a:lnSpc>
              <a:buNone/>
            </a:pPr>
            <a:r>
              <a:rPr lang="en-US" sz="1300" dirty="0">
                <a:solidFill>
                  <a:srgbClr val="3C3939"/>
                </a:solidFill>
                <a:latin typeface="Raleway" pitchFamily="34" charset="0"/>
                <a:ea typeface="Raleway" pitchFamily="34" charset="-122"/>
                <a:cs typeface="Raleway" pitchFamily="34" charset="-120"/>
              </a:rPr>
              <a:t>Дата</a:t>
            </a:r>
            <a:endParaRPr lang="en-US" sz="1300" dirty="0"/>
          </a:p>
        </p:txBody>
      </p:sp>
      <p:sp>
        <p:nvSpPr>
          <p:cNvPr id="11" name="Text 9"/>
          <p:cNvSpPr/>
          <p:nvPr/>
        </p:nvSpPr>
        <p:spPr>
          <a:xfrm>
            <a:off x="2872461" y="3555009"/>
            <a:ext cx="1817043" cy="206591"/>
          </a:xfrm>
          <a:prstGeom prst="rect">
            <a:avLst/>
          </a:prstGeom>
          <a:noFill/>
          <a:ln/>
        </p:spPr>
        <p:txBody>
          <a:bodyPr wrap="none" lIns="0" tIns="0" rIns="0" bIns="0" rtlCol="0" anchor="t"/>
          <a:lstStyle/>
          <a:p>
            <a:pPr algn="l" indent="0" marL="0">
              <a:lnSpc>
                <a:spcPct val="130000"/>
              </a:lnSpc>
              <a:buNone/>
            </a:pPr>
            <a:r>
              <a:rPr lang="en-US" sz="1000" dirty="0">
                <a:solidFill>
                  <a:srgbClr val="3C3939"/>
                </a:solidFill>
                <a:latin typeface="Roboto" pitchFamily="34" charset="0"/>
                <a:ea typeface="Roboto" pitchFamily="34" charset="-122"/>
                <a:cs typeface="Roboto" pitchFamily="34" charset="-120"/>
              </a:rPr>
              <a:t>___________________________</a:t>
            </a:r>
            <a:endParaRPr lang="en-US" sz="1000" dirty="0"/>
          </a:p>
        </p:txBody>
      </p:sp>
      <p:sp>
        <p:nvSpPr>
          <p:cNvPr id="12" name="Shape 10"/>
          <p:cNvSpPr/>
          <p:nvPr/>
        </p:nvSpPr>
        <p:spPr>
          <a:xfrm>
            <a:off x="4963482" y="3124903"/>
            <a:ext cx="2112868" cy="991233"/>
          </a:xfrm>
          <a:prstGeom prst="roundRect">
            <a:avLst>
              <a:gd name="adj" fmla="val 5604"/>
            </a:avLst>
          </a:prstGeom>
          <a:solidFill>
            <a:srgbClr val="FFFFFF">
              <a:alpha val="95000"/>
            </a:srgbClr>
          </a:solidFill>
          <a:ln w="15754">
            <a:solidFill>
              <a:srgbClr val="C7C7D0"/>
            </a:solidFill>
            <a:prstDash val="solid"/>
          </a:ln>
        </p:spPr>
      </p:sp>
      <p:sp>
        <p:nvSpPr>
          <p:cNvPr id="13" name="Text 11"/>
          <p:cNvSpPr/>
          <p:nvPr/>
        </p:nvSpPr>
        <p:spPr>
          <a:xfrm>
            <a:off x="5111425" y="3272846"/>
            <a:ext cx="1653099" cy="206591"/>
          </a:xfrm>
          <a:prstGeom prst="rect">
            <a:avLst/>
          </a:prstGeom>
          <a:noFill/>
          <a:ln/>
        </p:spPr>
        <p:txBody>
          <a:bodyPr wrap="none" lIns="0" tIns="0" rIns="0" bIns="0" rtlCol="0" anchor="t"/>
          <a:lstStyle/>
          <a:p>
            <a:pPr algn="l" indent="0" marL="0">
              <a:lnSpc>
                <a:spcPct val="104000"/>
              </a:lnSpc>
              <a:buNone/>
            </a:pPr>
            <a:r>
              <a:rPr lang="en-US" sz="1300" dirty="0">
                <a:solidFill>
                  <a:srgbClr val="3C3939"/>
                </a:solidFill>
                <a:latin typeface="Raleway" pitchFamily="34" charset="0"/>
                <a:ea typeface="Raleway" pitchFamily="34" charset="-122"/>
                <a:cs typeface="Raleway" pitchFamily="34" charset="-120"/>
              </a:rPr>
              <a:t>Класс</a:t>
            </a:r>
            <a:endParaRPr lang="en-US" sz="1300" dirty="0"/>
          </a:p>
        </p:txBody>
      </p:sp>
      <p:sp>
        <p:nvSpPr>
          <p:cNvPr id="14" name="Text 12"/>
          <p:cNvSpPr/>
          <p:nvPr/>
        </p:nvSpPr>
        <p:spPr>
          <a:xfrm>
            <a:off x="5111425" y="3555009"/>
            <a:ext cx="1816981" cy="206591"/>
          </a:xfrm>
          <a:prstGeom prst="rect">
            <a:avLst/>
          </a:prstGeom>
          <a:noFill/>
          <a:ln/>
        </p:spPr>
        <p:txBody>
          <a:bodyPr wrap="none" lIns="0" tIns="0" rIns="0" bIns="0" rtlCol="0" anchor="t"/>
          <a:lstStyle/>
          <a:p>
            <a:pPr algn="l" indent="0" marL="0">
              <a:lnSpc>
                <a:spcPct val="130000"/>
              </a:lnSpc>
              <a:buNone/>
            </a:pPr>
            <a:r>
              <a:rPr lang="en-US" sz="1000" dirty="0">
                <a:solidFill>
                  <a:srgbClr val="3C3939"/>
                </a:solidFill>
                <a:latin typeface="Roboto" pitchFamily="34" charset="0"/>
                <a:ea typeface="Roboto" pitchFamily="34" charset="-122"/>
                <a:cs typeface="Roboto" pitchFamily="34" charset="-120"/>
              </a:rPr>
              <a:t>___________________________</a:t>
            </a:r>
            <a:endParaRPr lang="en-US" sz="1000" dirty="0"/>
          </a:p>
        </p:txBody>
      </p:sp>
      <p:sp>
        <p:nvSpPr>
          <p:cNvPr id="15" name="Shape 13"/>
          <p:cNvSpPr/>
          <p:nvPr/>
        </p:nvSpPr>
        <p:spPr>
          <a:xfrm>
            <a:off x="485616" y="4242170"/>
            <a:ext cx="6590734" cy="784641"/>
          </a:xfrm>
          <a:prstGeom prst="roundRect">
            <a:avLst>
              <a:gd name="adj" fmla="val 7079"/>
            </a:avLst>
          </a:prstGeom>
          <a:solidFill>
            <a:srgbClr val="FFFFFF">
              <a:alpha val="95000"/>
            </a:srgbClr>
          </a:solidFill>
          <a:ln w="15754">
            <a:solidFill>
              <a:srgbClr val="C7C7D0"/>
            </a:solidFill>
            <a:prstDash val="solid"/>
          </a:ln>
        </p:spPr>
      </p:sp>
      <p:sp>
        <p:nvSpPr>
          <p:cNvPr id="16" name="Text 14"/>
          <p:cNvSpPr/>
          <p:nvPr/>
        </p:nvSpPr>
        <p:spPr>
          <a:xfrm>
            <a:off x="633559" y="4390114"/>
            <a:ext cx="2015572" cy="206591"/>
          </a:xfrm>
          <a:prstGeom prst="rect">
            <a:avLst/>
          </a:prstGeom>
          <a:noFill/>
          <a:ln/>
        </p:spPr>
        <p:txBody>
          <a:bodyPr wrap="none" lIns="0" tIns="0" rIns="0" bIns="0" rtlCol="0" anchor="t"/>
          <a:lstStyle/>
          <a:p>
            <a:pPr algn="l" indent="0" marL="0">
              <a:lnSpc>
                <a:spcPct val="104000"/>
              </a:lnSpc>
              <a:buNone/>
            </a:pPr>
            <a:r>
              <a:rPr lang="en-US" sz="13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300" dirty="0">
                <a:solidFill>
                  <a:srgbClr val="3C3939"/>
                </a:solidFill>
                <a:latin typeface="Raleway" pitchFamily="34" charset="0"/>
                <a:ea typeface="Raleway" pitchFamily="34" charset="-122"/>
                <a:cs typeface="Raleway" pitchFamily="34" charset="-120"/>
              </a:rPr>
              <a:t> Ориентир по времени</a:t>
            </a:r>
            <a:endParaRPr lang="en-US" sz="1300" dirty="0"/>
          </a:p>
        </p:txBody>
      </p:sp>
      <p:sp>
        <p:nvSpPr>
          <p:cNvPr id="17" name="Text 15"/>
          <p:cNvSpPr/>
          <p:nvPr/>
        </p:nvSpPr>
        <p:spPr>
          <a:xfrm>
            <a:off x="633559" y="4672277"/>
            <a:ext cx="6294847" cy="206591"/>
          </a:xfrm>
          <a:prstGeom prst="rect">
            <a:avLst/>
          </a:prstGeom>
          <a:noFill/>
          <a:ln/>
        </p:spPr>
        <p:txBody>
          <a:bodyPr wrap="none" lIns="0" tIns="0" rIns="0" bIns="0" rtlCol="0" anchor="t"/>
          <a:lstStyle/>
          <a:p>
            <a:pPr algn="l" indent="0" marL="0">
              <a:lnSpc>
                <a:spcPct val="130000"/>
              </a:lnSpc>
              <a:buNone/>
            </a:pPr>
            <a:r>
              <a:rPr lang="en-US" sz="1000" dirty="0">
                <a:solidFill>
                  <a:srgbClr val="3C3939"/>
                </a:solidFill>
                <a:latin typeface="Roboto" pitchFamily="34" charset="0"/>
                <a:ea typeface="Roboto" pitchFamily="34" charset="-122"/>
                <a:cs typeface="Roboto" pitchFamily="34" charset="-120"/>
              </a:rPr>
              <a:t>~15 минут (для каждого ребёнка индивидуально)</a:t>
            </a:r>
            <a:endParaRPr lang="en-US" sz="1000" dirty="0"/>
          </a:p>
        </p:txBody>
      </p:sp>
      <p:sp>
        <p:nvSpPr>
          <p:cNvPr id="18" name="Shape 16"/>
          <p:cNvSpPr/>
          <p:nvPr/>
        </p:nvSpPr>
        <p:spPr>
          <a:xfrm>
            <a:off x="485616" y="5168601"/>
            <a:ext cx="6590795" cy="1751688"/>
          </a:xfrm>
          <a:prstGeom prst="roundRect">
            <a:avLst>
              <a:gd name="adj" fmla="val 3171"/>
            </a:avLst>
          </a:prstGeom>
          <a:solidFill>
            <a:srgbClr val="B6FCB8"/>
          </a:solidFill>
          <a:ln/>
        </p:spPr>
      </p:sp>
      <p:pic>
        <p:nvPicPr>
          <p:cNvPr id="19" name="Image 0" descr="preencoded.png">    </p:cNvPr>
          <p:cNvPicPr>
            <a:picLocks noChangeAspect="1"/>
          </p:cNvPicPr>
          <p:nvPr/>
        </p:nvPicPr>
        <p:blipFill>
          <a:blip r:embed="rId1"/>
          <a:stretch>
            <a:fillRect/>
          </a:stretch>
        </p:blipFill>
        <p:spPr>
          <a:xfrm>
            <a:off x="617804" y="5355991"/>
            <a:ext cx="165298" cy="132189"/>
          </a:xfrm>
          <a:prstGeom prst="rect">
            <a:avLst/>
          </a:prstGeom>
        </p:spPr>
      </p:pic>
      <p:sp>
        <p:nvSpPr>
          <p:cNvPr id="20" name="Text 17"/>
          <p:cNvSpPr/>
          <p:nvPr/>
        </p:nvSpPr>
        <p:spPr>
          <a:xfrm>
            <a:off x="915291" y="5327683"/>
            <a:ext cx="6028931" cy="1446140"/>
          </a:xfrm>
          <a:prstGeom prst="rect">
            <a:avLst/>
          </a:prstGeom>
          <a:noFill/>
          <a:ln/>
        </p:spPr>
        <p:txBody>
          <a:bodyPr wrap="square" lIns="0" tIns="0" rIns="0" bIns="0" rtlCol="0" anchor="t">
            <a:normAutofit/>
          </a:bodyPr>
          <a:lstStyle/>
          <a:p>
            <a:pPr algn="l" indent="0" marL="0">
              <a:lnSpc>
                <a:spcPct val="130000"/>
              </a:lnSpc>
              <a:buNone/>
            </a:pPr>
            <a:r>
              <a:rPr lang="en-US" sz="1000" dirty="0">
                <a:solidFill>
                  <a:srgbClr val="000000"/>
                </a:solidFill>
                <a:latin typeface="Roboto" pitchFamily="34" charset="0"/>
                <a:ea typeface="Roboto" pitchFamily="34" charset="-122"/>
                <a:cs typeface="Roboto" pitchFamily="34" charset="-120"/>
              </a:rPr>
              <a:t>💡</a:t>
            </a:r>
            <a:pPr algn="l" indent="0" marL="0">
              <a:lnSpc>
                <a:spcPct val="130000"/>
              </a:lnSpc>
              <a:buNone/>
            </a:pPr>
            <a:r>
              <a:rPr lang="en-US" sz="1000" dirty="0">
                <a:solidFill>
                  <a:srgbClr val="000000"/>
                </a:solidFill>
                <a:latin typeface="Roboto" pitchFamily="34" charset="0"/>
                <a:ea typeface="Roboto" pitchFamily="34" charset="-122"/>
                <a:cs typeface="Roboto" pitchFamily="34" charset="-120"/>
              </a:rPr>
              <a:t> </a:t>
            </a:r>
            <a:pPr algn="l" indent="0" marL="0">
              <a:lnSpc>
                <a:spcPct val="130000"/>
              </a:lnSpc>
              <a:buNone/>
            </a:pPr>
            <a:r>
              <a:rPr lang="en-US" sz="1000" b="1" dirty="0">
                <a:solidFill>
                  <a:srgbClr val="000000"/>
                </a:solidFill>
                <a:latin typeface="Roboto Bold" pitchFamily="34" charset="0"/>
                <a:ea typeface="Roboto Bold" pitchFamily="34" charset="-122"/>
                <a:cs typeface="Roboto Bold" pitchFamily="34" charset="-120"/>
              </a:rPr>
              <a:t>Совет учителю и родителю:</a:t>
            </a:r>
            <a:pPr algn="l" indent="0" marL="0">
              <a:lnSpc>
                <a:spcPct val="130000"/>
              </a:lnSpc>
              <a:buNone/>
            </a:pPr>
            <a:r>
              <a:rPr lang="en-US" sz="1000" dirty="0">
                <a:solidFill>
                  <a:srgbClr val="000000"/>
                </a:solidFill>
                <a:latin typeface="Roboto" pitchFamily="34" charset="0"/>
                <a:ea typeface="Roboto" pitchFamily="34" charset="-122"/>
                <a:cs typeface="Roboto" pitchFamily="34" charset="-120"/>
              </a:rPr>
              <a:t> Не торопите ребёнка — время выполнения ориентировочное, и каждый ученик работает в своём темпе. Создайте спокойную обстановку: уберите отвлекающие предметы и выключите фоновый шум. Если ребёнок затрудняется с каким-то заданием, не давайте готовый ответ — лучше задайте наводящий вопрос или предложите перечитать условие. Хвалите за старание, а не только за результат: положительная мотивация помогает детям полюбить чтение и учиться с удовольствием. После выполнения обсудите вместе, какое упражнение понравилось больше всего и что показалось сложным.</a:t>
            </a:r>
            <a:endParaRPr lang="en-US" sz="1000" dirty="0"/>
          </a:p>
        </p:txBody>
      </p:sp>
      <p:sp>
        <p:nvSpPr>
          <p:cNvPr id="21" name="Shape 18"/>
          <p:cNvSpPr/>
          <p:nvPr/>
        </p:nvSpPr>
        <p:spPr>
          <a:xfrm>
            <a:off x="485616" y="7062078"/>
            <a:ext cx="6590795" cy="3018684"/>
          </a:xfrm>
          <a:prstGeom prst="roundRect">
            <a:avLst>
              <a:gd name="adj" fmla="val 1840"/>
            </a:avLst>
          </a:prstGeom>
          <a:solidFill>
            <a:srgbClr val="B6D6FC"/>
          </a:solidFill>
          <a:ln/>
        </p:spPr>
      </p:sp>
      <p:pic>
        <p:nvPicPr>
          <p:cNvPr id="22" name="Image 1" descr="preencoded.png">    </p:cNvPr>
          <p:cNvPicPr>
            <a:picLocks noChangeAspect="1"/>
          </p:cNvPicPr>
          <p:nvPr/>
        </p:nvPicPr>
        <p:blipFill>
          <a:blip r:embed="rId2"/>
          <a:stretch>
            <a:fillRect/>
          </a:stretch>
        </p:blipFill>
        <p:spPr>
          <a:xfrm>
            <a:off x="617804" y="7249469"/>
            <a:ext cx="165298" cy="132189"/>
          </a:xfrm>
          <a:prstGeom prst="rect">
            <a:avLst/>
          </a:prstGeom>
        </p:spPr>
      </p:pic>
      <p:sp>
        <p:nvSpPr>
          <p:cNvPr id="23" name="Text 19"/>
          <p:cNvSpPr/>
          <p:nvPr/>
        </p:nvSpPr>
        <p:spPr>
          <a:xfrm>
            <a:off x="915291" y="7221160"/>
            <a:ext cx="6407036" cy="206591"/>
          </a:xfrm>
          <a:prstGeom prst="rect">
            <a:avLst/>
          </a:prstGeom>
          <a:noFill/>
          <a:ln/>
        </p:spPr>
        <p:txBody>
          <a:bodyPr wrap="none" lIns="0" tIns="0" rIns="0" bIns="0" rtlCol="0" anchor="t"/>
          <a:lstStyle/>
          <a:p>
            <a:pPr algn="l" indent="0" marL="0">
              <a:lnSpc>
                <a:spcPct val="130000"/>
              </a:lnSpc>
              <a:buNone/>
            </a:pPr>
            <a:r>
              <a:rPr lang="en-US" sz="1000" dirty="0">
                <a:solidFill>
                  <a:srgbClr val="000000"/>
                </a:solidFill>
                <a:latin typeface="Roboto" pitchFamily="34" charset="0"/>
                <a:ea typeface="Roboto" pitchFamily="34" charset="-122"/>
                <a:cs typeface="Roboto" pitchFamily="34" charset="-120"/>
              </a:rPr>
              <a:t>📋</a:t>
            </a:r>
            <a:pPr algn="l" indent="0" marL="0">
              <a:lnSpc>
                <a:spcPct val="130000"/>
              </a:lnSpc>
              <a:buNone/>
            </a:pPr>
            <a:r>
              <a:rPr lang="en-US" sz="1000" dirty="0">
                <a:solidFill>
                  <a:srgbClr val="000000"/>
                </a:solidFill>
                <a:latin typeface="Roboto" pitchFamily="34" charset="0"/>
                <a:ea typeface="Roboto" pitchFamily="34" charset="-122"/>
                <a:cs typeface="Roboto" pitchFamily="34" charset="-120"/>
              </a:rPr>
              <a:t> </a:t>
            </a:r>
            <a:pPr algn="l" indent="0" marL="0">
              <a:lnSpc>
                <a:spcPct val="130000"/>
              </a:lnSpc>
              <a:buNone/>
            </a:pPr>
            <a:r>
              <a:rPr lang="en-US" sz="1000" b="1" dirty="0">
                <a:solidFill>
                  <a:srgbClr val="000000"/>
                </a:solidFill>
                <a:latin typeface="Roboto Bold" pitchFamily="34" charset="0"/>
                <a:ea typeface="Roboto Bold" pitchFamily="34" charset="-122"/>
                <a:cs typeface="Roboto Bold" pitchFamily="34" charset="-120"/>
              </a:rPr>
              <a:t>Что тебя ждёт — 10 упражнений:</a:t>
            </a:r>
            <a:endParaRPr lang="en-US" sz="1000" dirty="0"/>
          </a:p>
        </p:txBody>
      </p:sp>
      <p:sp>
        <p:nvSpPr>
          <p:cNvPr id="24" name="Text 20"/>
          <p:cNvSpPr/>
          <p:nvPr/>
        </p:nvSpPr>
        <p:spPr>
          <a:xfrm>
            <a:off x="915291" y="7541171"/>
            <a:ext cx="6028931" cy="2462481"/>
          </a:xfrm>
          <a:prstGeom prst="rect">
            <a:avLst/>
          </a:prstGeom>
          <a:noFill/>
          <a:ln/>
        </p:spPr>
        <p:txBody>
          <a:bodyPr wrap="square" lIns="0" tIns="0" rIns="0" bIns="0" rtlCol="0" anchor="t">
            <a:normAutofit/>
          </a:bodyPr>
          <a:lstStyle/>
          <a:p>
            <a:pPr algn="l" marL="203200" indent="-203200">
              <a:lnSpc>
                <a:spcPct val="130000"/>
              </a:lnSpc>
              <a:buSzPct val="100000"/>
              <a:buFont typeface="+mj-lt"/>
              <a:buAutoNum type="arabicPeriod" startAt="1"/>
            </a:pPr>
            <a:r>
              <a:rPr lang="en-US" sz="1000" b="1" dirty="0">
                <a:solidFill>
                  <a:srgbClr val="000000"/>
                </a:solidFill>
                <a:latin typeface="Roboto Bold" pitchFamily="34" charset="0"/>
                <a:ea typeface="Roboto Bold" pitchFamily="34" charset="-122"/>
                <a:cs typeface="Roboto Bold" pitchFamily="34" charset="-120"/>
              </a:rPr>
              <a:t>Быстрый взгляд</a:t>
            </a:r>
            <a:pPr algn="l" marL="203200" indent="-203200">
              <a:lnSpc>
                <a:spcPct val="130000"/>
              </a:lnSpc>
              <a:buSzPct val="100000"/>
              <a:buFont typeface="+mj-lt"/>
              <a:buAutoNum type="arabicPeriod" startAt="1"/>
            </a:pPr>
            <a:r>
              <a:rPr lang="en-US" sz="1000" dirty="0">
                <a:solidFill>
                  <a:srgbClr val="000000"/>
                </a:solidFill>
                <a:latin typeface="Roboto" pitchFamily="34" charset="0"/>
                <a:ea typeface="Roboto" pitchFamily="34" charset="-122"/>
                <a:cs typeface="Roboto" pitchFamily="34" charset="-120"/>
              </a:rPr>
              <a:t> — найди слова за несколько секунд</a:t>
            </a:r>
            <a:endParaRPr lang="en-US" sz="1000" dirty="0"/>
          </a:p>
          <a:p>
            <a:pPr algn="l" marL="203200" indent="-203200">
              <a:lnSpc>
                <a:spcPct val="130000"/>
              </a:lnSpc>
              <a:buSzPct val="100000"/>
              <a:buFont typeface="+mj-lt"/>
              <a:buAutoNum type="arabicPeriod" startAt="2"/>
            </a:pPr>
            <a:r>
              <a:rPr lang="en-US" sz="1000" b="1" dirty="0">
                <a:solidFill>
                  <a:srgbClr val="000000"/>
                </a:solidFill>
                <a:latin typeface="Roboto Bold" pitchFamily="34" charset="0"/>
                <a:ea typeface="Roboto Bold" pitchFamily="34" charset="-122"/>
                <a:cs typeface="Roboto Bold" pitchFamily="34" charset="-120"/>
              </a:rPr>
              <a:t>Читай по слогам</a:t>
            </a:r>
            <a:pPr algn="l" marL="203200" indent="-203200">
              <a:lnSpc>
                <a:spcPct val="130000"/>
              </a:lnSpc>
              <a:buSzPct val="100000"/>
              <a:buFont typeface="+mj-lt"/>
              <a:buAutoNum type="arabicPeriod" startAt="2"/>
            </a:pPr>
            <a:r>
              <a:rPr lang="en-US" sz="1000" dirty="0">
                <a:solidFill>
                  <a:srgbClr val="000000"/>
                </a:solidFill>
                <a:latin typeface="Roboto" pitchFamily="34" charset="0"/>
                <a:ea typeface="Roboto" pitchFamily="34" charset="-122"/>
                <a:cs typeface="Roboto" pitchFamily="34" charset="-120"/>
              </a:rPr>
              <a:t> — тренируй плавное чтение</a:t>
            </a:r>
            <a:endParaRPr lang="en-US" sz="1000" dirty="0"/>
          </a:p>
          <a:p>
            <a:pPr algn="l" marL="203200" indent="-203200">
              <a:lnSpc>
                <a:spcPct val="130000"/>
              </a:lnSpc>
              <a:buSzPct val="100000"/>
              <a:buFont typeface="+mj-lt"/>
              <a:buAutoNum type="arabicPeriod" startAt="3"/>
            </a:pPr>
            <a:r>
              <a:rPr lang="en-US" sz="1000" b="1" dirty="0">
                <a:solidFill>
                  <a:srgbClr val="000000"/>
                </a:solidFill>
                <a:latin typeface="Roboto Bold" pitchFamily="34" charset="0"/>
                <a:ea typeface="Roboto Bold" pitchFamily="34" charset="-122"/>
                <a:cs typeface="Roboto Bold" pitchFamily="34" charset="-120"/>
              </a:rPr>
              <a:t>Поймай слово</a:t>
            </a:r>
            <a:pPr algn="l" marL="203200" indent="-203200">
              <a:lnSpc>
                <a:spcPct val="130000"/>
              </a:lnSpc>
              <a:buSzPct val="100000"/>
              <a:buFont typeface="+mj-lt"/>
              <a:buAutoNum type="arabicPeriod" startAt="3"/>
            </a:pPr>
            <a:r>
              <a:rPr lang="en-US" sz="1000" dirty="0">
                <a:solidFill>
                  <a:srgbClr val="000000"/>
                </a:solidFill>
                <a:latin typeface="Roboto" pitchFamily="34" charset="0"/>
                <a:ea typeface="Roboto" pitchFamily="34" charset="-122"/>
                <a:cs typeface="Roboto" pitchFamily="34" charset="-120"/>
              </a:rPr>
              <a:t> — найди спрятанное слово в строчке</a:t>
            </a:r>
            <a:endParaRPr lang="en-US" sz="1000" dirty="0"/>
          </a:p>
          <a:p>
            <a:pPr algn="l" marL="203200" indent="-203200">
              <a:lnSpc>
                <a:spcPct val="130000"/>
              </a:lnSpc>
              <a:buSzPct val="100000"/>
              <a:buFont typeface="+mj-lt"/>
              <a:buAutoNum type="arabicPeriod" startAt="4"/>
            </a:pPr>
            <a:r>
              <a:rPr lang="en-US" sz="1000" b="1" dirty="0">
                <a:solidFill>
                  <a:srgbClr val="000000"/>
                </a:solidFill>
                <a:latin typeface="Roboto Bold" pitchFamily="34" charset="0"/>
                <a:ea typeface="Roboto Bold" pitchFamily="34" charset="-122"/>
                <a:cs typeface="Roboto Bold" pitchFamily="34" charset="-120"/>
              </a:rPr>
              <a:t>Чтение без гласных</a:t>
            </a:r>
            <a:pPr algn="l" marL="203200" indent="-203200">
              <a:lnSpc>
                <a:spcPct val="130000"/>
              </a:lnSpc>
              <a:buSzPct val="100000"/>
              <a:buFont typeface="+mj-lt"/>
              <a:buAutoNum type="arabicPeriod" startAt="4"/>
            </a:pPr>
            <a:r>
              <a:rPr lang="en-US" sz="1000" dirty="0">
                <a:solidFill>
                  <a:srgbClr val="000000"/>
                </a:solidFill>
                <a:latin typeface="Roboto" pitchFamily="34" charset="0"/>
                <a:ea typeface="Roboto" pitchFamily="34" charset="-122"/>
                <a:cs typeface="Roboto" pitchFamily="34" charset="-120"/>
              </a:rPr>
              <a:t> — угадай слова по согласным</a:t>
            </a:r>
            <a:endParaRPr lang="en-US" sz="1000" dirty="0"/>
          </a:p>
          <a:p>
            <a:pPr algn="l" marL="203200" indent="-203200">
              <a:lnSpc>
                <a:spcPct val="130000"/>
              </a:lnSpc>
              <a:buSzPct val="100000"/>
              <a:buFont typeface="+mj-lt"/>
              <a:buAutoNum type="arabicPeriod" startAt="5"/>
            </a:pPr>
            <a:r>
              <a:rPr lang="en-US" sz="1000" b="1" dirty="0">
                <a:solidFill>
                  <a:srgbClr val="000000"/>
                </a:solidFill>
                <a:latin typeface="Roboto Bold" pitchFamily="34" charset="0"/>
                <a:ea typeface="Roboto Bold" pitchFamily="34" charset="-122"/>
                <a:cs typeface="Roboto Bold" pitchFamily="34" charset="-120"/>
              </a:rPr>
              <a:t>Зеркальные слова</a:t>
            </a:r>
            <a:pPr algn="l" marL="203200" indent="-203200">
              <a:lnSpc>
                <a:spcPct val="130000"/>
              </a:lnSpc>
              <a:buSzPct val="100000"/>
              <a:buFont typeface="+mj-lt"/>
              <a:buAutoNum type="arabicPeriod" startAt="5"/>
            </a:pPr>
            <a:r>
              <a:rPr lang="en-US" sz="1000" dirty="0">
                <a:solidFill>
                  <a:srgbClr val="000000"/>
                </a:solidFill>
                <a:latin typeface="Roboto" pitchFamily="34" charset="0"/>
                <a:ea typeface="Roboto" pitchFamily="34" charset="-122"/>
                <a:cs typeface="Roboto" pitchFamily="34" charset="-120"/>
              </a:rPr>
              <a:t> — прочитай слова задом наперёд</a:t>
            </a:r>
            <a:endParaRPr lang="en-US" sz="1000" dirty="0"/>
          </a:p>
          <a:p>
            <a:pPr algn="l" marL="203200" indent="-203200">
              <a:lnSpc>
                <a:spcPct val="130000"/>
              </a:lnSpc>
              <a:buSzPct val="100000"/>
              <a:buFont typeface="+mj-lt"/>
              <a:buAutoNum type="arabicPeriod" startAt="6"/>
            </a:pPr>
            <a:r>
              <a:rPr lang="en-US" sz="1000" b="1" dirty="0">
                <a:solidFill>
                  <a:srgbClr val="000000"/>
                </a:solidFill>
                <a:latin typeface="Roboto Bold" pitchFamily="34" charset="0"/>
                <a:ea typeface="Roboto Bold" pitchFamily="34" charset="-122"/>
                <a:cs typeface="Roboto Bold" pitchFamily="34" charset="-120"/>
              </a:rPr>
              <a:t>Скачки глаз</a:t>
            </a:r>
            <a:pPr algn="l" marL="203200" indent="-203200">
              <a:lnSpc>
                <a:spcPct val="130000"/>
              </a:lnSpc>
              <a:buSzPct val="100000"/>
              <a:buFont typeface="+mj-lt"/>
              <a:buAutoNum type="arabicPeriod" startAt="6"/>
            </a:pPr>
            <a:r>
              <a:rPr lang="en-US" sz="1000" dirty="0">
                <a:solidFill>
                  <a:srgbClr val="000000"/>
                </a:solidFill>
                <a:latin typeface="Roboto" pitchFamily="34" charset="0"/>
                <a:ea typeface="Roboto" pitchFamily="34" charset="-122"/>
                <a:cs typeface="Roboto" pitchFamily="34" charset="-120"/>
              </a:rPr>
              <a:t> — читай через слово и восстанови смысл</a:t>
            </a:r>
            <a:endParaRPr lang="en-US" sz="1000" dirty="0"/>
          </a:p>
          <a:p>
            <a:pPr algn="l" marL="203200" indent="-203200">
              <a:lnSpc>
                <a:spcPct val="130000"/>
              </a:lnSpc>
              <a:buSzPct val="100000"/>
              <a:buFont typeface="+mj-lt"/>
              <a:buAutoNum type="arabicPeriod" startAt="7"/>
            </a:pPr>
            <a:r>
              <a:rPr lang="en-US" sz="1000" b="1" dirty="0">
                <a:solidFill>
                  <a:srgbClr val="000000"/>
                </a:solidFill>
                <a:latin typeface="Roboto Bold" pitchFamily="34" charset="0"/>
                <a:ea typeface="Roboto Bold" pitchFamily="34" charset="-122"/>
                <a:cs typeface="Roboto Bold" pitchFamily="34" charset="-120"/>
              </a:rPr>
              <a:t>Запомни за 5 секунд</a:t>
            </a:r>
            <a:pPr algn="l" marL="203200" indent="-203200">
              <a:lnSpc>
                <a:spcPct val="130000"/>
              </a:lnSpc>
              <a:buSzPct val="100000"/>
              <a:buFont typeface="+mj-lt"/>
              <a:buAutoNum type="arabicPeriod" startAt="7"/>
            </a:pPr>
            <a:r>
              <a:rPr lang="en-US" sz="1000" dirty="0">
                <a:solidFill>
                  <a:srgbClr val="000000"/>
                </a:solidFill>
                <a:latin typeface="Roboto" pitchFamily="34" charset="0"/>
                <a:ea typeface="Roboto" pitchFamily="34" charset="-122"/>
                <a:cs typeface="Roboto" pitchFamily="34" charset="-120"/>
              </a:rPr>
              <a:t> — прочитай и воспроизведи</a:t>
            </a:r>
            <a:endParaRPr lang="en-US" sz="1000" dirty="0"/>
          </a:p>
          <a:p>
            <a:pPr algn="l" marL="203200" indent="-203200">
              <a:lnSpc>
                <a:spcPct val="130000"/>
              </a:lnSpc>
              <a:buSzPct val="100000"/>
              <a:buFont typeface="+mj-lt"/>
              <a:buAutoNum type="arabicPeriod" startAt="8"/>
            </a:pPr>
            <a:r>
              <a:rPr lang="en-US" sz="1000" b="1" dirty="0">
                <a:solidFill>
                  <a:srgbClr val="000000"/>
                </a:solidFill>
                <a:latin typeface="Roboto Bold" pitchFamily="34" charset="0"/>
                <a:ea typeface="Roboto Bold" pitchFamily="34" charset="-122"/>
                <a:cs typeface="Roboto Bold" pitchFamily="34" charset="-120"/>
              </a:rPr>
              <a:t>Быстрый пересказ</a:t>
            </a:r>
            <a:pPr algn="l" marL="203200" indent="-203200">
              <a:lnSpc>
                <a:spcPct val="130000"/>
              </a:lnSpc>
              <a:buSzPct val="100000"/>
              <a:buFont typeface="+mj-lt"/>
              <a:buAutoNum type="arabicPeriod" startAt="8"/>
            </a:pPr>
            <a:r>
              <a:rPr lang="en-US" sz="1000" dirty="0">
                <a:solidFill>
                  <a:srgbClr val="000000"/>
                </a:solidFill>
                <a:latin typeface="Roboto" pitchFamily="34" charset="0"/>
                <a:ea typeface="Roboto" pitchFamily="34" charset="-122"/>
                <a:cs typeface="Roboto" pitchFamily="34" charset="-120"/>
              </a:rPr>
              <a:t> — прочитай и расскажи главное</a:t>
            </a:r>
            <a:endParaRPr lang="en-US" sz="1000" dirty="0"/>
          </a:p>
          <a:p>
            <a:pPr algn="l" marL="203200" indent="-203200">
              <a:lnSpc>
                <a:spcPct val="130000"/>
              </a:lnSpc>
              <a:buSzPct val="100000"/>
              <a:buFont typeface="+mj-lt"/>
              <a:buAutoNum type="arabicPeriod" startAt="9"/>
            </a:pPr>
            <a:r>
              <a:rPr lang="en-US" sz="1000" b="1" dirty="0">
                <a:solidFill>
                  <a:srgbClr val="000000"/>
                </a:solidFill>
                <a:latin typeface="Roboto Bold" pitchFamily="34" charset="0"/>
                <a:ea typeface="Roboto Bold" pitchFamily="34" charset="-122"/>
                <a:cs typeface="Roboto Bold" pitchFamily="34" charset="-120"/>
              </a:rPr>
              <a:t>Найди ошибку</a:t>
            </a:r>
            <a:pPr algn="l" marL="203200" indent="-203200">
              <a:lnSpc>
                <a:spcPct val="130000"/>
              </a:lnSpc>
              <a:buSzPct val="100000"/>
              <a:buFont typeface="+mj-lt"/>
              <a:buAutoNum type="arabicPeriod" startAt="9"/>
            </a:pPr>
            <a:r>
              <a:rPr lang="en-US" sz="1000" dirty="0">
                <a:solidFill>
                  <a:srgbClr val="000000"/>
                </a:solidFill>
                <a:latin typeface="Roboto" pitchFamily="34" charset="0"/>
                <a:ea typeface="Roboto" pitchFamily="34" charset="-122"/>
                <a:cs typeface="Roboto" pitchFamily="34" charset="-120"/>
              </a:rPr>
              <a:t> — внимательно прочитай и исправь</a:t>
            </a:r>
            <a:endParaRPr lang="en-US" sz="1000" dirty="0"/>
          </a:p>
          <a:p>
            <a:pPr algn="l" marL="203200" indent="-203200">
              <a:lnSpc>
                <a:spcPct val="130000"/>
              </a:lnSpc>
              <a:buSzPct val="100000"/>
              <a:buFont typeface="+mj-lt"/>
              <a:buAutoNum type="arabicPeriod" startAt="10"/>
            </a:pPr>
            <a:r>
              <a:rPr lang="en-US" sz="1000" b="1" dirty="0">
                <a:solidFill>
                  <a:srgbClr val="000000"/>
                </a:solidFill>
                <a:latin typeface="Roboto Bold" pitchFamily="34" charset="0"/>
                <a:ea typeface="Roboto Bold" pitchFamily="34" charset="-122"/>
                <a:cs typeface="Roboto Bold" pitchFamily="34" charset="-120"/>
              </a:rPr>
              <a:t>Супер-финал</a:t>
            </a:r>
            <a:pPr algn="l" marL="203200" indent="-203200">
              <a:lnSpc>
                <a:spcPct val="130000"/>
              </a:lnSpc>
              <a:buSzPct val="100000"/>
              <a:buFont typeface="+mj-lt"/>
              <a:buAutoNum type="arabicPeriod" startAt="10"/>
            </a:pPr>
            <a:r>
              <a:rPr lang="en-US" sz="1000" dirty="0">
                <a:solidFill>
                  <a:srgbClr val="000000"/>
                </a:solidFill>
                <a:latin typeface="Roboto" pitchFamily="34" charset="0"/>
                <a:ea typeface="Roboto" pitchFamily="34" charset="-122"/>
                <a:cs typeface="Roboto" pitchFamily="34" charset="-120"/>
              </a:rPr>
              <a:t> — прочитай текст и ответь на вопросы</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85616" y="381551"/>
            <a:ext cx="863474" cy="213361"/>
          </a:xfrm>
          <a:prstGeom prst="roundRect">
            <a:avLst>
              <a:gd name="adj" fmla="val 18778"/>
            </a:avLst>
          </a:prstGeom>
          <a:solidFill>
            <a:srgbClr val="E1E1EA"/>
          </a:solidFill>
          <a:ln/>
        </p:spPr>
      </p:sp>
      <p:sp>
        <p:nvSpPr>
          <p:cNvPr id="3" name="Text 1"/>
          <p:cNvSpPr/>
          <p:nvPr/>
        </p:nvSpPr>
        <p:spPr>
          <a:xfrm>
            <a:off x="557126" y="417306"/>
            <a:ext cx="1098558" cy="141851"/>
          </a:xfrm>
          <a:prstGeom prst="rect">
            <a:avLst/>
          </a:prstGeom>
          <a:noFill/>
          <a:ln/>
        </p:spPr>
        <p:txBody>
          <a:bodyPr wrap="none" lIns="0" tIns="0" rIns="0" bIns="0" rtlCol="0" anchor="t"/>
          <a:lstStyle/>
          <a:p>
            <a:pPr algn="l" indent="0" marL="0">
              <a:lnSpc>
                <a:spcPct val="124000"/>
              </a:lnSpc>
              <a:buNone/>
            </a:pPr>
            <a:r>
              <a:rPr lang="en-US" sz="750" dirty="0">
                <a:solidFill>
                  <a:srgbClr val="3C3939"/>
                </a:solidFill>
                <a:latin typeface="Roboto" pitchFamily="34" charset="0"/>
                <a:ea typeface="Roboto" pitchFamily="34" charset="-122"/>
                <a:cs typeface="Roboto" pitchFamily="34" charset="-120"/>
              </a:rPr>
              <a:t>УПРАЖНЕНИЕ 1</a:t>
            </a:r>
            <a:endParaRPr lang="en-US" sz="750" dirty="0"/>
          </a:p>
        </p:txBody>
      </p:sp>
      <p:sp>
        <p:nvSpPr>
          <p:cNvPr id="4" name="Text 2"/>
          <p:cNvSpPr/>
          <p:nvPr/>
        </p:nvSpPr>
        <p:spPr>
          <a:xfrm>
            <a:off x="485616" y="635898"/>
            <a:ext cx="6551840" cy="372628"/>
          </a:xfrm>
          <a:prstGeom prst="rect">
            <a:avLst/>
          </a:prstGeom>
          <a:noFill/>
          <a:ln/>
        </p:spPr>
        <p:txBody>
          <a:bodyPr wrap="none" lIns="0" tIns="0" rIns="0" bIns="0" rtlCol="0" anchor="t"/>
          <a:lstStyle/>
          <a:p>
            <a:pPr algn="l" indent="0" marL="0">
              <a:lnSpc>
                <a:spcPct val="104000"/>
              </a:lnSpc>
              <a:buNone/>
            </a:pPr>
            <a:r>
              <a:rPr lang="en-US" sz="23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2300" dirty="0">
                <a:solidFill>
                  <a:srgbClr val="1B1B27"/>
                </a:solidFill>
                <a:latin typeface="Raleway" pitchFamily="34" charset="0"/>
                <a:ea typeface="Raleway" pitchFamily="34" charset="-122"/>
                <a:cs typeface="Raleway" pitchFamily="34" charset="-120"/>
              </a:rPr>
              <a:t> Цифровой тренажер — Таблица Шульте</a:t>
            </a:r>
            <a:endParaRPr lang="en-US" sz="2300" dirty="0"/>
          </a:p>
        </p:txBody>
      </p:sp>
      <p:sp>
        <p:nvSpPr>
          <p:cNvPr id="5" name="Shape 3"/>
          <p:cNvSpPr/>
          <p:nvPr/>
        </p:nvSpPr>
        <p:spPr>
          <a:xfrm>
            <a:off x="485616" y="1277457"/>
            <a:ext cx="3838092" cy="1840184"/>
          </a:xfrm>
          <a:prstGeom prst="roundRect">
            <a:avLst>
              <a:gd name="adj" fmla="val 2722"/>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604819" y="1452109"/>
            <a:ext cx="149051" cy="119204"/>
          </a:xfrm>
          <a:prstGeom prst="rect">
            <a:avLst/>
          </a:prstGeom>
        </p:spPr>
      </p:pic>
      <p:sp>
        <p:nvSpPr>
          <p:cNvPr id="7" name="Text 4"/>
          <p:cNvSpPr/>
          <p:nvPr/>
        </p:nvSpPr>
        <p:spPr>
          <a:xfrm>
            <a:off x="873074" y="1399431"/>
            <a:ext cx="3331430" cy="1596237"/>
          </a:xfrm>
          <a:prstGeom prst="rect">
            <a:avLst/>
          </a:prstGeom>
          <a:noFill/>
          <a:ln/>
        </p:spPr>
        <p:txBody>
          <a:bodyPr wrap="square" lIns="0" tIns="0" rIns="0" bIns="0" rtlCol="0" anchor="t">
            <a:normAutofit/>
          </a:bodyPr>
          <a:lstStyle/>
          <a:p>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Инструкция:</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Найди глазами числа от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1 до 25</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по порядку как можно быстрее. Старайся смотреть только в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центр таблицы</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и не водить пальцем по клеткам. Держи взгляд неподвижно в центре — пусть числа сами «появляются» на периферии твоего зрения. Не называй числа вслух и не шевели губами: это замедляет работу мозга. Дыши ровно и спокойно — глубокий вдох перед началом поможет сосредоточиться. Если сбился — не начинай сначала, просто продолжай с того числа, на котором остановился.</a:t>
            </a:r>
            <a:endParaRPr lang="en-US" sz="900" dirty="0"/>
          </a:p>
        </p:txBody>
      </p:sp>
      <p:sp>
        <p:nvSpPr>
          <p:cNvPr id="8" name="Text 5"/>
          <p:cNvSpPr/>
          <p:nvPr/>
        </p:nvSpPr>
        <p:spPr>
          <a:xfrm>
            <a:off x="485616" y="3232906"/>
            <a:ext cx="3838092" cy="2043144"/>
          </a:xfrm>
          <a:prstGeom prst="rect">
            <a:avLst/>
          </a:prstGeom>
          <a:noFill/>
          <a:ln/>
        </p:spPr>
        <p:txBody>
          <a:bodyPr wrap="square" lIns="0" tIns="0" rIns="0" bIns="0" rtlCol="0" anchor="t">
            <a:normAutofit/>
          </a:bodyPr>
          <a:lstStyle/>
          <a:p>
            <a:pPr algn="l" indent="0" marL="0">
              <a:lnSpc>
                <a:spcPct val="124000"/>
              </a:lnSpc>
              <a:spcAft>
                <a:spcPts val="700"/>
              </a:spcAft>
              <a:buNone/>
            </a:pPr>
            <a:r>
              <a:rPr lang="en-US" sz="900" dirty="0">
                <a:solidFill>
                  <a:srgbClr val="3C3939"/>
                </a:solidFill>
                <a:latin typeface="Roboto" pitchFamily="34" charset="0"/>
                <a:ea typeface="Roboto" pitchFamily="34" charset="-122"/>
                <a:cs typeface="Roboto" pitchFamily="34" charset="-120"/>
              </a:rPr>
              <a:t>Таблица Шульте — классический тренажёр для развития периферийного зрения и скорости реакции. Когда ты ищешь числа, твой мозг учится замечать больше информации за один взгляд, не перемещая взгляд по каждому элементу отдельно. Со временем поле зрения расширяется, и глаза начинают охватывать целые строки и абзацы за доли секунды — именно это и есть основа скорочтения. Регулярные тренировки с таблицей Шульте снижают количество «перескоков» взгляда по тексту, что значительно ускоряет чтение. Чем чаще ты тренируешься — тем быстрее и увереннее читаешь любые тексты!</a:t>
            </a:r>
            <a:endParaRPr lang="en-US" sz="900" dirty="0"/>
          </a:p>
          <a:p>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a:t>
            </a:r>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 </a:t>
            </a:r>
            <a:pPr algn="l" indent="0" marL="0">
              <a:lnSpc>
                <a:spcPct val="124000"/>
              </a:lnSpc>
              <a:buNone/>
            </a:pPr>
            <a:r>
              <a:rPr lang="en-US" sz="900" b="1" dirty="0">
                <a:solidFill>
                  <a:srgbClr val="3C3939"/>
                </a:solidFill>
                <a:latin typeface="Roboto Bold" pitchFamily="34" charset="0"/>
                <a:ea typeface="Roboto Bold" pitchFamily="34" charset="-122"/>
                <a:cs typeface="Roboto Bold" pitchFamily="34" charset="-120"/>
              </a:rPr>
              <a:t>Засеки время: ______ сек. Цель — меньше 60 секунд!</a:t>
            </a:r>
            <a:endParaRPr lang="en-US" sz="900" dirty="0"/>
          </a:p>
        </p:txBody>
      </p:sp>
      <p:sp>
        <p:nvSpPr>
          <p:cNvPr id="9" name="Shape 6"/>
          <p:cNvSpPr/>
          <p:nvPr/>
        </p:nvSpPr>
        <p:spPr>
          <a:xfrm>
            <a:off x="4532637" y="1162192"/>
            <a:ext cx="2633500" cy="4206046"/>
          </a:xfrm>
          <a:prstGeom prst="roundRect">
            <a:avLst>
              <a:gd name="adj" fmla="val 3260"/>
            </a:avLst>
          </a:prstGeom>
          <a:solidFill>
            <a:srgbClr val="1B1B27">
              <a:alpha val="95000"/>
            </a:srgbClr>
          </a:solidFill>
          <a:ln/>
        </p:spPr>
      </p:sp>
      <p:sp>
        <p:nvSpPr>
          <p:cNvPr id="10" name="Text 7"/>
          <p:cNvSpPr/>
          <p:nvPr/>
        </p:nvSpPr>
        <p:spPr>
          <a:xfrm>
            <a:off x="4651841" y="1264657"/>
            <a:ext cx="1872675"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FFFFFF"/>
                </a:solidFill>
                <a:latin typeface="Raleway" pitchFamily="34" charset="0"/>
                <a:ea typeface="Raleway" pitchFamily="34" charset="-122"/>
                <a:cs typeface="Raleway" pitchFamily="34" charset="-120"/>
              </a:rPr>
              <a:t> Цель упражнения</a:t>
            </a:r>
            <a:endParaRPr lang="en-US" sz="1150" dirty="0"/>
          </a:p>
        </p:txBody>
      </p:sp>
      <p:sp>
        <p:nvSpPr>
          <p:cNvPr id="11" name="Text 8"/>
          <p:cNvSpPr/>
          <p:nvPr/>
        </p:nvSpPr>
        <p:spPr>
          <a:xfrm>
            <a:off x="4651841" y="1557344"/>
            <a:ext cx="2395092" cy="354719"/>
          </a:xfrm>
          <a:prstGeom prst="rect">
            <a:avLst/>
          </a:prstGeom>
          <a:noFill/>
          <a:ln/>
        </p:spPr>
        <p:txBody>
          <a:bodyPr wrap="square" lIns="0" tIns="0" rIns="0" bIns="0" rtlCol="0" anchor="t">
            <a:normAutofit/>
          </a:bodyPr>
          <a:lstStyle/>
          <a:p>
            <a:pPr algn="l" indent="0" marL="0">
              <a:lnSpc>
                <a:spcPct val="124000"/>
              </a:lnSpc>
              <a:buNone/>
            </a:pPr>
            <a:r>
              <a:rPr lang="en-US" sz="900" dirty="0">
                <a:solidFill>
                  <a:srgbClr val="FFFFFF"/>
                </a:solidFill>
                <a:latin typeface="Roboto" pitchFamily="34" charset="0"/>
                <a:ea typeface="Roboto" pitchFamily="34" charset="-122"/>
                <a:cs typeface="Roboto" pitchFamily="34" charset="-120"/>
              </a:rPr>
              <a:t>Расширить поле зрения и научить глаза двигаться быстро и точно.</a:t>
            </a:r>
            <a:endParaRPr lang="en-US" sz="900" dirty="0"/>
          </a:p>
        </p:txBody>
      </p:sp>
      <p:sp>
        <p:nvSpPr>
          <p:cNvPr id="12" name="Text 9"/>
          <p:cNvSpPr/>
          <p:nvPr/>
        </p:nvSpPr>
        <p:spPr>
          <a:xfrm>
            <a:off x="4651841" y="2004251"/>
            <a:ext cx="2395092" cy="1988496"/>
          </a:xfrm>
          <a:prstGeom prst="rect">
            <a:avLst/>
          </a:prstGeom>
          <a:noFill/>
          <a:ln/>
        </p:spPr>
        <p:txBody>
          <a:bodyPr wrap="square" lIns="0" tIns="0" rIns="0" bIns="0" rtlCol="0" anchor="t">
            <a:normAutofit/>
          </a:bodyPr>
          <a:lstStyle/>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Смотри строго в </a:t>
            </a:r>
            <a:pPr algn="l" marL="182880" indent="-182880">
              <a:lnSpc>
                <a:spcPct val="124000"/>
              </a:lnSpc>
              <a:buSzPct val="100000"/>
              <a:buChar char="•"/>
            </a:pPr>
            <a:r>
              <a:rPr lang="en-US" sz="900" b="1" dirty="0">
                <a:solidFill>
                  <a:srgbClr val="FFFFFF"/>
                </a:solidFill>
                <a:latin typeface="Roboto Bold" pitchFamily="34" charset="0"/>
                <a:ea typeface="Roboto Bold" pitchFamily="34" charset="-122"/>
                <a:cs typeface="Roboto Bold" pitchFamily="34" charset="-120"/>
              </a:rPr>
              <a:t>центр</a:t>
            </a:r>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 таблицы</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Не шевели губами и не шепчи числа</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Не показывай пальцем по клеткам</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Держи голову неподвижно — двигаются только глаза</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Сядь ровно, спина прямая, плечи расслаблены</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Сделай глубокий вдох перед стартом</a:t>
            </a:r>
            <a:endParaRPr lang="en-US" sz="900" dirty="0"/>
          </a:p>
          <a:p>
            <a:pPr algn="l" marL="182880" indent="-182880">
              <a:lnSpc>
                <a:spcPct val="124000"/>
              </a:lnSpc>
              <a:buSzPct val="100000"/>
              <a:buChar char="•"/>
            </a:pPr>
            <a:r>
              <a:rPr lang="en-US" sz="900" dirty="0">
                <a:solidFill>
                  <a:srgbClr val="FFFFFF"/>
                </a:solidFill>
                <a:latin typeface="Roboto" pitchFamily="34" charset="0"/>
                <a:ea typeface="Roboto" pitchFamily="34" charset="-122"/>
                <a:cs typeface="Roboto" pitchFamily="34" charset="-120"/>
              </a:rPr>
              <a:t>После каждой попытки делай паузу 10–15 секунд</a:t>
            </a:r>
            <a:endParaRPr lang="en-US" sz="900" dirty="0"/>
          </a:p>
        </p:txBody>
      </p:sp>
      <p:sp>
        <p:nvSpPr>
          <p:cNvPr id="13" name="Shape 10"/>
          <p:cNvSpPr/>
          <p:nvPr/>
        </p:nvSpPr>
        <p:spPr>
          <a:xfrm>
            <a:off x="485616" y="5483503"/>
            <a:ext cx="6590795" cy="1786151"/>
          </a:xfrm>
          <a:prstGeom prst="roundRect">
            <a:avLst>
              <a:gd name="adj" fmla="val 2804"/>
            </a:avLst>
          </a:prstGeom>
          <a:noFill/>
          <a:ln w="3939">
            <a:solidFill>
              <a:srgbClr val="000000">
                <a:alpha val="8000"/>
              </a:srgbClr>
            </a:solidFill>
            <a:prstDash val="solid"/>
          </a:ln>
        </p:spPr>
      </p:sp>
      <p:sp>
        <p:nvSpPr>
          <p:cNvPr id="14" name="Text 11"/>
          <p:cNvSpPr/>
          <p:nvPr/>
        </p:nvSpPr>
        <p:spPr>
          <a:xfrm>
            <a:off x="609004" y="5552859"/>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17</a:t>
            </a:r>
            <a:endParaRPr lang="en-US" sz="1150" dirty="0"/>
          </a:p>
        </p:txBody>
      </p:sp>
      <p:sp>
        <p:nvSpPr>
          <p:cNvPr id="15" name="Text 12"/>
          <p:cNvSpPr/>
          <p:nvPr/>
        </p:nvSpPr>
        <p:spPr>
          <a:xfrm>
            <a:off x="1927508" y="555285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3</a:t>
            </a:r>
            <a:endParaRPr lang="en-US" sz="1150" dirty="0"/>
          </a:p>
        </p:txBody>
      </p:sp>
      <p:sp>
        <p:nvSpPr>
          <p:cNvPr id="16" name="Text 13"/>
          <p:cNvSpPr/>
          <p:nvPr/>
        </p:nvSpPr>
        <p:spPr>
          <a:xfrm>
            <a:off x="3244042" y="555285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22</a:t>
            </a:r>
            <a:endParaRPr lang="en-US" sz="1150" dirty="0"/>
          </a:p>
        </p:txBody>
      </p:sp>
      <p:sp>
        <p:nvSpPr>
          <p:cNvPr id="17" name="Text 14"/>
          <p:cNvSpPr/>
          <p:nvPr/>
        </p:nvSpPr>
        <p:spPr>
          <a:xfrm>
            <a:off x="4560577" y="555285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9</a:t>
            </a:r>
            <a:endParaRPr lang="en-US" sz="1150" dirty="0"/>
          </a:p>
        </p:txBody>
      </p:sp>
      <p:sp>
        <p:nvSpPr>
          <p:cNvPr id="18" name="Text 15"/>
          <p:cNvSpPr/>
          <p:nvPr/>
        </p:nvSpPr>
        <p:spPr>
          <a:xfrm>
            <a:off x="5877111" y="5552859"/>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14</a:t>
            </a:r>
            <a:endParaRPr lang="en-US" sz="1150" dirty="0"/>
          </a:p>
        </p:txBody>
      </p:sp>
      <p:sp>
        <p:nvSpPr>
          <p:cNvPr id="19" name="Text 16"/>
          <p:cNvSpPr/>
          <p:nvPr/>
        </p:nvSpPr>
        <p:spPr>
          <a:xfrm>
            <a:off x="609004" y="5909302"/>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6</a:t>
            </a:r>
            <a:endParaRPr lang="en-US" sz="1150" dirty="0"/>
          </a:p>
        </p:txBody>
      </p:sp>
      <p:sp>
        <p:nvSpPr>
          <p:cNvPr id="20" name="Text 17"/>
          <p:cNvSpPr/>
          <p:nvPr/>
        </p:nvSpPr>
        <p:spPr>
          <a:xfrm>
            <a:off x="1927508" y="5909302"/>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25</a:t>
            </a:r>
            <a:endParaRPr lang="en-US" sz="1150" dirty="0"/>
          </a:p>
        </p:txBody>
      </p:sp>
      <p:sp>
        <p:nvSpPr>
          <p:cNvPr id="21" name="Text 18"/>
          <p:cNvSpPr/>
          <p:nvPr/>
        </p:nvSpPr>
        <p:spPr>
          <a:xfrm>
            <a:off x="3244042" y="5909302"/>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11</a:t>
            </a:r>
            <a:endParaRPr lang="en-US" sz="1150" dirty="0"/>
          </a:p>
        </p:txBody>
      </p:sp>
      <p:sp>
        <p:nvSpPr>
          <p:cNvPr id="22" name="Text 19"/>
          <p:cNvSpPr/>
          <p:nvPr/>
        </p:nvSpPr>
        <p:spPr>
          <a:xfrm>
            <a:off x="4560577" y="5909302"/>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19</a:t>
            </a:r>
            <a:endParaRPr lang="en-US" sz="1150" dirty="0"/>
          </a:p>
        </p:txBody>
      </p:sp>
      <p:sp>
        <p:nvSpPr>
          <p:cNvPr id="23" name="Text 20"/>
          <p:cNvSpPr/>
          <p:nvPr/>
        </p:nvSpPr>
        <p:spPr>
          <a:xfrm>
            <a:off x="5877111" y="5909302"/>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a:t>
            </a:r>
            <a:endParaRPr lang="en-US" sz="1150" dirty="0"/>
          </a:p>
        </p:txBody>
      </p:sp>
      <p:sp>
        <p:nvSpPr>
          <p:cNvPr id="24" name="Text 21"/>
          <p:cNvSpPr/>
          <p:nvPr/>
        </p:nvSpPr>
        <p:spPr>
          <a:xfrm>
            <a:off x="609004" y="6265744"/>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20</a:t>
            </a:r>
            <a:endParaRPr lang="en-US" sz="1150" dirty="0"/>
          </a:p>
        </p:txBody>
      </p:sp>
      <p:sp>
        <p:nvSpPr>
          <p:cNvPr id="25" name="Text 22"/>
          <p:cNvSpPr/>
          <p:nvPr/>
        </p:nvSpPr>
        <p:spPr>
          <a:xfrm>
            <a:off x="1927508" y="6265744"/>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8</a:t>
            </a:r>
            <a:endParaRPr lang="en-US" sz="1150" dirty="0"/>
          </a:p>
        </p:txBody>
      </p:sp>
      <p:sp>
        <p:nvSpPr>
          <p:cNvPr id="26" name="Text 23"/>
          <p:cNvSpPr/>
          <p:nvPr/>
        </p:nvSpPr>
        <p:spPr>
          <a:xfrm>
            <a:off x="3244042" y="6265744"/>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13</a:t>
            </a:r>
            <a:endParaRPr lang="en-US" sz="1150" dirty="0"/>
          </a:p>
        </p:txBody>
      </p:sp>
      <p:sp>
        <p:nvSpPr>
          <p:cNvPr id="27" name="Text 24"/>
          <p:cNvSpPr/>
          <p:nvPr/>
        </p:nvSpPr>
        <p:spPr>
          <a:xfrm>
            <a:off x="4560577" y="6265744"/>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5</a:t>
            </a:r>
            <a:endParaRPr lang="en-US" sz="1150" dirty="0"/>
          </a:p>
        </p:txBody>
      </p:sp>
      <p:sp>
        <p:nvSpPr>
          <p:cNvPr id="28" name="Text 25"/>
          <p:cNvSpPr/>
          <p:nvPr/>
        </p:nvSpPr>
        <p:spPr>
          <a:xfrm>
            <a:off x="5877111" y="6265744"/>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24</a:t>
            </a:r>
            <a:endParaRPr lang="en-US" sz="1150" dirty="0"/>
          </a:p>
        </p:txBody>
      </p:sp>
      <p:sp>
        <p:nvSpPr>
          <p:cNvPr id="29" name="Text 26"/>
          <p:cNvSpPr/>
          <p:nvPr/>
        </p:nvSpPr>
        <p:spPr>
          <a:xfrm>
            <a:off x="609004" y="6622187"/>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a:t>
            </a:r>
            <a:endParaRPr lang="en-US" sz="1150" dirty="0"/>
          </a:p>
        </p:txBody>
      </p:sp>
      <p:sp>
        <p:nvSpPr>
          <p:cNvPr id="30" name="Text 27"/>
          <p:cNvSpPr/>
          <p:nvPr/>
        </p:nvSpPr>
        <p:spPr>
          <a:xfrm>
            <a:off x="1927508" y="6622187"/>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16</a:t>
            </a:r>
            <a:endParaRPr lang="en-US" sz="1150" dirty="0"/>
          </a:p>
        </p:txBody>
      </p:sp>
      <p:sp>
        <p:nvSpPr>
          <p:cNvPr id="31" name="Text 28"/>
          <p:cNvSpPr/>
          <p:nvPr/>
        </p:nvSpPr>
        <p:spPr>
          <a:xfrm>
            <a:off x="3244042" y="6622187"/>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23</a:t>
            </a:r>
            <a:endParaRPr lang="en-US" sz="1150" dirty="0"/>
          </a:p>
        </p:txBody>
      </p:sp>
      <p:sp>
        <p:nvSpPr>
          <p:cNvPr id="32" name="Text 29"/>
          <p:cNvSpPr/>
          <p:nvPr/>
        </p:nvSpPr>
        <p:spPr>
          <a:xfrm>
            <a:off x="4560577" y="6622187"/>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10</a:t>
            </a:r>
            <a:endParaRPr lang="en-US" sz="1150" dirty="0"/>
          </a:p>
        </p:txBody>
      </p:sp>
      <p:sp>
        <p:nvSpPr>
          <p:cNvPr id="33" name="Text 30"/>
          <p:cNvSpPr/>
          <p:nvPr/>
        </p:nvSpPr>
        <p:spPr>
          <a:xfrm>
            <a:off x="5877111" y="6622187"/>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7</a:t>
            </a:r>
            <a:endParaRPr lang="en-US" sz="1150" dirty="0"/>
          </a:p>
        </p:txBody>
      </p:sp>
      <p:sp>
        <p:nvSpPr>
          <p:cNvPr id="34" name="Text 31"/>
          <p:cNvSpPr/>
          <p:nvPr/>
        </p:nvSpPr>
        <p:spPr>
          <a:xfrm>
            <a:off x="609004" y="6978629"/>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15</a:t>
            </a:r>
            <a:endParaRPr lang="en-US" sz="1150" dirty="0"/>
          </a:p>
        </p:txBody>
      </p:sp>
      <p:sp>
        <p:nvSpPr>
          <p:cNvPr id="35" name="Text 32"/>
          <p:cNvSpPr/>
          <p:nvPr/>
        </p:nvSpPr>
        <p:spPr>
          <a:xfrm>
            <a:off x="1927508" y="697862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21</a:t>
            </a:r>
            <a:endParaRPr lang="en-US" sz="1150" dirty="0"/>
          </a:p>
        </p:txBody>
      </p:sp>
      <p:sp>
        <p:nvSpPr>
          <p:cNvPr id="36" name="Text 33"/>
          <p:cNvSpPr/>
          <p:nvPr/>
        </p:nvSpPr>
        <p:spPr>
          <a:xfrm>
            <a:off x="3244042" y="697862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4</a:t>
            </a:r>
            <a:endParaRPr lang="en-US" sz="1150" dirty="0"/>
          </a:p>
        </p:txBody>
      </p:sp>
      <p:sp>
        <p:nvSpPr>
          <p:cNvPr id="37" name="Text 34"/>
          <p:cNvSpPr/>
          <p:nvPr/>
        </p:nvSpPr>
        <p:spPr>
          <a:xfrm>
            <a:off x="4560577" y="6978629"/>
            <a:ext cx="1452293"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18</a:t>
            </a:r>
            <a:endParaRPr lang="en-US" sz="1150" dirty="0"/>
          </a:p>
        </p:txBody>
      </p:sp>
      <p:sp>
        <p:nvSpPr>
          <p:cNvPr id="38" name="Text 35"/>
          <p:cNvSpPr/>
          <p:nvPr/>
        </p:nvSpPr>
        <p:spPr>
          <a:xfrm>
            <a:off x="5877111" y="6978629"/>
            <a:ext cx="1454262" cy="221669"/>
          </a:xfrm>
          <a:prstGeom prst="rect">
            <a:avLst/>
          </a:prstGeom>
          <a:noFill/>
          <a:ln/>
        </p:spPr>
        <p:txBody>
          <a:bodyPr wrap="none" lIns="0" tIns="0" rIns="0" bIns="0" rtlCol="0" anchor="t"/>
          <a:lstStyle/>
          <a:p>
            <a:pPr algn="l" indent="0" marL="0">
              <a:lnSpc>
                <a:spcPct val="124000"/>
              </a:lnSpc>
              <a:buNone/>
            </a:pPr>
            <a:r>
              <a:rPr lang="en-US" sz="1150" b="1" dirty="0">
                <a:solidFill>
                  <a:srgbClr val="3C3939"/>
                </a:solidFill>
                <a:latin typeface="Roboto Bold" pitchFamily="34" charset="0"/>
                <a:ea typeface="Roboto Bold" pitchFamily="34" charset="-122"/>
                <a:cs typeface="Roboto Bold" pitchFamily="34" charset="-120"/>
              </a:rPr>
              <a:t>12</a:t>
            </a:r>
            <a:endParaRPr lang="en-US" sz="1150" dirty="0"/>
          </a:p>
        </p:txBody>
      </p:sp>
      <p:sp>
        <p:nvSpPr>
          <p:cNvPr id="39" name="Text 36"/>
          <p:cNvSpPr/>
          <p:nvPr/>
        </p:nvSpPr>
        <p:spPr>
          <a:xfrm>
            <a:off x="485616" y="7423321"/>
            <a:ext cx="1868614"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Мои результаты</a:t>
            </a:r>
            <a:endParaRPr lang="en-US" sz="1150" dirty="0"/>
          </a:p>
        </p:txBody>
      </p:sp>
      <p:sp>
        <p:nvSpPr>
          <p:cNvPr id="40" name="Shape 37"/>
          <p:cNvSpPr/>
          <p:nvPr/>
        </p:nvSpPr>
        <p:spPr>
          <a:xfrm>
            <a:off x="485616" y="7767209"/>
            <a:ext cx="2128622" cy="914184"/>
          </a:xfrm>
          <a:prstGeom prst="roundRect">
            <a:avLst>
              <a:gd name="adj" fmla="val 5478"/>
            </a:avLst>
          </a:prstGeom>
          <a:solidFill>
            <a:srgbClr val="E1E1EA"/>
          </a:solidFill>
          <a:ln w="3939">
            <a:solidFill>
              <a:srgbClr val="C7C7D0"/>
            </a:solidFill>
            <a:prstDash val="solid"/>
          </a:ln>
        </p:spPr>
      </p:sp>
      <p:sp>
        <p:nvSpPr>
          <p:cNvPr id="41" name="Text 38"/>
          <p:cNvSpPr/>
          <p:nvPr/>
        </p:nvSpPr>
        <p:spPr>
          <a:xfrm>
            <a:off x="608758" y="7890352"/>
            <a:ext cx="1817474"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Результат 1-й попытки</a:t>
            </a:r>
            <a:endParaRPr lang="en-US" sz="1150" dirty="0"/>
          </a:p>
        </p:txBody>
      </p:sp>
      <p:sp>
        <p:nvSpPr>
          <p:cNvPr id="42" name="Text 39"/>
          <p:cNvSpPr/>
          <p:nvPr/>
        </p:nvSpPr>
        <p:spPr>
          <a:xfrm>
            <a:off x="608758" y="8142052"/>
            <a:ext cx="1882337"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Время: ______ сек.</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Как ощущения? _______________</a:t>
            </a:r>
            <a:endParaRPr lang="en-US" sz="900" dirty="0"/>
          </a:p>
        </p:txBody>
      </p:sp>
      <p:sp>
        <p:nvSpPr>
          <p:cNvPr id="43" name="Shape 40"/>
          <p:cNvSpPr/>
          <p:nvPr/>
        </p:nvSpPr>
        <p:spPr>
          <a:xfrm>
            <a:off x="2716702" y="7767209"/>
            <a:ext cx="2128622" cy="914184"/>
          </a:xfrm>
          <a:prstGeom prst="roundRect">
            <a:avLst>
              <a:gd name="adj" fmla="val 5478"/>
            </a:avLst>
          </a:prstGeom>
          <a:solidFill>
            <a:srgbClr val="E1E1EA"/>
          </a:solidFill>
          <a:ln w="3939">
            <a:solidFill>
              <a:srgbClr val="C7C7D0"/>
            </a:solidFill>
            <a:prstDash val="solid"/>
          </a:ln>
        </p:spPr>
      </p:sp>
      <p:sp>
        <p:nvSpPr>
          <p:cNvPr id="44" name="Text 41"/>
          <p:cNvSpPr/>
          <p:nvPr/>
        </p:nvSpPr>
        <p:spPr>
          <a:xfrm>
            <a:off x="2839845" y="7890352"/>
            <a:ext cx="1832982"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Результат 2-й попытки</a:t>
            </a:r>
            <a:endParaRPr lang="en-US" sz="1150" dirty="0"/>
          </a:p>
        </p:txBody>
      </p:sp>
      <p:sp>
        <p:nvSpPr>
          <p:cNvPr id="45" name="Text 42"/>
          <p:cNvSpPr/>
          <p:nvPr/>
        </p:nvSpPr>
        <p:spPr>
          <a:xfrm>
            <a:off x="2839845" y="8142052"/>
            <a:ext cx="1882337"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Время: ______ сек.</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Стало лучше? _______________</a:t>
            </a:r>
            <a:endParaRPr lang="en-US" sz="900" dirty="0"/>
          </a:p>
        </p:txBody>
      </p:sp>
      <p:sp>
        <p:nvSpPr>
          <p:cNvPr id="46" name="Shape 43"/>
          <p:cNvSpPr/>
          <p:nvPr/>
        </p:nvSpPr>
        <p:spPr>
          <a:xfrm>
            <a:off x="4947789" y="7767209"/>
            <a:ext cx="2128622" cy="914184"/>
          </a:xfrm>
          <a:prstGeom prst="roundRect">
            <a:avLst>
              <a:gd name="adj" fmla="val 5478"/>
            </a:avLst>
          </a:prstGeom>
          <a:solidFill>
            <a:srgbClr val="E1E1EA"/>
          </a:solidFill>
          <a:ln w="3939">
            <a:solidFill>
              <a:srgbClr val="C7C7D0"/>
            </a:solidFill>
            <a:prstDash val="solid"/>
          </a:ln>
        </p:spPr>
      </p:sp>
      <p:sp>
        <p:nvSpPr>
          <p:cNvPr id="47" name="Text 44"/>
          <p:cNvSpPr/>
          <p:nvPr/>
        </p:nvSpPr>
        <p:spPr>
          <a:xfrm>
            <a:off x="5070931" y="7890352"/>
            <a:ext cx="1490509"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Мой рекорд</a:t>
            </a:r>
            <a:endParaRPr lang="en-US" sz="1150" dirty="0"/>
          </a:p>
        </p:txBody>
      </p:sp>
      <p:sp>
        <p:nvSpPr>
          <p:cNvPr id="48" name="Text 45"/>
          <p:cNvSpPr/>
          <p:nvPr/>
        </p:nvSpPr>
        <p:spPr>
          <a:xfrm>
            <a:off x="5070931" y="8142052"/>
            <a:ext cx="1882337"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Время: ______ сек.</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Дата рекорда: _______________</a:t>
            </a:r>
            <a:endParaRPr lang="en-US" sz="900" dirty="0"/>
          </a:p>
        </p:txBody>
      </p:sp>
      <p:sp>
        <p:nvSpPr>
          <p:cNvPr id="49" name="Shape 46"/>
          <p:cNvSpPr/>
          <p:nvPr/>
        </p:nvSpPr>
        <p:spPr>
          <a:xfrm>
            <a:off x="485616" y="8796658"/>
            <a:ext cx="6590795" cy="1141022"/>
          </a:xfrm>
          <a:prstGeom prst="roundRect">
            <a:avLst>
              <a:gd name="adj" fmla="val 4389"/>
            </a:avLst>
          </a:prstGeom>
          <a:solidFill>
            <a:srgbClr val="B6FCB8"/>
          </a:solidFill>
          <a:ln/>
        </p:spPr>
      </p:sp>
      <p:pic>
        <p:nvPicPr>
          <p:cNvPr id="50" name="Image 1" descr="preencoded.png">    </p:cNvPr>
          <p:cNvPicPr>
            <a:picLocks noChangeAspect="1"/>
          </p:cNvPicPr>
          <p:nvPr/>
        </p:nvPicPr>
        <p:blipFill>
          <a:blip r:embed="rId2"/>
          <a:stretch>
            <a:fillRect/>
          </a:stretch>
        </p:blipFill>
        <p:spPr>
          <a:xfrm>
            <a:off x="604819" y="8963433"/>
            <a:ext cx="149051" cy="119204"/>
          </a:xfrm>
          <a:prstGeom prst="rect">
            <a:avLst/>
          </a:prstGeom>
        </p:spPr>
      </p:pic>
      <p:sp>
        <p:nvSpPr>
          <p:cNvPr id="51" name="Text 47"/>
          <p:cNvSpPr/>
          <p:nvPr/>
        </p:nvSpPr>
        <p:spPr>
          <a:xfrm>
            <a:off x="873074" y="8928909"/>
            <a:ext cx="6084133" cy="886798"/>
          </a:xfrm>
          <a:prstGeom prst="rect">
            <a:avLst/>
          </a:prstGeom>
          <a:noFill/>
          <a:ln/>
        </p:spPr>
        <p:txBody>
          <a:bodyPr wrap="square" lIns="0" tIns="0" rIns="0" bIns="0" rtlCol="0" anchor="t">
            <a:normAutofit/>
          </a:bodyPr>
          <a:lstStyle/>
          <a:p>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Молодец, что тренируешься!</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Каждая попытка делает твои глаза быстрее и умнее. Не расстраивайся, если с первого раза результат кажется медленным — даже профессиональные скорочтецы начинали с нуля. Попробуй выполнить упражнение ещё раз завтра и посмотри, улучшился ли твой результат. Постепенно ты заметишь, что читаешь быстрее не только в упражнениях, но и в обычных книгах. Ты на пути к тому, чтобы стать настоящим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Супер-читателем</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485616" y="381551"/>
            <a:ext cx="863474" cy="213361"/>
          </a:xfrm>
          <a:prstGeom prst="roundRect">
            <a:avLst>
              <a:gd name="adj" fmla="val 18778"/>
            </a:avLst>
          </a:prstGeom>
          <a:solidFill>
            <a:srgbClr val="E1E1EA"/>
          </a:solidFill>
          <a:ln/>
        </p:spPr>
      </p:sp>
      <p:sp>
        <p:nvSpPr>
          <p:cNvPr id="3" name="Text 1"/>
          <p:cNvSpPr/>
          <p:nvPr/>
        </p:nvSpPr>
        <p:spPr>
          <a:xfrm>
            <a:off x="557126" y="417306"/>
            <a:ext cx="1098558" cy="141851"/>
          </a:xfrm>
          <a:prstGeom prst="rect">
            <a:avLst/>
          </a:prstGeom>
          <a:noFill/>
          <a:ln/>
        </p:spPr>
        <p:txBody>
          <a:bodyPr wrap="none" lIns="0" tIns="0" rIns="0" bIns="0" rtlCol="0" anchor="t"/>
          <a:lstStyle/>
          <a:p>
            <a:pPr algn="l" indent="0" marL="0">
              <a:lnSpc>
                <a:spcPct val="124000"/>
              </a:lnSpc>
              <a:buNone/>
            </a:pPr>
            <a:r>
              <a:rPr lang="en-US" sz="750" dirty="0">
                <a:solidFill>
                  <a:srgbClr val="3C3939"/>
                </a:solidFill>
                <a:latin typeface="Roboto" pitchFamily="34" charset="0"/>
                <a:ea typeface="Roboto" pitchFamily="34" charset="-122"/>
                <a:cs typeface="Roboto" pitchFamily="34" charset="-120"/>
              </a:rPr>
              <a:t>УПРАЖНЕНИЕ 2</a:t>
            </a:r>
            <a:endParaRPr lang="en-US" sz="750" dirty="0"/>
          </a:p>
        </p:txBody>
      </p:sp>
      <p:sp>
        <p:nvSpPr>
          <p:cNvPr id="4" name="Text 2"/>
          <p:cNvSpPr/>
          <p:nvPr/>
        </p:nvSpPr>
        <p:spPr>
          <a:xfrm>
            <a:off x="485616" y="635898"/>
            <a:ext cx="6464514" cy="372628"/>
          </a:xfrm>
          <a:prstGeom prst="rect">
            <a:avLst/>
          </a:prstGeom>
          <a:noFill/>
          <a:ln/>
        </p:spPr>
        <p:txBody>
          <a:bodyPr wrap="none" lIns="0" tIns="0" rIns="0" bIns="0" rtlCol="0" anchor="t"/>
          <a:lstStyle/>
          <a:p>
            <a:pPr algn="l" indent="0" marL="0">
              <a:lnSpc>
                <a:spcPct val="104000"/>
              </a:lnSpc>
              <a:buNone/>
            </a:pPr>
            <a:r>
              <a:rPr lang="en-US" sz="23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2300" dirty="0">
                <a:solidFill>
                  <a:srgbClr val="1B1B27"/>
                </a:solidFill>
                <a:latin typeface="Raleway" pitchFamily="34" charset="0"/>
                <a:ea typeface="Raleway" pitchFamily="34" charset="-122"/>
                <a:cs typeface="Raleway" pitchFamily="34" charset="-120"/>
              </a:rPr>
              <a:t> Лови слова взглядом — Пирамида слов</a:t>
            </a:r>
            <a:endParaRPr lang="en-US" sz="2300" dirty="0"/>
          </a:p>
        </p:txBody>
      </p:sp>
      <p:sp>
        <p:nvSpPr>
          <p:cNvPr id="5" name="Shape 3"/>
          <p:cNvSpPr/>
          <p:nvPr/>
        </p:nvSpPr>
        <p:spPr>
          <a:xfrm>
            <a:off x="485616" y="1162192"/>
            <a:ext cx="6590795" cy="1850461"/>
          </a:xfrm>
          <a:prstGeom prst="roundRect">
            <a:avLst>
              <a:gd name="adj" fmla="val 2706"/>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604819" y="1328967"/>
            <a:ext cx="149051" cy="119204"/>
          </a:xfrm>
          <a:prstGeom prst="rect">
            <a:avLst/>
          </a:prstGeom>
        </p:spPr>
      </p:pic>
      <p:sp>
        <p:nvSpPr>
          <p:cNvPr id="7" name="Text 4"/>
          <p:cNvSpPr/>
          <p:nvPr/>
        </p:nvSpPr>
        <p:spPr>
          <a:xfrm>
            <a:off x="873074" y="1294443"/>
            <a:ext cx="6084133" cy="1596237"/>
          </a:xfrm>
          <a:prstGeom prst="rect">
            <a:avLst/>
          </a:prstGeom>
          <a:noFill/>
          <a:ln/>
        </p:spPr>
        <p:txBody>
          <a:bodyPr wrap="square" lIns="0" tIns="0" rIns="0" bIns="0" rtlCol="0" anchor="t">
            <a:normAutofit/>
          </a:bodyPr>
          <a:lstStyle/>
          <a:p>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Инструкция:</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Смотри строго на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центральную линию</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 вертикальную черту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над каждым словом. Твоя задача — не двигать взгляд влево или вправо, а удерживать его точно на этой линии. При этом постарайся прочитать слово целиком — периферийным, боковым зрением.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Не двигай головой</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 она должна оставаться абсолютно неподвижной. Двигаются только глаза, и то совсем чуть-чуть. Держи глаза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расслабленными</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не щурься, не напрягай лоб. Представь, что смотришь вдаль — мягким, широким взглядом. Чем дольше ты удерживаешь центральную фиксацию взгляда, тем больше слово «появляется» само — без усилий. Опускайся по пирамиде вниз только тогда, когда уверен, что увидел слово целиком, не уводя взгляд с центральной линии. Если не получается — это нормально: навык центральной фиксации развивается постепенно!</a:t>
            </a:r>
            <a:endParaRPr lang="en-US" sz="900" dirty="0"/>
          </a:p>
        </p:txBody>
      </p:sp>
      <p:sp>
        <p:nvSpPr>
          <p:cNvPr id="8" name="Text 5"/>
          <p:cNvSpPr/>
          <p:nvPr/>
        </p:nvSpPr>
        <p:spPr>
          <a:xfrm>
            <a:off x="485616" y="3127918"/>
            <a:ext cx="6590795" cy="1241518"/>
          </a:xfrm>
          <a:prstGeom prst="rect">
            <a:avLst/>
          </a:prstGeom>
          <a:noFill/>
          <a:ln/>
        </p:spPr>
        <p:txBody>
          <a:bodyPr wrap="square" lIns="0" tIns="0" rIns="0" bIns="0" rtlCol="0" anchor="t">
            <a:normAutofit/>
          </a:bodyPr>
          <a:lstStyle/>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Пирамида слов — одно из самых эффективных упражнений для расширения угла зрения и развития периферийного восприятия текста. Когда ты фиксируешь взгляд строго на центре, но при этом «видишь» слово целиком по бокам — твой мозг учится обрабатывать информацию широким охватом, без лишних скачков глаз по буквам. Слова в пирамиде становятся всё длиннее: это постепенно расширяет зону, которую ты охватываешь одним взглядом. Чем шире становится твой угол зрения, тем больше слов ты будешь захватывать за один «взгляд» при чтении обычного текста. Регулярные тренировки с пирамидой напрямую влияют на скорость чтения: читатели с широким углом зрения читают в 2–3 раза быстрее тех, кто смотрит на каждое слово отдельно!</a:t>
            </a:r>
            <a:endParaRPr lang="en-US" sz="900" dirty="0"/>
          </a:p>
        </p:txBody>
      </p:sp>
      <p:sp>
        <p:nvSpPr>
          <p:cNvPr id="9" name="Shape 6"/>
          <p:cNvSpPr/>
          <p:nvPr/>
        </p:nvSpPr>
        <p:spPr>
          <a:xfrm>
            <a:off x="485616" y="4484701"/>
            <a:ext cx="2128622" cy="771595"/>
          </a:xfrm>
          <a:prstGeom prst="roundRect">
            <a:avLst>
              <a:gd name="adj" fmla="val 6491"/>
            </a:avLst>
          </a:prstGeom>
          <a:solidFill>
            <a:srgbClr val="E1E1EA"/>
          </a:solidFill>
          <a:ln w="3939">
            <a:solidFill>
              <a:srgbClr val="C7C7D0"/>
            </a:solidFill>
            <a:prstDash val="solid"/>
          </a:ln>
        </p:spPr>
      </p:sp>
      <p:sp>
        <p:nvSpPr>
          <p:cNvPr id="10" name="Text 7"/>
          <p:cNvSpPr/>
          <p:nvPr/>
        </p:nvSpPr>
        <p:spPr>
          <a:xfrm>
            <a:off x="804641" y="4607844"/>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11" name="Text 8"/>
          <p:cNvSpPr/>
          <p:nvPr/>
        </p:nvSpPr>
        <p:spPr>
          <a:xfrm>
            <a:off x="608758" y="4835113"/>
            <a:ext cx="1882337" cy="298041"/>
          </a:xfrm>
          <a:prstGeom prst="rect">
            <a:avLst/>
          </a:prstGeom>
          <a:noFill/>
          <a:ln/>
        </p:spPr>
        <p:txBody>
          <a:bodyPr wrap="none" lIns="0" tIns="0" rIns="0" bIns="0" rtlCol="0" anchor="t"/>
          <a:lstStyle/>
          <a:p>
            <a:pPr algn="ctr" indent="0" marL="0">
              <a:lnSpc>
                <a:spcPct val="104000"/>
              </a:lnSpc>
              <a:buNone/>
            </a:pPr>
            <a:r>
              <a:rPr lang="en-US" sz="1850" dirty="0">
                <a:solidFill>
                  <a:srgbClr val="3C3939"/>
                </a:solidFill>
                <a:latin typeface="Raleway" pitchFamily="34" charset="0"/>
                <a:ea typeface="Raleway" pitchFamily="34" charset="-122"/>
                <a:cs typeface="Raleway" pitchFamily="34" charset="-120"/>
              </a:rPr>
              <a:t>ДОМ</a:t>
            </a:r>
            <a:endParaRPr lang="en-US" sz="1850" dirty="0"/>
          </a:p>
        </p:txBody>
      </p:sp>
      <p:sp>
        <p:nvSpPr>
          <p:cNvPr id="12" name="Shape 9"/>
          <p:cNvSpPr/>
          <p:nvPr/>
        </p:nvSpPr>
        <p:spPr>
          <a:xfrm>
            <a:off x="2716702" y="4484701"/>
            <a:ext cx="2128622" cy="771595"/>
          </a:xfrm>
          <a:prstGeom prst="roundRect">
            <a:avLst>
              <a:gd name="adj" fmla="val 6491"/>
            </a:avLst>
          </a:prstGeom>
          <a:solidFill>
            <a:srgbClr val="E1E1EA"/>
          </a:solidFill>
          <a:ln w="3939">
            <a:solidFill>
              <a:srgbClr val="C7C7D0"/>
            </a:solidFill>
            <a:prstDash val="solid"/>
          </a:ln>
        </p:spPr>
      </p:sp>
      <p:sp>
        <p:nvSpPr>
          <p:cNvPr id="13" name="Text 10"/>
          <p:cNvSpPr/>
          <p:nvPr/>
        </p:nvSpPr>
        <p:spPr>
          <a:xfrm>
            <a:off x="3035728" y="4607844"/>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14" name="Text 11"/>
          <p:cNvSpPr/>
          <p:nvPr/>
        </p:nvSpPr>
        <p:spPr>
          <a:xfrm>
            <a:off x="2839845" y="4835113"/>
            <a:ext cx="1882337" cy="298041"/>
          </a:xfrm>
          <a:prstGeom prst="rect">
            <a:avLst/>
          </a:prstGeom>
          <a:noFill/>
          <a:ln/>
        </p:spPr>
        <p:txBody>
          <a:bodyPr wrap="none" lIns="0" tIns="0" rIns="0" bIns="0" rtlCol="0" anchor="t"/>
          <a:lstStyle/>
          <a:p>
            <a:pPr algn="ctr" indent="0" marL="0">
              <a:lnSpc>
                <a:spcPct val="104000"/>
              </a:lnSpc>
              <a:buNone/>
            </a:pPr>
            <a:r>
              <a:rPr lang="en-US" sz="1850" dirty="0">
                <a:solidFill>
                  <a:srgbClr val="3C3939"/>
                </a:solidFill>
                <a:latin typeface="Raleway" pitchFamily="34" charset="0"/>
                <a:ea typeface="Raleway" pitchFamily="34" charset="-122"/>
                <a:cs typeface="Raleway" pitchFamily="34" charset="-120"/>
              </a:rPr>
              <a:t>КАША</a:t>
            </a:r>
            <a:endParaRPr lang="en-US" sz="1850" dirty="0"/>
          </a:p>
        </p:txBody>
      </p:sp>
      <p:sp>
        <p:nvSpPr>
          <p:cNvPr id="15" name="Shape 12"/>
          <p:cNvSpPr/>
          <p:nvPr/>
        </p:nvSpPr>
        <p:spPr>
          <a:xfrm>
            <a:off x="4947789" y="4484701"/>
            <a:ext cx="2128622" cy="771595"/>
          </a:xfrm>
          <a:prstGeom prst="roundRect">
            <a:avLst>
              <a:gd name="adj" fmla="val 6491"/>
            </a:avLst>
          </a:prstGeom>
          <a:solidFill>
            <a:srgbClr val="E1E1EA"/>
          </a:solidFill>
          <a:ln w="3939">
            <a:solidFill>
              <a:srgbClr val="C7C7D0"/>
            </a:solidFill>
            <a:prstDash val="solid"/>
          </a:ln>
        </p:spPr>
      </p:sp>
      <p:sp>
        <p:nvSpPr>
          <p:cNvPr id="16" name="Text 13"/>
          <p:cNvSpPr/>
          <p:nvPr/>
        </p:nvSpPr>
        <p:spPr>
          <a:xfrm>
            <a:off x="5266815" y="4607844"/>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17" name="Text 14"/>
          <p:cNvSpPr/>
          <p:nvPr/>
        </p:nvSpPr>
        <p:spPr>
          <a:xfrm>
            <a:off x="5070931" y="4835113"/>
            <a:ext cx="1882337" cy="298041"/>
          </a:xfrm>
          <a:prstGeom prst="rect">
            <a:avLst/>
          </a:prstGeom>
          <a:noFill/>
          <a:ln/>
        </p:spPr>
        <p:txBody>
          <a:bodyPr wrap="none" lIns="0" tIns="0" rIns="0" bIns="0" rtlCol="0" anchor="t"/>
          <a:lstStyle/>
          <a:p>
            <a:pPr algn="ctr" indent="0" marL="0">
              <a:lnSpc>
                <a:spcPct val="104000"/>
              </a:lnSpc>
              <a:buNone/>
            </a:pPr>
            <a:r>
              <a:rPr lang="en-US" sz="1850" dirty="0">
                <a:solidFill>
                  <a:srgbClr val="3C3939"/>
                </a:solidFill>
                <a:latin typeface="Raleway" pitchFamily="34" charset="0"/>
                <a:ea typeface="Raleway" pitchFamily="34" charset="-122"/>
                <a:cs typeface="Raleway" pitchFamily="34" charset="-120"/>
              </a:rPr>
              <a:t>КНИГА</a:t>
            </a:r>
            <a:endParaRPr lang="en-US" sz="1850" dirty="0"/>
          </a:p>
        </p:txBody>
      </p:sp>
      <p:sp>
        <p:nvSpPr>
          <p:cNvPr id="18" name="Shape 15"/>
          <p:cNvSpPr/>
          <p:nvPr/>
        </p:nvSpPr>
        <p:spPr>
          <a:xfrm>
            <a:off x="485616" y="5358761"/>
            <a:ext cx="2128622" cy="771595"/>
          </a:xfrm>
          <a:prstGeom prst="roundRect">
            <a:avLst>
              <a:gd name="adj" fmla="val 6491"/>
            </a:avLst>
          </a:prstGeom>
          <a:solidFill>
            <a:srgbClr val="E1E1EA"/>
          </a:solidFill>
          <a:ln w="3939">
            <a:solidFill>
              <a:srgbClr val="C7C7D0"/>
            </a:solidFill>
            <a:prstDash val="solid"/>
          </a:ln>
        </p:spPr>
      </p:sp>
      <p:sp>
        <p:nvSpPr>
          <p:cNvPr id="19" name="Text 16"/>
          <p:cNvSpPr/>
          <p:nvPr/>
        </p:nvSpPr>
        <p:spPr>
          <a:xfrm>
            <a:off x="804641" y="5481903"/>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20" name="Text 17"/>
          <p:cNvSpPr/>
          <p:nvPr/>
        </p:nvSpPr>
        <p:spPr>
          <a:xfrm>
            <a:off x="608758" y="5709172"/>
            <a:ext cx="1882337" cy="298041"/>
          </a:xfrm>
          <a:prstGeom prst="rect">
            <a:avLst/>
          </a:prstGeom>
          <a:noFill/>
          <a:ln/>
        </p:spPr>
        <p:txBody>
          <a:bodyPr wrap="none" lIns="0" tIns="0" rIns="0" bIns="0" rtlCol="0" anchor="t"/>
          <a:lstStyle/>
          <a:p>
            <a:pPr algn="ctr" indent="0" marL="0">
              <a:lnSpc>
                <a:spcPct val="104000"/>
              </a:lnSpc>
              <a:buNone/>
            </a:pPr>
            <a:r>
              <a:rPr lang="en-US" sz="1850" dirty="0">
                <a:solidFill>
                  <a:srgbClr val="3C3939"/>
                </a:solidFill>
                <a:latin typeface="Raleway" pitchFamily="34" charset="0"/>
                <a:ea typeface="Raleway" pitchFamily="34" charset="-122"/>
                <a:cs typeface="Raleway" pitchFamily="34" charset="-120"/>
              </a:rPr>
              <a:t>ПЛАНЕТА</a:t>
            </a:r>
            <a:endParaRPr lang="en-US" sz="1850" dirty="0"/>
          </a:p>
        </p:txBody>
      </p:sp>
      <p:sp>
        <p:nvSpPr>
          <p:cNvPr id="21" name="Shape 18"/>
          <p:cNvSpPr/>
          <p:nvPr/>
        </p:nvSpPr>
        <p:spPr>
          <a:xfrm>
            <a:off x="2716702" y="5358761"/>
            <a:ext cx="2128622" cy="771595"/>
          </a:xfrm>
          <a:prstGeom prst="roundRect">
            <a:avLst>
              <a:gd name="adj" fmla="val 6491"/>
            </a:avLst>
          </a:prstGeom>
          <a:solidFill>
            <a:srgbClr val="E1E1EA"/>
          </a:solidFill>
          <a:ln w="3939">
            <a:solidFill>
              <a:srgbClr val="C7C7D0"/>
            </a:solidFill>
            <a:prstDash val="solid"/>
          </a:ln>
        </p:spPr>
      </p:sp>
      <p:sp>
        <p:nvSpPr>
          <p:cNvPr id="22" name="Text 19"/>
          <p:cNvSpPr/>
          <p:nvPr/>
        </p:nvSpPr>
        <p:spPr>
          <a:xfrm>
            <a:off x="3035728" y="5481903"/>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23" name="Text 20"/>
          <p:cNvSpPr/>
          <p:nvPr/>
        </p:nvSpPr>
        <p:spPr>
          <a:xfrm>
            <a:off x="2839845" y="5709172"/>
            <a:ext cx="1882337" cy="298041"/>
          </a:xfrm>
          <a:prstGeom prst="rect">
            <a:avLst/>
          </a:prstGeom>
          <a:noFill/>
          <a:ln/>
        </p:spPr>
        <p:txBody>
          <a:bodyPr wrap="none" lIns="0" tIns="0" rIns="0" bIns="0" rtlCol="0" anchor="t"/>
          <a:lstStyle/>
          <a:p>
            <a:pPr algn="ctr" indent="0" marL="0">
              <a:lnSpc>
                <a:spcPct val="104000"/>
              </a:lnSpc>
              <a:buNone/>
            </a:pPr>
            <a:r>
              <a:rPr lang="en-US" sz="1850" dirty="0">
                <a:solidFill>
                  <a:srgbClr val="3C3939"/>
                </a:solidFill>
                <a:latin typeface="Raleway" pitchFamily="34" charset="0"/>
                <a:ea typeface="Raleway" pitchFamily="34" charset="-122"/>
                <a:cs typeface="Raleway" pitchFamily="34" charset="-120"/>
              </a:rPr>
              <a:t>СКОРОСТЬ</a:t>
            </a:r>
            <a:endParaRPr lang="en-US" sz="1850" dirty="0"/>
          </a:p>
        </p:txBody>
      </p:sp>
      <p:sp>
        <p:nvSpPr>
          <p:cNvPr id="24" name="Shape 21"/>
          <p:cNvSpPr/>
          <p:nvPr/>
        </p:nvSpPr>
        <p:spPr>
          <a:xfrm>
            <a:off x="4947789" y="5358761"/>
            <a:ext cx="2128622" cy="771595"/>
          </a:xfrm>
          <a:prstGeom prst="roundRect">
            <a:avLst>
              <a:gd name="adj" fmla="val 6491"/>
            </a:avLst>
          </a:prstGeom>
          <a:solidFill>
            <a:srgbClr val="E1E1EA"/>
          </a:solidFill>
          <a:ln w="3939">
            <a:solidFill>
              <a:srgbClr val="C7C7D0"/>
            </a:solidFill>
            <a:prstDash val="solid"/>
          </a:ln>
        </p:spPr>
      </p:sp>
      <p:sp>
        <p:nvSpPr>
          <p:cNvPr id="25" name="Text 22"/>
          <p:cNvSpPr/>
          <p:nvPr/>
        </p:nvSpPr>
        <p:spPr>
          <a:xfrm>
            <a:off x="5266815" y="5481903"/>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26" name="Text 23"/>
          <p:cNvSpPr/>
          <p:nvPr/>
        </p:nvSpPr>
        <p:spPr>
          <a:xfrm>
            <a:off x="5117764" y="5709172"/>
            <a:ext cx="1788611" cy="223515"/>
          </a:xfrm>
          <a:prstGeom prst="rect">
            <a:avLst/>
          </a:prstGeom>
          <a:noFill/>
          <a:ln/>
        </p:spPr>
        <p:txBody>
          <a:bodyPr wrap="none" lIns="0" tIns="0" rIns="0" bIns="0" rtlCol="0" anchor="t"/>
          <a:lstStyle/>
          <a:p>
            <a:pPr algn="ctr" indent="0" marL="0">
              <a:lnSpc>
                <a:spcPct val="104000"/>
              </a:lnSpc>
              <a:buNone/>
            </a:pPr>
            <a:r>
              <a:rPr lang="en-US" sz="1400" dirty="0">
                <a:solidFill>
                  <a:srgbClr val="3C3939"/>
                </a:solidFill>
                <a:latin typeface="Raleway" pitchFamily="34" charset="0"/>
                <a:ea typeface="Raleway" pitchFamily="34" charset="-122"/>
                <a:cs typeface="Raleway" pitchFamily="34" charset="-120"/>
              </a:rPr>
              <a:t>БИБЛИОТЕКА</a:t>
            </a:r>
            <a:endParaRPr lang="en-US" sz="1400" dirty="0"/>
          </a:p>
        </p:txBody>
      </p:sp>
      <p:sp>
        <p:nvSpPr>
          <p:cNvPr id="27" name="Shape 24"/>
          <p:cNvSpPr/>
          <p:nvPr/>
        </p:nvSpPr>
        <p:spPr>
          <a:xfrm>
            <a:off x="485616" y="6232820"/>
            <a:ext cx="6590795" cy="697069"/>
          </a:xfrm>
          <a:prstGeom prst="roundRect">
            <a:avLst>
              <a:gd name="adj" fmla="val 7185"/>
            </a:avLst>
          </a:prstGeom>
          <a:solidFill>
            <a:srgbClr val="E1E1EA"/>
          </a:solidFill>
          <a:ln w="3939">
            <a:solidFill>
              <a:srgbClr val="C7C7D0"/>
            </a:solidFill>
            <a:prstDash val="solid"/>
          </a:ln>
        </p:spPr>
      </p:sp>
      <p:sp>
        <p:nvSpPr>
          <p:cNvPr id="28" name="Text 25"/>
          <p:cNvSpPr/>
          <p:nvPr/>
        </p:nvSpPr>
        <p:spPr>
          <a:xfrm>
            <a:off x="3035728" y="6355963"/>
            <a:ext cx="1490509" cy="186283"/>
          </a:xfrm>
          <a:prstGeom prst="rect">
            <a:avLst/>
          </a:prstGeom>
          <a:noFill/>
          <a:ln/>
        </p:spPr>
        <p:txBody>
          <a:bodyPr wrap="none" lIns="0" tIns="0" rIns="0" bIns="0" rtlCol="0" anchor="t"/>
          <a:lstStyle/>
          <a:p>
            <a:pPr algn="ctr" indent="0" marL="0">
              <a:lnSpc>
                <a:spcPct val="104000"/>
              </a:lnSpc>
              <a:buNone/>
            </a:pPr>
            <a:r>
              <a:rPr lang="en-US" sz="1150" dirty="0">
                <a:solidFill>
                  <a:srgbClr val="3C3939"/>
                </a:solidFill>
                <a:latin typeface="Raleway" pitchFamily="34" charset="0"/>
                <a:ea typeface="Raleway" pitchFamily="34" charset="-122"/>
                <a:cs typeface="Raleway" pitchFamily="34" charset="-120"/>
              </a:rPr>
              <a:t>|</a:t>
            </a:r>
            <a:endParaRPr lang="en-US" sz="1150" dirty="0"/>
          </a:p>
        </p:txBody>
      </p:sp>
      <p:sp>
        <p:nvSpPr>
          <p:cNvPr id="29" name="Text 26"/>
          <p:cNvSpPr/>
          <p:nvPr/>
        </p:nvSpPr>
        <p:spPr>
          <a:xfrm>
            <a:off x="2886677" y="6583232"/>
            <a:ext cx="1788611" cy="223515"/>
          </a:xfrm>
          <a:prstGeom prst="rect">
            <a:avLst/>
          </a:prstGeom>
          <a:noFill/>
          <a:ln/>
        </p:spPr>
        <p:txBody>
          <a:bodyPr wrap="none" lIns="0" tIns="0" rIns="0" bIns="0" rtlCol="0" anchor="t"/>
          <a:lstStyle/>
          <a:p>
            <a:pPr algn="ctr" indent="0" marL="0">
              <a:lnSpc>
                <a:spcPct val="104000"/>
              </a:lnSpc>
              <a:buNone/>
            </a:pPr>
            <a:r>
              <a:rPr lang="en-US" sz="1400" dirty="0">
                <a:solidFill>
                  <a:srgbClr val="3C3939"/>
                </a:solidFill>
                <a:latin typeface="Raleway" pitchFamily="34" charset="0"/>
                <a:ea typeface="Raleway" pitchFamily="34" charset="-122"/>
                <a:cs typeface="Raleway" pitchFamily="34" charset="-120"/>
              </a:rPr>
              <a:t>СКОРОЧТЕНИЕ</a:t>
            </a:r>
            <a:endParaRPr lang="en-US" sz="1400" dirty="0"/>
          </a:p>
        </p:txBody>
      </p:sp>
      <p:sp>
        <p:nvSpPr>
          <p:cNvPr id="30" name="Text 27"/>
          <p:cNvSpPr/>
          <p:nvPr/>
        </p:nvSpPr>
        <p:spPr>
          <a:xfrm>
            <a:off x="485616" y="7045155"/>
            <a:ext cx="6590795" cy="354719"/>
          </a:xfrm>
          <a:prstGeom prst="rect">
            <a:avLst/>
          </a:prstGeom>
          <a:noFill/>
          <a:ln/>
        </p:spPr>
        <p:txBody>
          <a:bodyPr wrap="square" lIns="0" tIns="0" rIns="0" bIns="0" rtlCol="0" anchor="t">
            <a:normAutofit/>
          </a:bodyPr>
          <a:lstStyle/>
          <a:p>
            <a:pPr algn="ctr" indent="0" marL="0">
              <a:lnSpc>
                <a:spcPct val="124000"/>
              </a:lnSpc>
              <a:buNone/>
            </a:pPr>
            <a:r>
              <a:rPr lang="en-US" sz="900" dirty="0">
                <a:solidFill>
                  <a:srgbClr val="000000"/>
                </a:solidFill>
                <a:latin typeface="Roboto" pitchFamily="34" charset="0"/>
                <a:ea typeface="Roboto" pitchFamily="34" charset="-122"/>
                <a:cs typeface="Roboto" pitchFamily="34" charset="-120"/>
              </a:rPr>
              <a:t>⬆</a:t>
            </a:r>
            <a:pPr algn="ctr" indent="0" marL="0">
              <a:lnSpc>
                <a:spcPct val="124000"/>
              </a:lnSpc>
              <a:buNone/>
            </a:pPr>
            <a:r>
              <a:rPr lang="en-US" sz="900" dirty="0">
                <a:solidFill>
                  <a:srgbClr val="3C3939"/>
                </a:solidFill>
                <a:latin typeface="Roboto" pitchFamily="34" charset="0"/>
                <a:ea typeface="Roboto" pitchFamily="34" charset="-122"/>
                <a:cs typeface="Roboto" pitchFamily="34" charset="-120"/>
              </a:rPr>
              <a:t> Центральная линия — не отрывай от неё взгляд! Слова становятся длиннее — это твой тренажёр периферийного зрения!</a:t>
            </a:r>
            <a:endParaRPr lang="en-US" sz="900" dirty="0"/>
          </a:p>
        </p:txBody>
      </p:sp>
      <p:sp>
        <p:nvSpPr>
          <p:cNvPr id="31" name="Text 28"/>
          <p:cNvSpPr/>
          <p:nvPr/>
        </p:nvSpPr>
        <p:spPr>
          <a:xfrm>
            <a:off x="485616" y="7553541"/>
            <a:ext cx="1868614"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Мои результаты</a:t>
            </a:r>
            <a:endParaRPr lang="en-US" sz="1150" dirty="0"/>
          </a:p>
        </p:txBody>
      </p:sp>
      <p:sp>
        <p:nvSpPr>
          <p:cNvPr id="32" name="Shape 29"/>
          <p:cNvSpPr/>
          <p:nvPr/>
        </p:nvSpPr>
        <p:spPr>
          <a:xfrm>
            <a:off x="485616" y="7897429"/>
            <a:ext cx="2128622" cy="937815"/>
          </a:xfrm>
          <a:prstGeom prst="roundRect">
            <a:avLst>
              <a:gd name="adj" fmla="val 5340"/>
            </a:avLst>
          </a:prstGeom>
          <a:solidFill>
            <a:srgbClr val="FFFFFF">
              <a:alpha val="95000"/>
            </a:srgbClr>
          </a:solidFill>
          <a:ln w="15754">
            <a:solidFill>
              <a:srgbClr val="C7C7D0"/>
            </a:solidFill>
            <a:prstDash val="solid"/>
          </a:ln>
        </p:spPr>
      </p:sp>
      <p:sp>
        <p:nvSpPr>
          <p:cNvPr id="33" name="Text 30"/>
          <p:cNvSpPr/>
          <p:nvPr/>
        </p:nvSpPr>
        <p:spPr>
          <a:xfrm>
            <a:off x="620574" y="8032387"/>
            <a:ext cx="1490509"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Попытка 1</a:t>
            </a:r>
            <a:endParaRPr lang="en-US" sz="1150" dirty="0"/>
          </a:p>
        </p:txBody>
      </p:sp>
      <p:sp>
        <p:nvSpPr>
          <p:cNvPr id="34" name="Text 31"/>
          <p:cNvSpPr/>
          <p:nvPr/>
        </p:nvSpPr>
        <p:spPr>
          <a:xfrm>
            <a:off x="620574" y="8284088"/>
            <a:ext cx="1858706"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Дошёл до слова: _______________</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Ощущения: _______________</a:t>
            </a:r>
            <a:endParaRPr lang="en-US" sz="900" dirty="0"/>
          </a:p>
        </p:txBody>
      </p:sp>
      <p:sp>
        <p:nvSpPr>
          <p:cNvPr id="35" name="Shape 32"/>
          <p:cNvSpPr/>
          <p:nvPr/>
        </p:nvSpPr>
        <p:spPr>
          <a:xfrm>
            <a:off x="2716702" y="7897429"/>
            <a:ext cx="2128622" cy="937815"/>
          </a:xfrm>
          <a:prstGeom prst="roundRect">
            <a:avLst>
              <a:gd name="adj" fmla="val 5340"/>
            </a:avLst>
          </a:prstGeom>
          <a:solidFill>
            <a:srgbClr val="FFFFFF">
              <a:alpha val="95000"/>
            </a:srgbClr>
          </a:solidFill>
          <a:ln w="15754">
            <a:solidFill>
              <a:srgbClr val="C7C7D0"/>
            </a:solidFill>
            <a:prstDash val="solid"/>
          </a:ln>
        </p:spPr>
      </p:sp>
      <p:sp>
        <p:nvSpPr>
          <p:cNvPr id="36" name="Text 33"/>
          <p:cNvSpPr/>
          <p:nvPr/>
        </p:nvSpPr>
        <p:spPr>
          <a:xfrm>
            <a:off x="2851660" y="8032387"/>
            <a:ext cx="1490509"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Попытка 2</a:t>
            </a:r>
            <a:endParaRPr lang="en-US" sz="1150" dirty="0"/>
          </a:p>
        </p:txBody>
      </p:sp>
      <p:sp>
        <p:nvSpPr>
          <p:cNvPr id="37" name="Text 34"/>
          <p:cNvSpPr/>
          <p:nvPr/>
        </p:nvSpPr>
        <p:spPr>
          <a:xfrm>
            <a:off x="2851660" y="8284088"/>
            <a:ext cx="1858706"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Дошёл до слова: _______________</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Стало легче? _______________</a:t>
            </a:r>
            <a:endParaRPr lang="en-US" sz="900" dirty="0"/>
          </a:p>
        </p:txBody>
      </p:sp>
      <p:sp>
        <p:nvSpPr>
          <p:cNvPr id="38" name="Shape 35"/>
          <p:cNvSpPr/>
          <p:nvPr/>
        </p:nvSpPr>
        <p:spPr>
          <a:xfrm>
            <a:off x="4947789" y="7897429"/>
            <a:ext cx="2128622" cy="937815"/>
          </a:xfrm>
          <a:prstGeom prst="roundRect">
            <a:avLst>
              <a:gd name="adj" fmla="val 5340"/>
            </a:avLst>
          </a:prstGeom>
          <a:solidFill>
            <a:srgbClr val="FFFFFF">
              <a:alpha val="95000"/>
            </a:srgbClr>
          </a:solidFill>
          <a:ln w="15754">
            <a:solidFill>
              <a:srgbClr val="C7C7D0"/>
            </a:solidFill>
            <a:prstDash val="solid"/>
          </a:ln>
        </p:spPr>
      </p:sp>
      <p:sp>
        <p:nvSpPr>
          <p:cNvPr id="39" name="Text 36"/>
          <p:cNvSpPr/>
          <p:nvPr/>
        </p:nvSpPr>
        <p:spPr>
          <a:xfrm>
            <a:off x="5082747" y="8032387"/>
            <a:ext cx="1490509" cy="190222"/>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3C3939"/>
                </a:solidFill>
                <a:latin typeface="Raleway" pitchFamily="34" charset="0"/>
                <a:ea typeface="Raleway" pitchFamily="34" charset="-122"/>
                <a:cs typeface="Raleway" pitchFamily="34" charset="-120"/>
              </a:rPr>
              <a:t> Мой рекорд</a:t>
            </a:r>
            <a:endParaRPr lang="en-US" sz="1150" dirty="0"/>
          </a:p>
        </p:txBody>
      </p:sp>
      <p:sp>
        <p:nvSpPr>
          <p:cNvPr id="40" name="Text 37"/>
          <p:cNvSpPr/>
          <p:nvPr/>
        </p:nvSpPr>
        <p:spPr>
          <a:xfrm>
            <a:off x="5082747" y="8284088"/>
            <a:ext cx="1858706" cy="416198"/>
          </a:xfrm>
          <a:prstGeom prst="rect">
            <a:avLst/>
          </a:prstGeom>
          <a:noFill/>
          <a:ln/>
        </p:spPr>
        <p:txBody>
          <a:bodyPr wrap="square" lIns="0" tIns="0" rIns="0" bIns="0" rtlCol="0" anchor="t"/>
          <a:lstStyle/>
          <a:p>
            <a:pPr algn="l" indent="0" marL="0">
              <a:lnSpc>
                <a:spcPct val="124000"/>
              </a:lnSpc>
              <a:spcAft>
                <a:spcPts val="450"/>
              </a:spcAft>
              <a:buNone/>
            </a:pPr>
            <a:r>
              <a:rPr lang="en-US" sz="900" dirty="0">
                <a:solidFill>
                  <a:srgbClr val="3C3939"/>
                </a:solidFill>
                <a:latin typeface="Roboto" pitchFamily="34" charset="0"/>
                <a:ea typeface="Roboto" pitchFamily="34" charset="-122"/>
                <a:cs typeface="Roboto" pitchFamily="34" charset="-120"/>
              </a:rPr>
              <a:t>Слово: _______________</a:t>
            </a:r>
            <a:endParaRPr lang="en-US" sz="900" dirty="0"/>
          </a:p>
          <a:p>
            <a:pPr algn="l" indent="0" marL="0">
              <a:lnSpc>
                <a:spcPct val="124000"/>
              </a:lnSpc>
              <a:buNone/>
            </a:pPr>
            <a:r>
              <a:rPr lang="en-US" sz="900" dirty="0">
                <a:solidFill>
                  <a:srgbClr val="3C3939"/>
                </a:solidFill>
                <a:latin typeface="Roboto" pitchFamily="34" charset="0"/>
                <a:ea typeface="Roboto" pitchFamily="34" charset="-122"/>
                <a:cs typeface="Roboto" pitchFamily="34" charset="-120"/>
              </a:rPr>
              <a:t>Дата рекорда: _______________</a:t>
            </a:r>
            <a:endParaRPr lang="en-US" sz="900" dirty="0"/>
          </a:p>
        </p:txBody>
      </p:sp>
      <p:sp>
        <p:nvSpPr>
          <p:cNvPr id="41" name="Shape 38"/>
          <p:cNvSpPr/>
          <p:nvPr/>
        </p:nvSpPr>
        <p:spPr>
          <a:xfrm>
            <a:off x="485616" y="8950510"/>
            <a:ext cx="6590795" cy="1318382"/>
          </a:xfrm>
          <a:prstGeom prst="roundRect">
            <a:avLst>
              <a:gd name="adj" fmla="val 3799"/>
            </a:avLst>
          </a:prstGeom>
          <a:solidFill>
            <a:srgbClr val="B6FCB8"/>
          </a:solidFill>
          <a:ln/>
        </p:spPr>
      </p:sp>
      <p:pic>
        <p:nvPicPr>
          <p:cNvPr id="42" name="Image 1" descr="preencoded.png">    </p:cNvPr>
          <p:cNvPicPr>
            <a:picLocks noChangeAspect="1"/>
          </p:cNvPicPr>
          <p:nvPr/>
        </p:nvPicPr>
        <p:blipFill>
          <a:blip r:embed="rId2"/>
          <a:stretch>
            <a:fillRect/>
          </a:stretch>
        </p:blipFill>
        <p:spPr>
          <a:xfrm>
            <a:off x="604819" y="9117284"/>
            <a:ext cx="149051" cy="119204"/>
          </a:xfrm>
          <a:prstGeom prst="rect">
            <a:avLst/>
          </a:prstGeom>
        </p:spPr>
      </p:pic>
      <p:sp>
        <p:nvSpPr>
          <p:cNvPr id="43" name="Text 39"/>
          <p:cNvSpPr/>
          <p:nvPr/>
        </p:nvSpPr>
        <p:spPr>
          <a:xfrm>
            <a:off x="873074" y="9082760"/>
            <a:ext cx="6084133" cy="1064158"/>
          </a:xfrm>
          <a:prstGeom prst="rect">
            <a:avLst/>
          </a:prstGeom>
          <a:noFill/>
          <a:ln/>
        </p:spPr>
        <p:txBody>
          <a:bodyPr wrap="square" lIns="0" tIns="0" rIns="0" bIns="0" rtlCol="0" anchor="t">
            <a:normAutofit/>
          </a:bodyPr>
          <a:lstStyle/>
          <a:p>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Интересный факт о периферийном зрении:</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Угол зрения человека составляет около </a:t>
            </a:r>
            <a:pPr algn="l" indent="0" marL="0">
              <a:lnSpc>
                <a:spcPct val="124000"/>
              </a:lnSpc>
              <a:buNone/>
            </a:pPr>
            <a:r>
              <a:rPr lang="en-US" sz="900" b="1" dirty="0">
                <a:solidFill>
                  <a:srgbClr val="000000"/>
                </a:solidFill>
                <a:latin typeface="Roboto Bold" pitchFamily="34" charset="0"/>
                <a:ea typeface="Roboto Bold" pitchFamily="34" charset="-122"/>
                <a:cs typeface="Roboto Bold" pitchFamily="34" charset="-120"/>
              </a:rPr>
              <a:t>180 градусов</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 но большинство людей при чтении используют лишь узкую центральную зону — около 1–2 градусов! Это всё равно что смотреть на мир через замочную скважину. Хорошая новость: периферийное зрение отлично тренируется. Уже через 2–3 недели регулярных упражнений с пирамидой ты заметишь, что взгляд стал шире, а слова на странице «появляются» сами — без усилий. Продолжай тренироваться, и очень скоро ты будешь читать целые строки за один взгляд! </a:t>
            </a:r>
            <a:pPr algn="l" indent="0" marL="0">
              <a:lnSpc>
                <a:spcPct val="124000"/>
              </a:lnSpc>
              <a:buNone/>
            </a:pPr>
            <a:r>
              <a:rPr lang="en-US" sz="900" dirty="0">
                <a:solidFill>
                  <a:srgbClr val="000000"/>
                </a:solidFill>
                <a:latin typeface="Roboto" pitchFamily="34" charset="0"/>
                <a:ea typeface="Roboto" pitchFamily="34" charset="-122"/>
                <a:cs typeface="Roboto" pitchFamily="34" charset="-120"/>
              </a:rPr>
              <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485616" y="381551"/>
            <a:ext cx="690361" cy="160251"/>
          </a:xfrm>
          <a:prstGeom prst="roundRect">
            <a:avLst>
              <a:gd name="adj" fmla="val 20001"/>
            </a:avLst>
          </a:prstGeom>
          <a:solidFill>
            <a:srgbClr val="E1E1EA"/>
          </a:solidFill>
          <a:ln/>
        </p:spPr>
      </p:sp>
      <p:sp>
        <p:nvSpPr>
          <p:cNvPr id="3" name="Text 1"/>
          <p:cNvSpPr/>
          <p:nvPr/>
        </p:nvSpPr>
        <p:spPr>
          <a:xfrm>
            <a:off x="542848" y="410167"/>
            <a:ext cx="954000" cy="103019"/>
          </a:xfrm>
          <a:prstGeom prst="rect">
            <a:avLst/>
          </a:prstGeom>
          <a:noFill/>
          <a:ln/>
        </p:spPr>
        <p:txBody>
          <a:bodyPr wrap="none" lIns="0" tIns="0" rIns="0" bIns="0" rtlCol="0" anchor="t"/>
          <a:lstStyle/>
          <a:p>
            <a:pPr algn="l" indent="0" marL="0">
              <a:lnSpc>
                <a:spcPct val="113000"/>
              </a:lnSpc>
              <a:buNone/>
            </a:pPr>
            <a:r>
              <a:rPr lang="en-US" sz="600" dirty="0">
                <a:solidFill>
                  <a:srgbClr val="3C3939"/>
                </a:solidFill>
                <a:latin typeface="Roboto" pitchFamily="34" charset="0"/>
                <a:ea typeface="Roboto" pitchFamily="34" charset="-122"/>
                <a:cs typeface="Roboto" pitchFamily="34" charset="-120"/>
              </a:rPr>
              <a:t>УПРАЖНЕНИЕ 3</a:t>
            </a:r>
            <a:endParaRPr lang="en-US" sz="600" dirty="0"/>
          </a:p>
        </p:txBody>
      </p:sp>
      <p:sp>
        <p:nvSpPr>
          <p:cNvPr id="4" name="Text 2"/>
          <p:cNvSpPr/>
          <p:nvPr/>
        </p:nvSpPr>
        <p:spPr>
          <a:xfrm>
            <a:off x="485616" y="568019"/>
            <a:ext cx="5194997" cy="301979"/>
          </a:xfrm>
          <a:prstGeom prst="rect">
            <a:avLst/>
          </a:prstGeom>
          <a:noFill/>
          <a:ln/>
        </p:spPr>
        <p:txBody>
          <a:bodyPr wrap="none" lIns="0" tIns="0" rIns="0" bIns="0" rtlCol="0" anchor="t"/>
          <a:lstStyle/>
          <a:p>
            <a:pPr algn="l" indent="0" marL="0">
              <a:lnSpc>
                <a:spcPct val="104000"/>
              </a:lnSpc>
              <a:buNone/>
            </a:pPr>
            <a:r>
              <a:rPr lang="en-US" sz="18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850" dirty="0">
                <a:solidFill>
                  <a:srgbClr val="1B1B27"/>
                </a:solidFill>
                <a:latin typeface="Raleway" pitchFamily="34" charset="0"/>
                <a:ea typeface="Raleway" pitchFamily="34" charset="-122"/>
                <a:cs typeface="Raleway" pitchFamily="34" charset="-120"/>
              </a:rPr>
              <a:t> Охота за словами — Буквенные прятки</a:t>
            </a:r>
            <a:endParaRPr lang="en-US" sz="1850" dirty="0"/>
          </a:p>
        </p:txBody>
      </p:sp>
      <p:pic>
        <p:nvPicPr>
          <p:cNvPr id="5" name="Image 0" descr="preencoded.png">    </p:cNvPr>
          <p:cNvPicPr>
            <a:picLocks noChangeAspect="1"/>
          </p:cNvPicPr>
          <p:nvPr/>
        </p:nvPicPr>
        <p:blipFill>
          <a:blip r:embed="rId1"/>
          <a:stretch>
            <a:fillRect/>
          </a:stretch>
        </p:blipFill>
        <p:spPr>
          <a:xfrm>
            <a:off x="485616" y="1042065"/>
            <a:ext cx="2496634" cy="2496636"/>
          </a:xfrm>
          <a:prstGeom prst="rect">
            <a:avLst/>
          </a:prstGeom>
        </p:spPr>
      </p:pic>
      <p:sp>
        <p:nvSpPr>
          <p:cNvPr id="6" name="Shape 3"/>
          <p:cNvSpPr/>
          <p:nvPr/>
        </p:nvSpPr>
        <p:spPr>
          <a:xfrm>
            <a:off x="3218934" y="1042065"/>
            <a:ext cx="3861354" cy="2306414"/>
          </a:xfrm>
          <a:prstGeom prst="roundRect">
            <a:avLst>
              <a:gd name="adj" fmla="val 1737"/>
            </a:avLst>
          </a:prstGeom>
          <a:solidFill>
            <a:srgbClr val="B6D6FC"/>
          </a:solidFill>
          <a:ln/>
        </p:spPr>
      </p:sp>
      <p:pic>
        <p:nvPicPr>
          <p:cNvPr id="7" name="Image 1" descr="preencoded.png">    </p:cNvPr>
          <p:cNvPicPr>
            <a:picLocks noChangeAspect="1"/>
          </p:cNvPicPr>
          <p:nvPr/>
        </p:nvPicPr>
        <p:blipFill>
          <a:blip r:embed="rId2"/>
          <a:stretch>
            <a:fillRect/>
          </a:stretch>
        </p:blipFill>
        <p:spPr>
          <a:xfrm>
            <a:off x="3314321" y="1172285"/>
            <a:ext cx="119204" cy="95388"/>
          </a:xfrm>
          <a:prstGeom prst="rect">
            <a:avLst/>
          </a:prstGeom>
        </p:spPr>
      </p:pic>
      <p:sp>
        <p:nvSpPr>
          <p:cNvPr id="8" name="Text 4"/>
          <p:cNvSpPr/>
          <p:nvPr/>
        </p:nvSpPr>
        <p:spPr>
          <a:xfrm>
            <a:off x="3528913" y="1124899"/>
            <a:ext cx="3455987" cy="1276719"/>
          </a:xfrm>
          <a:prstGeom prst="rect">
            <a:avLst/>
          </a:prstGeom>
          <a:noFill/>
          <a:ln/>
        </p:spPr>
        <p:txBody>
          <a:bodyPr wrap="square" lIns="0" tIns="0" rIns="0" bIns="0" rtlCol="0" anchor="t">
            <a:normAutofit/>
          </a:bodyPr>
          <a:lstStyle/>
          <a:p>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Инструкция:</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В этой строчке букв спрятались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5 названий животных</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Найди и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обведи</a:t>
            </a:r>
            <a:pPr algn="l" indent="0" marL="0">
              <a:lnSpc>
                <a:spcPct val="112000"/>
              </a:lnSpc>
              <a:spcAft>
                <a:spcPts val="450"/>
              </a:spcAft>
              <a:buNone/>
            </a:pPr>
            <a:r>
              <a:rPr lang="en-US" sz="750" dirty="0">
                <a:solidFill>
                  <a:srgbClr val="000000"/>
                </a:solidFill>
                <a:latin typeface="Roboto" pitchFamily="34" charset="0"/>
                <a:ea typeface="Roboto" pitchFamily="34" charset="-122"/>
                <a:cs typeface="Roboto" pitchFamily="34" charset="-120"/>
              </a:rPr>
              <a:t> их карандашом.</a:t>
            </a:r>
            <a:endParaRPr lang="en-US" sz="750" dirty="0"/>
          </a:p>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«Буквенные прятки» — это упражнение, в котором настоящие слова спрятаны внутри длинной строки случайных букв. Эти «лишние» буквы создают визуальный шум, который мешает мозгу сразу выделить нужное слово. Твоя задача — сканировать строку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слева направо</a:t>
            </a:r>
            <a:pPr algn="l" indent="0" marL="0">
              <a:lnSpc>
                <a:spcPct val="112000"/>
              </a:lnSpc>
              <a:spcAft>
                <a:spcPts val="450"/>
              </a:spcAft>
              <a:buNone/>
            </a:pPr>
            <a:r>
              <a:rPr lang="en-US" sz="750" dirty="0">
                <a:solidFill>
                  <a:srgbClr val="000000"/>
                </a:solidFill>
                <a:latin typeface="Roboto" pitchFamily="34" charset="0"/>
                <a:ea typeface="Roboto" pitchFamily="34" charset="-122"/>
                <a:cs typeface="Roboto" pitchFamily="34" charset="-120"/>
              </a:rPr>
              <a:t>, не останавливаясь на каждой букве, а скользя взглядом и замечая знакомые буквосочетания.</a:t>
            </a:r>
            <a:endParaRPr lang="en-US" sz="750" dirty="0"/>
          </a:p>
          <a:p>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Как искать эффективно:</a:t>
            </a:r>
            <a:endParaRPr lang="en-US" sz="750" dirty="0"/>
          </a:p>
        </p:txBody>
      </p:sp>
      <p:sp>
        <p:nvSpPr>
          <p:cNvPr id="9" name="Text 5"/>
          <p:cNvSpPr/>
          <p:nvPr/>
        </p:nvSpPr>
        <p:spPr>
          <a:xfrm>
            <a:off x="3528913" y="2460635"/>
            <a:ext cx="3455987" cy="841135"/>
          </a:xfrm>
          <a:prstGeom prst="rect">
            <a:avLst/>
          </a:prstGeom>
          <a:noFill/>
          <a:ln/>
        </p:spPr>
        <p:txBody>
          <a:bodyPr wrap="square" lIns="0" tIns="0" rIns="0" bIns="0" rtlCol="0" anchor="t">
            <a:normAutofit/>
          </a:bodyPr>
          <a:lstStyle/>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Не читай каждую букву по отдельности — скользи взглядом по всей строке</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Ищи характерные сочетания: первую и последнюю букву слова</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Если нашёл одно животное — не останавливайся, ищи следующее</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После первого прохода проверь себя ещё раз — некоторые слова легко пропустить</a:t>
            </a:r>
            <a:endParaRPr lang="en-US" sz="750" dirty="0"/>
          </a:p>
        </p:txBody>
      </p:sp>
      <p:sp>
        <p:nvSpPr>
          <p:cNvPr id="10" name="Text 6"/>
          <p:cNvSpPr/>
          <p:nvPr/>
        </p:nvSpPr>
        <p:spPr>
          <a:xfrm>
            <a:off x="485616" y="3686152"/>
            <a:ext cx="6590795" cy="846182"/>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Упражнение «Буквенные прятки» — одно из лучших инструментов для тренировки </a:t>
            </a:r>
            <a:pPr algn="l" indent="0" marL="0">
              <a:lnSpc>
                <a:spcPct val="112000"/>
              </a:lnSpc>
              <a:buNone/>
            </a:pPr>
            <a:r>
              <a:rPr lang="en-US" sz="750" b="1" dirty="0">
                <a:solidFill>
                  <a:srgbClr val="3C3939"/>
                </a:solidFill>
                <a:latin typeface="Roboto Bold" pitchFamily="34" charset="0"/>
                <a:ea typeface="Roboto Bold" pitchFamily="34" charset="-122"/>
                <a:cs typeface="Roboto Bold" pitchFamily="34" charset="-120"/>
              </a:rPr>
              <a:t>скорости распознавания слов</a:t>
            </a:r>
            <a:pPr algn="l" indent="0" marL="0">
              <a:lnSpc>
                <a:spcPct val="112000"/>
              </a:lnSpc>
              <a:spcAft>
                <a:spcPts val="550"/>
              </a:spcAft>
              <a:buNone/>
            </a:pPr>
            <a:r>
              <a:rPr lang="en-US" sz="750" dirty="0">
                <a:solidFill>
                  <a:srgbClr val="3C3939"/>
                </a:solidFill>
                <a:latin typeface="Roboto" pitchFamily="34" charset="0"/>
                <a:ea typeface="Roboto" pitchFamily="34" charset="-122"/>
                <a:cs typeface="Roboto" pitchFamily="34" charset="-120"/>
              </a:rPr>
              <a:t>. Когда мозг учится находить знакомые слова среди хаоса случайных букв, он развивает способность мгновенно выделять смысловые единицы из потока текста. Именно это умение — видеть слово целиком, а не складывать его по буквам — лежит в основе быстрого чтения. Читатели, которые регулярно тренируются с такими упражнениями, замечают: слова на странице начинают «выпрыгивать» сами, без усилий. Мозг запоминает «образ» слова и узнаёт его за доли секунды — как лицо знакомого человека в толпе!</a:t>
            </a:r>
            <a:endParaRPr lang="en-US" sz="750" dirty="0"/>
          </a:p>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a:t>
            </a:r>
            <a:pPr algn="l" indent="0" marL="0">
              <a:lnSpc>
                <a:spcPct val="112000"/>
              </a:lnSpc>
              <a:buNone/>
            </a:pPr>
            <a:r>
              <a:rPr lang="en-US" sz="750" b="1" dirty="0">
                <a:solidFill>
                  <a:srgbClr val="3C3939"/>
                </a:solidFill>
                <a:latin typeface="Roboto Bold" pitchFamily="34" charset="0"/>
                <a:ea typeface="Roboto Bold" pitchFamily="34" charset="-122"/>
                <a:cs typeface="Roboto Bold" pitchFamily="34" charset="-120"/>
              </a:rPr>
              <a:t>Подсказка:</a:t>
            </a:r>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Животных ровно 5. Ты уверен, что нашёл всех? Проверь ещё раз — некоторые животные хитро спрятаны прямо рядом с другими!</a:t>
            </a:r>
            <a:endParaRPr lang="en-US" sz="750" dirty="0"/>
          </a:p>
        </p:txBody>
      </p:sp>
      <p:sp>
        <p:nvSpPr>
          <p:cNvPr id="11" name="Text 7"/>
          <p:cNvSpPr/>
          <p:nvPr/>
        </p:nvSpPr>
        <p:spPr>
          <a:xfrm>
            <a:off x="485616" y="4630675"/>
            <a:ext cx="2728826" cy="178837"/>
          </a:xfrm>
          <a:prstGeom prst="rect">
            <a:avLst/>
          </a:prstGeom>
          <a:noFill/>
          <a:ln/>
        </p:spPr>
        <p:txBody>
          <a:bodyPr wrap="none" lIns="0" tIns="0" rIns="0" bIns="0" rtlCol="0" anchor="t"/>
          <a:lstStyle/>
          <a:p>
            <a:pPr algn="l" indent="0" marL="0">
              <a:lnSpc>
                <a:spcPct val="104000"/>
              </a:lnSpc>
              <a:buNone/>
            </a:pPr>
            <a:r>
              <a:rPr lang="en-US" sz="1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00" dirty="0">
                <a:solidFill>
                  <a:srgbClr val="1B1B27"/>
                </a:solidFill>
                <a:latin typeface="Raleway" pitchFamily="34" charset="0"/>
                <a:ea typeface="Raleway" pitchFamily="34" charset="-122"/>
                <a:cs typeface="Raleway" pitchFamily="34" charset="-120"/>
              </a:rPr>
              <a:t> Задание 1 — Найди 5 животных</a:t>
            </a:r>
            <a:endParaRPr lang="en-US" sz="1100" dirty="0"/>
          </a:p>
        </p:txBody>
      </p:sp>
      <p:sp>
        <p:nvSpPr>
          <p:cNvPr id="12" name="Shape 8"/>
          <p:cNvSpPr/>
          <p:nvPr/>
        </p:nvSpPr>
        <p:spPr>
          <a:xfrm>
            <a:off x="485616" y="4907854"/>
            <a:ext cx="11816" cy="308441"/>
          </a:xfrm>
          <a:prstGeom prst="roundRect">
            <a:avLst>
              <a:gd name="adj" fmla="val 59999"/>
            </a:avLst>
          </a:prstGeom>
          <a:solidFill>
            <a:srgbClr val="1B1B27"/>
          </a:solidFill>
          <a:ln/>
        </p:spPr>
      </p:sp>
      <p:sp>
        <p:nvSpPr>
          <p:cNvPr id="13" name="Text 9"/>
          <p:cNvSpPr/>
          <p:nvPr/>
        </p:nvSpPr>
        <p:spPr>
          <a:xfrm>
            <a:off x="628697" y="4981579"/>
            <a:ext cx="6825818" cy="160990"/>
          </a:xfrm>
          <a:prstGeom prst="rect">
            <a:avLst/>
          </a:prstGeom>
          <a:noFill/>
          <a:ln/>
        </p:spPr>
        <p:txBody>
          <a:bodyPr wrap="none" lIns="0" tIns="0" rIns="0" bIns="0" rtlCol="0" anchor="t"/>
          <a:lstStyle/>
          <a:p>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кенршу</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ТИГР</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выао</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МЕДВЕДЬ</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лджщ</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ЗЕБРА</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овыа</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СЛОН</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рпав</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ВОЛК</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ыва</a:t>
            </a:r>
            <a:endParaRPr lang="en-US" sz="900" dirty="0"/>
          </a:p>
        </p:txBody>
      </p:sp>
      <p:sp>
        <p:nvSpPr>
          <p:cNvPr id="14" name="Shape 10"/>
          <p:cNvSpPr/>
          <p:nvPr/>
        </p:nvSpPr>
        <p:spPr>
          <a:xfrm>
            <a:off x="485616" y="5290020"/>
            <a:ext cx="1598513" cy="699408"/>
          </a:xfrm>
          <a:prstGeom prst="roundRect">
            <a:avLst>
              <a:gd name="adj" fmla="val 5728"/>
            </a:avLst>
          </a:prstGeom>
          <a:solidFill>
            <a:srgbClr val="E1E1EA"/>
          </a:solidFill>
          <a:ln w="3939">
            <a:solidFill>
              <a:srgbClr val="C7C7D0"/>
            </a:solidFill>
            <a:prstDash val="solid"/>
          </a:ln>
        </p:spPr>
      </p:sp>
      <p:sp>
        <p:nvSpPr>
          <p:cNvPr id="15" name="Shape 11"/>
          <p:cNvSpPr/>
          <p:nvPr/>
        </p:nvSpPr>
        <p:spPr>
          <a:xfrm>
            <a:off x="584942" y="5389346"/>
            <a:ext cx="286163" cy="286163"/>
          </a:xfrm>
          <a:prstGeom prst="roundRect">
            <a:avLst>
              <a:gd name="adj" fmla="val 16514477"/>
            </a:avLst>
          </a:prstGeom>
          <a:solidFill>
            <a:srgbClr val="1B1B27"/>
          </a:solidFill>
          <a:ln/>
        </p:spPr>
      </p:sp>
      <p:pic>
        <p:nvPicPr>
          <p:cNvPr id="16" name="Image 2"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652" y="5467995"/>
            <a:ext cx="128743" cy="128743"/>
          </a:xfrm>
          <a:prstGeom prst="rect">
            <a:avLst/>
          </a:prstGeom>
        </p:spPr>
      </p:pic>
      <p:sp>
        <p:nvSpPr>
          <p:cNvPr id="17" name="Text 12"/>
          <p:cNvSpPr/>
          <p:nvPr/>
        </p:nvSpPr>
        <p:spPr>
          <a:xfrm>
            <a:off x="584942" y="5741050"/>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1. _________</a:t>
            </a:r>
            <a:endParaRPr lang="en-US" sz="900" dirty="0"/>
          </a:p>
        </p:txBody>
      </p:sp>
      <p:sp>
        <p:nvSpPr>
          <p:cNvPr id="18" name="Shape 13"/>
          <p:cNvSpPr/>
          <p:nvPr/>
        </p:nvSpPr>
        <p:spPr>
          <a:xfrm>
            <a:off x="2149669" y="5290020"/>
            <a:ext cx="1598574" cy="699408"/>
          </a:xfrm>
          <a:prstGeom prst="roundRect">
            <a:avLst>
              <a:gd name="adj" fmla="val 5728"/>
            </a:avLst>
          </a:prstGeom>
          <a:solidFill>
            <a:srgbClr val="E1E1EA"/>
          </a:solidFill>
          <a:ln w="3939">
            <a:solidFill>
              <a:srgbClr val="C7C7D0"/>
            </a:solidFill>
            <a:prstDash val="solid"/>
          </a:ln>
        </p:spPr>
      </p:sp>
      <p:sp>
        <p:nvSpPr>
          <p:cNvPr id="19" name="Shape 14"/>
          <p:cNvSpPr/>
          <p:nvPr/>
        </p:nvSpPr>
        <p:spPr>
          <a:xfrm>
            <a:off x="2248995" y="5389346"/>
            <a:ext cx="286163" cy="286163"/>
          </a:xfrm>
          <a:prstGeom prst="roundRect">
            <a:avLst>
              <a:gd name="adj" fmla="val 16514477"/>
            </a:avLst>
          </a:prstGeom>
          <a:solidFill>
            <a:srgbClr val="1B1B27"/>
          </a:solidFill>
          <a:ln/>
        </p:spPr>
      </p:sp>
      <p:pic>
        <p:nvPicPr>
          <p:cNvPr id="20"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27705" y="5467995"/>
            <a:ext cx="128743" cy="128743"/>
          </a:xfrm>
          <a:prstGeom prst="rect">
            <a:avLst/>
          </a:prstGeom>
        </p:spPr>
      </p:pic>
      <p:sp>
        <p:nvSpPr>
          <p:cNvPr id="21" name="Text 15"/>
          <p:cNvSpPr/>
          <p:nvPr/>
        </p:nvSpPr>
        <p:spPr>
          <a:xfrm>
            <a:off x="2248995" y="5741050"/>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2. _________</a:t>
            </a:r>
            <a:endParaRPr lang="en-US" sz="900" dirty="0"/>
          </a:p>
        </p:txBody>
      </p:sp>
      <p:sp>
        <p:nvSpPr>
          <p:cNvPr id="22" name="Shape 16"/>
          <p:cNvSpPr/>
          <p:nvPr/>
        </p:nvSpPr>
        <p:spPr>
          <a:xfrm>
            <a:off x="3813784" y="5290020"/>
            <a:ext cx="1598513" cy="699408"/>
          </a:xfrm>
          <a:prstGeom prst="roundRect">
            <a:avLst>
              <a:gd name="adj" fmla="val 5728"/>
            </a:avLst>
          </a:prstGeom>
          <a:solidFill>
            <a:srgbClr val="E1E1EA"/>
          </a:solidFill>
          <a:ln w="3939">
            <a:solidFill>
              <a:srgbClr val="C7C7D0"/>
            </a:solidFill>
            <a:prstDash val="solid"/>
          </a:ln>
        </p:spPr>
      </p:sp>
      <p:sp>
        <p:nvSpPr>
          <p:cNvPr id="23" name="Shape 17"/>
          <p:cNvSpPr/>
          <p:nvPr/>
        </p:nvSpPr>
        <p:spPr>
          <a:xfrm>
            <a:off x="3913110" y="5389346"/>
            <a:ext cx="286163" cy="286163"/>
          </a:xfrm>
          <a:prstGeom prst="roundRect">
            <a:avLst>
              <a:gd name="adj" fmla="val 16514477"/>
            </a:avLst>
          </a:prstGeom>
          <a:solidFill>
            <a:srgbClr val="1B1B27"/>
          </a:solidFill>
          <a:ln/>
        </p:spPr>
      </p:sp>
      <p:pic>
        <p:nvPicPr>
          <p:cNvPr id="24" name="Image 4"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991820" y="5467995"/>
            <a:ext cx="128743" cy="128743"/>
          </a:xfrm>
          <a:prstGeom prst="rect">
            <a:avLst/>
          </a:prstGeom>
        </p:spPr>
      </p:pic>
      <p:sp>
        <p:nvSpPr>
          <p:cNvPr id="25" name="Text 18"/>
          <p:cNvSpPr/>
          <p:nvPr/>
        </p:nvSpPr>
        <p:spPr>
          <a:xfrm>
            <a:off x="3913110" y="5741050"/>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3. _________</a:t>
            </a:r>
            <a:endParaRPr lang="en-US" sz="900" dirty="0"/>
          </a:p>
        </p:txBody>
      </p:sp>
      <p:sp>
        <p:nvSpPr>
          <p:cNvPr id="26" name="Shape 19"/>
          <p:cNvSpPr/>
          <p:nvPr/>
        </p:nvSpPr>
        <p:spPr>
          <a:xfrm>
            <a:off x="5477837" y="5290020"/>
            <a:ext cx="1598574" cy="699408"/>
          </a:xfrm>
          <a:prstGeom prst="roundRect">
            <a:avLst>
              <a:gd name="adj" fmla="val 5728"/>
            </a:avLst>
          </a:prstGeom>
          <a:solidFill>
            <a:srgbClr val="E1E1EA"/>
          </a:solidFill>
          <a:ln w="3939">
            <a:solidFill>
              <a:srgbClr val="C7C7D0"/>
            </a:solidFill>
            <a:prstDash val="solid"/>
          </a:ln>
        </p:spPr>
      </p:sp>
      <p:sp>
        <p:nvSpPr>
          <p:cNvPr id="27" name="Shape 20"/>
          <p:cNvSpPr/>
          <p:nvPr/>
        </p:nvSpPr>
        <p:spPr>
          <a:xfrm>
            <a:off x="5577163" y="5389346"/>
            <a:ext cx="286163" cy="286163"/>
          </a:xfrm>
          <a:prstGeom prst="roundRect">
            <a:avLst>
              <a:gd name="adj" fmla="val 16514477"/>
            </a:avLst>
          </a:prstGeom>
          <a:solidFill>
            <a:srgbClr val="1B1B27"/>
          </a:solidFill>
          <a:ln/>
        </p:spPr>
      </p:sp>
      <p:pic>
        <p:nvPicPr>
          <p:cNvPr id="28" name="Image 5"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655873" y="5467995"/>
            <a:ext cx="128743" cy="128743"/>
          </a:xfrm>
          <a:prstGeom prst="rect">
            <a:avLst/>
          </a:prstGeom>
        </p:spPr>
      </p:pic>
      <p:sp>
        <p:nvSpPr>
          <p:cNvPr id="29" name="Text 21"/>
          <p:cNvSpPr/>
          <p:nvPr/>
        </p:nvSpPr>
        <p:spPr>
          <a:xfrm>
            <a:off x="5577163" y="5741050"/>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4. _________</a:t>
            </a:r>
            <a:endParaRPr lang="en-US" sz="900" dirty="0"/>
          </a:p>
        </p:txBody>
      </p:sp>
      <p:sp>
        <p:nvSpPr>
          <p:cNvPr id="30" name="Shape 22"/>
          <p:cNvSpPr/>
          <p:nvPr/>
        </p:nvSpPr>
        <p:spPr>
          <a:xfrm>
            <a:off x="485616" y="6054968"/>
            <a:ext cx="6590795" cy="699408"/>
          </a:xfrm>
          <a:prstGeom prst="roundRect">
            <a:avLst>
              <a:gd name="adj" fmla="val 5728"/>
            </a:avLst>
          </a:prstGeom>
          <a:solidFill>
            <a:srgbClr val="E1E1EA"/>
          </a:solidFill>
          <a:ln w="3939">
            <a:solidFill>
              <a:srgbClr val="C7C7D0"/>
            </a:solidFill>
            <a:prstDash val="solid"/>
          </a:ln>
        </p:spPr>
      </p:sp>
      <p:sp>
        <p:nvSpPr>
          <p:cNvPr id="31" name="Shape 23"/>
          <p:cNvSpPr/>
          <p:nvPr/>
        </p:nvSpPr>
        <p:spPr>
          <a:xfrm>
            <a:off x="584942" y="6154295"/>
            <a:ext cx="286163" cy="286163"/>
          </a:xfrm>
          <a:prstGeom prst="roundRect">
            <a:avLst>
              <a:gd name="adj" fmla="val 16514477"/>
            </a:avLst>
          </a:prstGeom>
          <a:solidFill>
            <a:srgbClr val="1B1B27"/>
          </a:solidFill>
          <a:ln/>
        </p:spPr>
      </p:sp>
      <p:pic>
        <p:nvPicPr>
          <p:cNvPr id="32" name="Image 6"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63652" y="6232943"/>
            <a:ext cx="128743" cy="128743"/>
          </a:xfrm>
          <a:prstGeom prst="rect">
            <a:avLst/>
          </a:prstGeom>
        </p:spPr>
      </p:pic>
      <p:sp>
        <p:nvSpPr>
          <p:cNvPr id="33" name="Text 24"/>
          <p:cNvSpPr/>
          <p:nvPr/>
        </p:nvSpPr>
        <p:spPr>
          <a:xfrm>
            <a:off x="584942" y="6505998"/>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5. _________</a:t>
            </a:r>
            <a:endParaRPr lang="en-US" sz="900" dirty="0"/>
          </a:p>
        </p:txBody>
      </p:sp>
      <p:sp>
        <p:nvSpPr>
          <p:cNvPr id="34" name="Text 25"/>
          <p:cNvSpPr/>
          <p:nvPr/>
        </p:nvSpPr>
        <p:spPr>
          <a:xfrm>
            <a:off x="485616" y="6852718"/>
            <a:ext cx="4358109" cy="178837"/>
          </a:xfrm>
          <a:prstGeom prst="rect">
            <a:avLst/>
          </a:prstGeom>
          <a:noFill/>
          <a:ln/>
        </p:spPr>
        <p:txBody>
          <a:bodyPr wrap="none" lIns="0" tIns="0" rIns="0" bIns="0" rtlCol="0" anchor="t"/>
          <a:lstStyle/>
          <a:p>
            <a:pPr algn="l" indent="0" marL="0">
              <a:lnSpc>
                <a:spcPct val="104000"/>
              </a:lnSpc>
              <a:buNone/>
            </a:pPr>
            <a:r>
              <a:rPr lang="en-US" sz="1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00" dirty="0">
                <a:solidFill>
                  <a:srgbClr val="1B1B27"/>
                </a:solidFill>
                <a:latin typeface="Raleway" pitchFamily="34" charset="0"/>
                <a:ea typeface="Raleway" pitchFamily="34" charset="-122"/>
                <a:cs typeface="Raleway" pitchFamily="34" charset="-120"/>
              </a:rPr>
              <a:t> Задание 2 — Уровень сложнее! Найди ещё 5 животных</a:t>
            </a:r>
            <a:endParaRPr lang="en-US" sz="1100" dirty="0"/>
          </a:p>
        </p:txBody>
      </p:sp>
      <p:sp>
        <p:nvSpPr>
          <p:cNvPr id="35" name="Text 26"/>
          <p:cNvSpPr/>
          <p:nvPr/>
        </p:nvSpPr>
        <p:spPr>
          <a:xfrm>
            <a:off x="485616" y="7129896"/>
            <a:ext cx="6590795" cy="257485"/>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Теперь строка длиннее, а случайных букв больше. Используй тот же приём: скользи взглядом слева направо и лови знакомые буквосочетания. Удачи!</a:t>
            </a:r>
            <a:endParaRPr lang="en-US" sz="750" dirty="0"/>
          </a:p>
        </p:txBody>
      </p:sp>
      <p:sp>
        <p:nvSpPr>
          <p:cNvPr id="36" name="Shape 27"/>
          <p:cNvSpPr/>
          <p:nvPr/>
        </p:nvSpPr>
        <p:spPr>
          <a:xfrm>
            <a:off x="485616" y="7461107"/>
            <a:ext cx="11816" cy="308441"/>
          </a:xfrm>
          <a:prstGeom prst="roundRect">
            <a:avLst>
              <a:gd name="adj" fmla="val 59999"/>
            </a:avLst>
          </a:prstGeom>
          <a:solidFill>
            <a:srgbClr val="1B1B27"/>
          </a:solidFill>
          <a:ln/>
        </p:spPr>
      </p:sp>
      <p:sp>
        <p:nvSpPr>
          <p:cNvPr id="37" name="Text 28"/>
          <p:cNvSpPr/>
          <p:nvPr/>
        </p:nvSpPr>
        <p:spPr>
          <a:xfrm>
            <a:off x="628697" y="7534832"/>
            <a:ext cx="6825818" cy="160990"/>
          </a:xfrm>
          <a:prstGeom prst="rect">
            <a:avLst/>
          </a:prstGeom>
          <a:noFill/>
          <a:ln/>
        </p:spPr>
        <p:txBody>
          <a:bodyPr wrap="none" lIns="0" tIns="0" rIns="0" bIns="0" rtlCol="0" anchor="t"/>
          <a:lstStyle/>
          <a:p>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вщпкю</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ЛИСА</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мрнгьб</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ОРЁЛ</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тщвыу</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ЗАЯЦ</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рнмщж</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КОНЬ</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гвщпл</a:t>
            </a:r>
            <a:pPr algn="l" indent="0" marL="0">
              <a:lnSpc>
                <a:spcPct val="112000"/>
              </a:lnSpc>
              <a:buNone/>
            </a:pPr>
            <a:r>
              <a:rPr lang="en-US" sz="900" b="1" dirty="0">
                <a:solidFill>
                  <a:srgbClr val="FFFFFF"/>
                </a:solidFill>
                <a:highlight>
                  <a:srgbClr val="1B1B27"/>
                </a:highlight>
                <a:latin typeface="Roboto Bold" pitchFamily="34" charset="0"/>
                <a:ea typeface="Roboto Bold" pitchFamily="34" charset="-122"/>
                <a:cs typeface="Roboto Bold" pitchFamily="34" charset="-120"/>
              </a:rPr>
              <a:t>УТКА</a:t>
            </a:r>
            <a:pPr algn="l" indent="0" marL="0">
              <a:lnSpc>
                <a:spcPct val="112000"/>
              </a:lnSpc>
              <a:buNone/>
            </a:pPr>
            <a:r>
              <a:rPr lang="en-US" sz="900" b="1" dirty="0">
                <a:solidFill>
                  <a:srgbClr val="3C3939"/>
                </a:solidFill>
                <a:latin typeface="Roboto Bold" pitchFamily="34" charset="0"/>
                <a:ea typeface="Roboto Bold" pitchFamily="34" charset="-122"/>
                <a:cs typeface="Roboto Bold" pitchFamily="34" charset="-120"/>
              </a:rPr>
              <a:t>жщрм</a:t>
            </a:r>
            <a:endParaRPr lang="en-US" sz="900" dirty="0"/>
          </a:p>
        </p:txBody>
      </p:sp>
      <p:sp>
        <p:nvSpPr>
          <p:cNvPr id="38" name="Shape 29"/>
          <p:cNvSpPr/>
          <p:nvPr/>
        </p:nvSpPr>
        <p:spPr>
          <a:xfrm>
            <a:off x="485616" y="7843273"/>
            <a:ext cx="1598513" cy="699408"/>
          </a:xfrm>
          <a:prstGeom prst="roundRect">
            <a:avLst>
              <a:gd name="adj" fmla="val 5728"/>
            </a:avLst>
          </a:prstGeom>
          <a:solidFill>
            <a:srgbClr val="E1E1EA"/>
          </a:solidFill>
          <a:ln w="3939">
            <a:solidFill>
              <a:srgbClr val="C7C7D0"/>
            </a:solidFill>
            <a:prstDash val="solid"/>
          </a:ln>
        </p:spPr>
      </p:sp>
      <p:sp>
        <p:nvSpPr>
          <p:cNvPr id="39" name="Shape 30"/>
          <p:cNvSpPr/>
          <p:nvPr/>
        </p:nvSpPr>
        <p:spPr>
          <a:xfrm>
            <a:off x="584942" y="7942600"/>
            <a:ext cx="286163" cy="286163"/>
          </a:xfrm>
          <a:prstGeom prst="roundRect">
            <a:avLst>
              <a:gd name="adj" fmla="val 16514477"/>
            </a:avLst>
          </a:prstGeom>
          <a:solidFill>
            <a:srgbClr val="1B1B27"/>
          </a:solidFill>
          <a:ln/>
        </p:spPr>
      </p:sp>
      <p:pic>
        <p:nvPicPr>
          <p:cNvPr id="40" name="Image 7"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3652" y="8021248"/>
            <a:ext cx="128743" cy="128743"/>
          </a:xfrm>
          <a:prstGeom prst="rect">
            <a:avLst/>
          </a:prstGeom>
        </p:spPr>
      </p:pic>
      <p:sp>
        <p:nvSpPr>
          <p:cNvPr id="41" name="Text 31"/>
          <p:cNvSpPr/>
          <p:nvPr/>
        </p:nvSpPr>
        <p:spPr>
          <a:xfrm>
            <a:off x="584942" y="8294303"/>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1. _________</a:t>
            </a:r>
            <a:endParaRPr lang="en-US" sz="900" dirty="0"/>
          </a:p>
        </p:txBody>
      </p:sp>
      <p:sp>
        <p:nvSpPr>
          <p:cNvPr id="42" name="Shape 32"/>
          <p:cNvSpPr/>
          <p:nvPr/>
        </p:nvSpPr>
        <p:spPr>
          <a:xfrm>
            <a:off x="2149669" y="7843273"/>
            <a:ext cx="1598574" cy="699408"/>
          </a:xfrm>
          <a:prstGeom prst="roundRect">
            <a:avLst>
              <a:gd name="adj" fmla="val 5728"/>
            </a:avLst>
          </a:prstGeom>
          <a:solidFill>
            <a:srgbClr val="E1E1EA"/>
          </a:solidFill>
          <a:ln w="3939">
            <a:solidFill>
              <a:srgbClr val="C7C7D0"/>
            </a:solidFill>
            <a:prstDash val="solid"/>
          </a:ln>
        </p:spPr>
      </p:sp>
      <p:sp>
        <p:nvSpPr>
          <p:cNvPr id="43" name="Shape 33"/>
          <p:cNvSpPr/>
          <p:nvPr/>
        </p:nvSpPr>
        <p:spPr>
          <a:xfrm>
            <a:off x="2248995" y="7942600"/>
            <a:ext cx="286163" cy="286163"/>
          </a:xfrm>
          <a:prstGeom prst="roundRect">
            <a:avLst>
              <a:gd name="adj" fmla="val 16514477"/>
            </a:avLst>
          </a:prstGeom>
          <a:solidFill>
            <a:srgbClr val="1B1B27"/>
          </a:solidFill>
          <a:ln/>
        </p:spPr>
      </p:sp>
      <p:pic>
        <p:nvPicPr>
          <p:cNvPr id="44" name="Image 8" descr="preencoded.pn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27705" y="8021248"/>
            <a:ext cx="128743" cy="128743"/>
          </a:xfrm>
          <a:prstGeom prst="rect">
            <a:avLst/>
          </a:prstGeom>
        </p:spPr>
      </p:pic>
      <p:sp>
        <p:nvSpPr>
          <p:cNvPr id="45" name="Text 34"/>
          <p:cNvSpPr/>
          <p:nvPr/>
        </p:nvSpPr>
        <p:spPr>
          <a:xfrm>
            <a:off x="2248995" y="8294303"/>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2. _________</a:t>
            </a:r>
            <a:endParaRPr lang="en-US" sz="900" dirty="0"/>
          </a:p>
        </p:txBody>
      </p:sp>
      <p:sp>
        <p:nvSpPr>
          <p:cNvPr id="46" name="Shape 35"/>
          <p:cNvSpPr/>
          <p:nvPr/>
        </p:nvSpPr>
        <p:spPr>
          <a:xfrm>
            <a:off x="3813784" y="7843273"/>
            <a:ext cx="1598513" cy="699408"/>
          </a:xfrm>
          <a:prstGeom prst="roundRect">
            <a:avLst>
              <a:gd name="adj" fmla="val 5728"/>
            </a:avLst>
          </a:prstGeom>
          <a:solidFill>
            <a:srgbClr val="E1E1EA"/>
          </a:solidFill>
          <a:ln w="3939">
            <a:solidFill>
              <a:srgbClr val="C7C7D0"/>
            </a:solidFill>
            <a:prstDash val="solid"/>
          </a:ln>
        </p:spPr>
      </p:sp>
      <p:sp>
        <p:nvSpPr>
          <p:cNvPr id="47" name="Shape 36"/>
          <p:cNvSpPr/>
          <p:nvPr/>
        </p:nvSpPr>
        <p:spPr>
          <a:xfrm>
            <a:off x="3913110" y="7942600"/>
            <a:ext cx="286163" cy="286163"/>
          </a:xfrm>
          <a:prstGeom prst="roundRect">
            <a:avLst>
              <a:gd name="adj" fmla="val 16514477"/>
            </a:avLst>
          </a:prstGeom>
          <a:solidFill>
            <a:srgbClr val="1B1B27"/>
          </a:solidFill>
          <a:ln/>
        </p:spPr>
      </p:sp>
      <p:pic>
        <p:nvPicPr>
          <p:cNvPr id="48" name="Image 9" descr="preencoded.png">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991820" y="8021248"/>
            <a:ext cx="128743" cy="128743"/>
          </a:xfrm>
          <a:prstGeom prst="rect">
            <a:avLst/>
          </a:prstGeom>
        </p:spPr>
      </p:pic>
      <p:sp>
        <p:nvSpPr>
          <p:cNvPr id="49" name="Text 37"/>
          <p:cNvSpPr/>
          <p:nvPr/>
        </p:nvSpPr>
        <p:spPr>
          <a:xfrm>
            <a:off x="3913110" y="8294303"/>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3. _________</a:t>
            </a:r>
            <a:endParaRPr lang="en-US" sz="900" dirty="0"/>
          </a:p>
        </p:txBody>
      </p:sp>
      <p:sp>
        <p:nvSpPr>
          <p:cNvPr id="50" name="Shape 38"/>
          <p:cNvSpPr/>
          <p:nvPr/>
        </p:nvSpPr>
        <p:spPr>
          <a:xfrm>
            <a:off x="5477837" y="7843273"/>
            <a:ext cx="1598574" cy="699408"/>
          </a:xfrm>
          <a:prstGeom prst="roundRect">
            <a:avLst>
              <a:gd name="adj" fmla="val 5728"/>
            </a:avLst>
          </a:prstGeom>
          <a:solidFill>
            <a:srgbClr val="E1E1EA"/>
          </a:solidFill>
          <a:ln w="3939">
            <a:solidFill>
              <a:srgbClr val="C7C7D0"/>
            </a:solidFill>
            <a:prstDash val="solid"/>
          </a:ln>
        </p:spPr>
      </p:sp>
      <p:sp>
        <p:nvSpPr>
          <p:cNvPr id="51" name="Shape 39"/>
          <p:cNvSpPr/>
          <p:nvPr/>
        </p:nvSpPr>
        <p:spPr>
          <a:xfrm>
            <a:off x="5577163" y="7942600"/>
            <a:ext cx="286163" cy="286163"/>
          </a:xfrm>
          <a:prstGeom prst="roundRect">
            <a:avLst>
              <a:gd name="adj" fmla="val 16514477"/>
            </a:avLst>
          </a:prstGeom>
          <a:solidFill>
            <a:srgbClr val="1B1B27"/>
          </a:solidFill>
          <a:ln/>
        </p:spPr>
      </p:sp>
      <p:pic>
        <p:nvPicPr>
          <p:cNvPr id="52" name="Image 10" descr="preencoded.png">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655873" y="8021248"/>
            <a:ext cx="128743" cy="128743"/>
          </a:xfrm>
          <a:prstGeom prst="rect">
            <a:avLst/>
          </a:prstGeom>
        </p:spPr>
      </p:pic>
      <p:sp>
        <p:nvSpPr>
          <p:cNvPr id="53" name="Text 40"/>
          <p:cNvSpPr/>
          <p:nvPr/>
        </p:nvSpPr>
        <p:spPr>
          <a:xfrm>
            <a:off x="5577163" y="8294303"/>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4. _________</a:t>
            </a:r>
            <a:endParaRPr lang="en-US" sz="900" dirty="0"/>
          </a:p>
        </p:txBody>
      </p:sp>
      <p:sp>
        <p:nvSpPr>
          <p:cNvPr id="54" name="Shape 41"/>
          <p:cNvSpPr/>
          <p:nvPr/>
        </p:nvSpPr>
        <p:spPr>
          <a:xfrm>
            <a:off x="485616" y="8608221"/>
            <a:ext cx="6590795" cy="699408"/>
          </a:xfrm>
          <a:prstGeom prst="roundRect">
            <a:avLst>
              <a:gd name="adj" fmla="val 5728"/>
            </a:avLst>
          </a:prstGeom>
          <a:solidFill>
            <a:srgbClr val="E1E1EA"/>
          </a:solidFill>
          <a:ln w="3939">
            <a:solidFill>
              <a:srgbClr val="C7C7D0"/>
            </a:solidFill>
            <a:prstDash val="solid"/>
          </a:ln>
        </p:spPr>
      </p:sp>
      <p:sp>
        <p:nvSpPr>
          <p:cNvPr id="55" name="Shape 42"/>
          <p:cNvSpPr/>
          <p:nvPr/>
        </p:nvSpPr>
        <p:spPr>
          <a:xfrm>
            <a:off x="584942" y="8707548"/>
            <a:ext cx="286163" cy="286163"/>
          </a:xfrm>
          <a:prstGeom prst="roundRect">
            <a:avLst>
              <a:gd name="adj" fmla="val 16514477"/>
            </a:avLst>
          </a:prstGeom>
          <a:solidFill>
            <a:srgbClr val="1B1B27"/>
          </a:solidFill>
          <a:ln/>
        </p:spPr>
      </p:sp>
      <p:pic>
        <p:nvPicPr>
          <p:cNvPr id="56" name="Image 11" descr="preencoded.png">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63652" y="8786197"/>
            <a:ext cx="128743" cy="128743"/>
          </a:xfrm>
          <a:prstGeom prst="rect">
            <a:avLst/>
          </a:prstGeom>
        </p:spPr>
      </p:pic>
      <p:sp>
        <p:nvSpPr>
          <p:cNvPr id="57" name="Text 43"/>
          <p:cNvSpPr/>
          <p:nvPr/>
        </p:nvSpPr>
        <p:spPr>
          <a:xfrm>
            <a:off x="584942" y="9059252"/>
            <a:ext cx="1192407" cy="149051"/>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5. _________</a:t>
            </a:r>
            <a:endParaRPr lang="en-US" sz="900" dirty="0"/>
          </a:p>
        </p:txBody>
      </p:sp>
      <p:sp>
        <p:nvSpPr>
          <p:cNvPr id="58" name="Shape 44"/>
          <p:cNvSpPr/>
          <p:nvPr/>
        </p:nvSpPr>
        <p:spPr>
          <a:xfrm>
            <a:off x="485616" y="9381355"/>
            <a:ext cx="6590795" cy="687161"/>
          </a:xfrm>
          <a:prstGeom prst="roundRect">
            <a:avLst>
              <a:gd name="adj" fmla="val 5831"/>
            </a:avLst>
          </a:prstGeom>
          <a:solidFill>
            <a:srgbClr val="B6FCB8"/>
          </a:solidFill>
          <a:ln/>
        </p:spPr>
      </p:sp>
      <p:pic>
        <p:nvPicPr>
          <p:cNvPr id="59" name="Image 12" descr="preencoded.png">    </p:cNvPr>
          <p:cNvPicPr>
            <a:picLocks noChangeAspect="1"/>
          </p:cNvPicPr>
          <p:nvPr/>
        </p:nvPicPr>
        <p:blipFill>
          <a:blip r:embed="rId23"/>
          <a:stretch>
            <a:fillRect/>
          </a:stretch>
        </p:blipFill>
        <p:spPr>
          <a:xfrm>
            <a:off x="581003" y="9503697"/>
            <a:ext cx="119204" cy="95388"/>
          </a:xfrm>
          <a:prstGeom prst="rect">
            <a:avLst/>
          </a:prstGeom>
        </p:spPr>
      </p:pic>
      <p:sp>
        <p:nvSpPr>
          <p:cNvPr id="60" name="Text 45"/>
          <p:cNvSpPr/>
          <p:nvPr/>
        </p:nvSpPr>
        <p:spPr>
          <a:xfrm>
            <a:off x="795595" y="9470711"/>
            <a:ext cx="6185429" cy="514971"/>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Молодец, что дошёл до конца!</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Оба задания выполнены — это уже серьёзная тренировка для твоего мозга. Каждый раз, когда ты ищешь спрятанные слова среди букв, ты тренируешь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зрительное распознавание</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 ключевой навык быстрого чтения. Уже через несколько недель регулярных занятий ты заметишь, что при чтении обычного текста слова «узнаются» мгновенно, без лишних усилий. Продолжай охотиться за словами — каждое найденное слово делает тебя чуточку быстрее! </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85616" y="381551"/>
            <a:ext cx="784456" cy="188499"/>
          </a:xfrm>
          <a:prstGeom prst="roundRect">
            <a:avLst>
              <a:gd name="adj" fmla="val 19323"/>
            </a:avLst>
          </a:prstGeom>
          <a:solidFill>
            <a:srgbClr val="E1E1EA"/>
          </a:solidFill>
          <a:ln/>
        </p:spPr>
      </p:sp>
      <p:sp>
        <p:nvSpPr>
          <p:cNvPr id="3" name="Text 1"/>
          <p:cNvSpPr/>
          <p:nvPr/>
        </p:nvSpPr>
        <p:spPr>
          <a:xfrm>
            <a:off x="550602" y="414044"/>
            <a:ext cx="1032587" cy="123512"/>
          </a:xfrm>
          <a:prstGeom prst="rect">
            <a:avLst/>
          </a:prstGeom>
          <a:noFill/>
          <a:ln/>
        </p:spPr>
        <p:txBody>
          <a:bodyPr wrap="none" lIns="0" tIns="0" rIns="0" bIns="0" rtlCol="0" anchor="t"/>
          <a:lstStyle/>
          <a:p>
            <a:pPr algn="l" indent="0" marL="0">
              <a:lnSpc>
                <a:spcPct val="119000"/>
              </a:lnSpc>
              <a:buNone/>
            </a:pPr>
            <a:r>
              <a:rPr lang="en-US" sz="650" dirty="0">
                <a:solidFill>
                  <a:srgbClr val="3C3939"/>
                </a:solidFill>
                <a:latin typeface="Roboto" pitchFamily="34" charset="0"/>
                <a:ea typeface="Roboto" pitchFamily="34" charset="-122"/>
                <a:cs typeface="Roboto" pitchFamily="34" charset="-120"/>
              </a:rPr>
              <a:t>УПРАЖНЕНИЕ 4</a:t>
            </a:r>
            <a:endParaRPr lang="en-US" sz="650" dirty="0"/>
          </a:p>
        </p:txBody>
      </p:sp>
      <p:sp>
        <p:nvSpPr>
          <p:cNvPr id="4" name="Text 2"/>
          <p:cNvSpPr/>
          <p:nvPr/>
        </p:nvSpPr>
        <p:spPr>
          <a:xfrm>
            <a:off x="485616" y="603897"/>
            <a:ext cx="6107149" cy="342719"/>
          </a:xfrm>
          <a:prstGeom prst="rect">
            <a:avLst/>
          </a:prstGeom>
          <a:noFill/>
          <a:ln/>
        </p:spPr>
        <p:txBody>
          <a:bodyPr wrap="none" lIns="0" tIns="0" rIns="0" bIns="0" rtlCol="0" anchor="t"/>
          <a:lstStyle/>
          <a:p>
            <a:pPr algn="l" indent="0" marL="0">
              <a:lnSpc>
                <a:spcPct val="104000"/>
              </a:lnSpc>
              <a:buNone/>
            </a:pPr>
            <a:r>
              <a:rPr lang="en-US" sz="2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2100" dirty="0">
                <a:solidFill>
                  <a:srgbClr val="1B1B27"/>
                </a:solidFill>
                <a:latin typeface="Raleway" pitchFamily="34" charset="0"/>
                <a:ea typeface="Raleway" pitchFamily="34" charset="-122"/>
                <a:cs typeface="Raleway" pitchFamily="34" charset="-120"/>
              </a:rPr>
              <a:t> Чтение по верхушкам — Половинки букв</a:t>
            </a:r>
            <a:endParaRPr lang="en-US" sz="2100" dirty="0"/>
          </a:p>
        </p:txBody>
      </p:sp>
      <p:sp>
        <p:nvSpPr>
          <p:cNvPr id="5" name="Shape 3"/>
          <p:cNvSpPr/>
          <p:nvPr/>
        </p:nvSpPr>
        <p:spPr>
          <a:xfrm>
            <a:off x="485616" y="1073635"/>
            <a:ext cx="6590795" cy="2106038"/>
          </a:xfrm>
          <a:prstGeom prst="roundRect">
            <a:avLst>
              <a:gd name="adj" fmla="val 2162"/>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593988" y="1220594"/>
            <a:ext cx="135450" cy="108373"/>
          </a:xfrm>
          <a:prstGeom prst="rect">
            <a:avLst/>
          </a:prstGeom>
        </p:spPr>
      </p:pic>
      <p:sp>
        <p:nvSpPr>
          <p:cNvPr id="7" name="Text 4"/>
          <p:cNvSpPr/>
          <p:nvPr/>
        </p:nvSpPr>
        <p:spPr>
          <a:xfrm>
            <a:off x="837811" y="1185393"/>
            <a:ext cx="6130227" cy="384997"/>
          </a:xfrm>
          <a:prstGeom prst="rect">
            <a:avLst/>
          </a:prstGeom>
          <a:noFill/>
          <a:ln/>
        </p:spPr>
        <p:txBody>
          <a:bodyPr wrap="square" lIns="0" tIns="0" rIns="0" bIns="0" rtlCol="0" anchor="t"/>
          <a:lstStyle/>
          <a:p>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Инструкция:</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Нижняя часть предложений спряталась. Попробуй прочитать их </a:t>
            </a:r>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по верхним половинкам букв</a:t>
            </a:r>
            <a:pPr algn="l" indent="0" marL="0">
              <a:lnSpc>
                <a:spcPct val="119000"/>
              </a:lnSpc>
              <a:spcAft>
                <a:spcPts val="550"/>
              </a:spcAft>
              <a:buNone/>
            </a:pPr>
            <a:r>
              <a:rPr lang="en-US" sz="850" dirty="0">
                <a:solidFill>
                  <a:srgbClr val="000000"/>
                </a:solidFill>
                <a:latin typeface="Roboto" pitchFamily="34" charset="0"/>
                <a:ea typeface="Roboto" pitchFamily="34" charset="-122"/>
                <a:cs typeface="Roboto" pitchFamily="34" charset="-120"/>
              </a:rPr>
              <a:t>!</a:t>
            </a:r>
            <a:endParaRPr lang="en-US" sz="850" dirty="0"/>
          </a:p>
          <a:p>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Как выполнять упражнение:</a:t>
            </a:r>
            <a:endParaRPr lang="en-US" sz="850" dirty="0"/>
          </a:p>
        </p:txBody>
      </p:sp>
      <p:sp>
        <p:nvSpPr>
          <p:cNvPr id="8" name="Text 5"/>
          <p:cNvSpPr/>
          <p:nvPr/>
        </p:nvSpPr>
        <p:spPr>
          <a:xfrm>
            <a:off x="837811" y="1646577"/>
            <a:ext cx="6130227" cy="1044834"/>
          </a:xfrm>
          <a:prstGeom prst="rect">
            <a:avLst/>
          </a:prstGeom>
          <a:noFill/>
          <a:ln/>
        </p:spPr>
        <p:txBody>
          <a:bodyPr wrap="square" lIns="0" tIns="0" rIns="0" bIns="0" rtlCol="0" anchor="t">
            <a:normAutofit/>
          </a:bodyPr>
          <a:lstStyle/>
          <a:p>
            <a:pPr algn="l" marL="172720" indent="-172720">
              <a:lnSpc>
                <a:spcPct val="119000"/>
              </a:lnSpc>
              <a:buSzPct val="100000"/>
              <a:buChar char="•"/>
            </a:pPr>
            <a:r>
              <a:rPr lang="en-US" sz="850" dirty="0">
                <a:solidFill>
                  <a:srgbClr val="000000"/>
                </a:solidFill>
                <a:latin typeface="Roboto" pitchFamily="34" charset="0"/>
                <a:ea typeface="Roboto" pitchFamily="34" charset="-122"/>
                <a:cs typeface="Roboto" pitchFamily="34" charset="-120"/>
              </a:rPr>
              <a:t>Возьми линейку или сложенный лист бумаги и положи её под первой строкой каждого предложения — так, чтобы нижняя половина букв была закрыта</a:t>
            </a:r>
            <a:endParaRPr lang="en-US" sz="850" dirty="0"/>
          </a:p>
          <a:p>
            <a:pPr algn="l" marL="172720" indent="-172720">
              <a:lnSpc>
                <a:spcPct val="119000"/>
              </a:lnSpc>
              <a:buSzPct val="100000"/>
              <a:buChar char="•"/>
            </a:pPr>
            <a:r>
              <a:rPr lang="en-US" sz="850" dirty="0">
                <a:solidFill>
                  <a:srgbClr val="000000"/>
                </a:solidFill>
                <a:latin typeface="Roboto" pitchFamily="34" charset="0"/>
                <a:ea typeface="Roboto" pitchFamily="34" charset="-122"/>
                <a:cs typeface="Roboto" pitchFamily="34" charset="-120"/>
              </a:rPr>
              <a:t>Смотри только на верхнюю часть букв и попробуй прочитать предложение целиком</a:t>
            </a:r>
            <a:endParaRPr lang="en-US" sz="850" dirty="0"/>
          </a:p>
          <a:p>
            <a:pPr algn="l" marL="172720" indent="-172720">
              <a:lnSpc>
                <a:spcPct val="119000"/>
              </a:lnSpc>
              <a:buSzPct val="100000"/>
              <a:buChar char="•"/>
            </a:pPr>
            <a:r>
              <a:rPr lang="en-US" sz="850" dirty="0">
                <a:solidFill>
                  <a:srgbClr val="000000"/>
                </a:solidFill>
                <a:latin typeface="Roboto" pitchFamily="34" charset="0"/>
                <a:ea typeface="Roboto" pitchFamily="34" charset="-122"/>
                <a:cs typeface="Roboto" pitchFamily="34" charset="-120"/>
              </a:rPr>
              <a:t>Не подглядывай снизу — доверяй своему мозгу!</a:t>
            </a:r>
            <a:endParaRPr lang="en-US" sz="850" dirty="0"/>
          </a:p>
          <a:p>
            <a:pPr algn="l" marL="172720" indent="-172720">
              <a:lnSpc>
                <a:spcPct val="119000"/>
              </a:lnSpc>
              <a:buSzPct val="100000"/>
              <a:buChar char="•"/>
            </a:pPr>
            <a:r>
              <a:rPr lang="en-US" sz="850" dirty="0">
                <a:solidFill>
                  <a:srgbClr val="000000"/>
                </a:solidFill>
                <a:latin typeface="Roboto" pitchFamily="34" charset="0"/>
                <a:ea typeface="Roboto" pitchFamily="34" charset="-122"/>
                <a:cs typeface="Roboto" pitchFamily="34" charset="-120"/>
              </a:rPr>
              <a:t>Если сразу не получается — скользи взглядом по всей строке слева направо, не останавливаясь на каждой букве</a:t>
            </a:r>
            <a:endParaRPr lang="en-US" sz="850" dirty="0"/>
          </a:p>
          <a:p>
            <a:pPr algn="l" marL="172720" indent="-172720">
              <a:lnSpc>
                <a:spcPct val="119000"/>
              </a:lnSpc>
              <a:buSzPct val="100000"/>
              <a:buChar char="•"/>
            </a:pPr>
            <a:r>
              <a:rPr lang="en-US" sz="850" dirty="0">
                <a:solidFill>
                  <a:srgbClr val="000000"/>
                </a:solidFill>
                <a:latin typeface="Roboto" pitchFamily="34" charset="0"/>
                <a:ea typeface="Roboto" pitchFamily="34" charset="-122"/>
                <a:cs typeface="Roboto" pitchFamily="34" charset="-120"/>
              </a:rPr>
              <a:t>После того как прочитал — убери линейку и проверь себя</a:t>
            </a:r>
            <a:endParaRPr lang="en-US" sz="850" dirty="0"/>
          </a:p>
        </p:txBody>
      </p:sp>
      <p:sp>
        <p:nvSpPr>
          <p:cNvPr id="9" name="Text 6"/>
          <p:cNvSpPr/>
          <p:nvPr/>
        </p:nvSpPr>
        <p:spPr>
          <a:xfrm>
            <a:off x="837811" y="2767599"/>
            <a:ext cx="6130227" cy="308810"/>
          </a:xfrm>
          <a:prstGeom prst="rect">
            <a:avLst/>
          </a:prstGeom>
          <a:noFill/>
          <a:ln/>
        </p:spPr>
        <p:txBody>
          <a:bodyPr wrap="square" lIns="0" tIns="0" rIns="0" bIns="0" rtlCol="0" anchor="t">
            <a:normAutofit/>
          </a:bodyPr>
          <a:lstStyle/>
          <a:p>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a:t>
            </a:r>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Секрет успеха:</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Не пытайся разгадать каждую букву по отдельности. Смотри на слово целиком — твой мозг сам «достроит» картину!</a:t>
            </a:r>
            <a:endParaRPr lang="en-US" sz="850" dirty="0"/>
          </a:p>
        </p:txBody>
      </p:sp>
      <p:sp>
        <p:nvSpPr>
          <p:cNvPr id="10" name="Text 7"/>
          <p:cNvSpPr/>
          <p:nvPr/>
        </p:nvSpPr>
        <p:spPr>
          <a:xfrm>
            <a:off x="485616" y="3274938"/>
            <a:ext cx="6590795" cy="1235241"/>
          </a:xfrm>
          <a:prstGeom prst="rect">
            <a:avLst/>
          </a:prstGeom>
          <a:noFill/>
          <a:ln/>
        </p:spPr>
        <p:txBody>
          <a:bodyPr wrap="square" lIns="0" tIns="0" rIns="0" bIns="0" rtlCol="0" anchor="t">
            <a:normAutofit/>
          </a:bodyPr>
          <a:lstStyle/>
          <a:p>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Это упражнение раскрывает удивительный секрет нашего мозга: когда мы читаем, мы на самом деле не «читаем» каждую букву — мы </a:t>
            </a:r>
            <a:pPr algn="l" indent="0" marL="0">
              <a:lnSpc>
                <a:spcPct val="119000"/>
              </a:lnSpc>
              <a:buNone/>
            </a:pPr>
            <a:r>
              <a:rPr lang="en-US" sz="850" b="1" dirty="0">
                <a:solidFill>
                  <a:srgbClr val="3C3939"/>
                </a:solidFill>
                <a:latin typeface="Roboto Bold" pitchFamily="34" charset="0"/>
                <a:ea typeface="Roboto Bold" pitchFamily="34" charset="-122"/>
                <a:cs typeface="Roboto Bold" pitchFamily="34" charset="-120"/>
              </a:rPr>
              <a:t>узнаём слова целиком, как знакомые картинки</a:t>
            </a:r>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 Верхняя часть букв несёт в себе значительно больше информации, чем нижняя: именно там находятся самые характерные элементы — «шапочки», «палочки» и «арки», по которым мозг мгновенно идентифицирует букву. Учёные установили, что опытный читатель воспринимает слово за </a:t>
            </a:r>
            <a:pPr algn="l" indent="0" marL="0">
              <a:lnSpc>
                <a:spcPct val="119000"/>
              </a:lnSpc>
              <a:buNone/>
            </a:pPr>
            <a:r>
              <a:rPr lang="en-US" sz="850" b="1" dirty="0">
                <a:solidFill>
                  <a:srgbClr val="3C3939"/>
                </a:solidFill>
                <a:latin typeface="Roboto Bold" pitchFamily="34" charset="0"/>
                <a:ea typeface="Roboto Bold" pitchFamily="34" charset="-122"/>
                <a:cs typeface="Roboto Bold" pitchFamily="34" charset="-120"/>
              </a:rPr>
              <a:t>150–200 миллисекунд</a:t>
            </a:r>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 — это быстрее, чем моргание глаза! Когда ты тренируешься читать по верхним половинкам, ты буквально «прокачиваешь» ту часть мозга, которая отвечает за молниеносное распознавание слов. Регулярные занятия с таким упражнением учат мозг достраивать неполную информацию — именно этот навык позволяет быстрым читателям схватывать смысл текста с первого взгляда!</a:t>
            </a:r>
            <a:endParaRPr lang="en-US" sz="850" dirty="0"/>
          </a:p>
        </p:txBody>
      </p:sp>
      <p:pic>
        <p:nvPicPr>
          <p:cNvPr id="11"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5616" y="4605444"/>
            <a:ext cx="3253027" cy="1063912"/>
          </a:xfrm>
          <a:prstGeom prst="rect">
            <a:avLst/>
          </a:prstGeom>
        </p:spPr>
      </p:pic>
      <p:sp>
        <p:nvSpPr>
          <p:cNvPr id="12" name="Text 8"/>
          <p:cNvSpPr/>
          <p:nvPr/>
        </p:nvSpPr>
        <p:spPr>
          <a:xfrm>
            <a:off x="653067" y="4725632"/>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Предложение 1</a:t>
            </a:r>
            <a:endParaRPr lang="en-US" sz="1050" dirty="0"/>
          </a:p>
        </p:txBody>
      </p:sp>
      <p:sp>
        <p:nvSpPr>
          <p:cNvPr id="13" name="Text 9"/>
          <p:cNvSpPr/>
          <p:nvPr/>
        </p:nvSpPr>
        <p:spPr>
          <a:xfrm>
            <a:off x="653067" y="4945763"/>
            <a:ext cx="2965387" cy="193052"/>
          </a:xfrm>
          <a:prstGeom prst="rect">
            <a:avLst/>
          </a:prstGeom>
          <a:noFill/>
          <a:ln/>
        </p:spPr>
        <p:txBody>
          <a:bodyPr wrap="none" lIns="0" tIns="0" rIns="0" bIns="0" rtlCol="0" anchor="t"/>
          <a:lstStyle/>
          <a:p>
            <a:pPr algn="l" indent="0" marL="0">
              <a:lnSpc>
                <a:spcPct val="119000"/>
              </a:lnSpc>
              <a:buNone/>
            </a:pPr>
            <a:r>
              <a:rPr lang="en-US" sz="1050" b="1" dirty="0">
                <a:solidFill>
                  <a:srgbClr val="3C3939"/>
                </a:solidFill>
                <a:latin typeface="Roboto Bold" pitchFamily="34" charset="0"/>
                <a:ea typeface="Roboto Bold" pitchFamily="34" charset="-122"/>
                <a:cs typeface="Roboto Bold" pitchFamily="34" charset="-120"/>
              </a:rPr>
              <a:t>Книга — лучший друг человека.</a:t>
            </a:r>
            <a:endParaRPr lang="en-US" sz="1050" dirty="0"/>
          </a:p>
        </p:txBody>
      </p:sp>
      <p:sp>
        <p:nvSpPr>
          <p:cNvPr id="14" name="Text 10"/>
          <p:cNvSpPr/>
          <p:nvPr/>
        </p:nvSpPr>
        <p:spPr>
          <a:xfrm>
            <a:off x="653067" y="5189586"/>
            <a:ext cx="2965387" cy="359581"/>
          </a:xfrm>
          <a:prstGeom prst="rect">
            <a:avLst/>
          </a:prstGeom>
          <a:noFill/>
          <a:ln/>
        </p:spPr>
        <p:txBody>
          <a:bodyPr wrap="square" lIns="0" tIns="0" rIns="0" bIns="0" rtlCol="0" anchor="t"/>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a:t>
            </a:r>
            <a:endParaRPr lang="en-US" sz="850" dirty="0"/>
          </a:p>
          <a:p>
            <a:pPr algn="l" indent="0" marL="0">
              <a:lnSpc>
                <a:spcPct val="119000"/>
              </a:lnSpc>
              <a:buNone/>
            </a:pPr>
            <a:r>
              <a:rPr lang="en-US" sz="850" i="1" dirty="0">
                <a:solidFill>
                  <a:srgbClr val="3C3939"/>
                </a:solidFill>
                <a:latin typeface="Roboto" pitchFamily="34" charset="0"/>
                <a:ea typeface="Roboto" pitchFamily="34" charset="-122"/>
                <a:cs typeface="Roboto" pitchFamily="34" charset="-120"/>
              </a:rPr>
              <a:t>(нижняя часть скрыта)</a:t>
            </a:r>
            <a:endParaRPr lang="en-US" sz="850" dirty="0"/>
          </a:p>
        </p:txBody>
      </p:sp>
      <p:pic>
        <p:nvPicPr>
          <p:cNvPr id="15"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23322" y="4605444"/>
            <a:ext cx="3253089" cy="1063912"/>
          </a:xfrm>
          <a:prstGeom prst="rect">
            <a:avLst/>
          </a:prstGeom>
        </p:spPr>
      </p:pic>
      <p:sp>
        <p:nvSpPr>
          <p:cNvPr id="16" name="Text 11"/>
          <p:cNvSpPr/>
          <p:nvPr/>
        </p:nvSpPr>
        <p:spPr>
          <a:xfrm>
            <a:off x="3990774" y="4725632"/>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Предложение 2</a:t>
            </a:r>
            <a:endParaRPr lang="en-US" sz="1050" dirty="0"/>
          </a:p>
        </p:txBody>
      </p:sp>
      <p:sp>
        <p:nvSpPr>
          <p:cNvPr id="17" name="Text 12"/>
          <p:cNvSpPr/>
          <p:nvPr/>
        </p:nvSpPr>
        <p:spPr>
          <a:xfrm>
            <a:off x="3990774" y="4945763"/>
            <a:ext cx="2965449" cy="193052"/>
          </a:xfrm>
          <a:prstGeom prst="rect">
            <a:avLst/>
          </a:prstGeom>
          <a:noFill/>
          <a:ln/>
        </p:spPr>
        <p:txBody>
          <a:bodyPr wrap="none" lIns="0" tIns="0" rIns="0" bIns="0" rtlCol="0" anchor="t"/>
          <a:lstStyle/>
          <a:p>
            <a:pPr algn="l" indent="0" marL="0">
              <a:lnSpc>
                <a:spcPct val="119000"/>
              </a:lnSpc>
              <a:buNone/>
            </a:pPr>
            <a:r>
              <a:rPr lang="en-US" sz="1050" b="1" dirty="0">
                <a:solidFill>
                  <a:srgbClr val="3C3939"/>
                </a:solidFill>
                <a:latin typeface="Roboto Bold" pitchFamily="34" charset="0"/>
                <a:ea typeface="Roboto Bold" pitchFamily="34" charset="-122"/>
                <a:cs typeface="Roboto Bold" pitchFamily="34" charset="-120"/>
              </a:rPr>
              <a:t>Летом солнце светит ярко.</a:t>
            </a:r>
            <a:endParaRPr lang="en-US" sz="1050" dirty="0"/>
          </a:p>
        </p:txBody>
      </p:sp>
      <p:sp>
        <p:nvSpPr>
          <p:cNvPr id="18" name="Text 13"/>
          <p:cNvSpPr/>
          <p:nvPr/>
        </p:nvSpPr>
        <p:spPr>
          <a:xfrm>
            <a:off x="3990774" y="5189586"/>
            <a:ext cx="2965449" cy="359581"/>
          </a:xfrm>
          <a:prstGeom prst="rect">
            <a:avLst/>
          </a:prstGeom>
          <a:noFill/>
          <a:ln/>
        </p:spPr>
        <p:txBody>
          <a:bodyPr wrap="square" lIns="0" tIns="0" rIns="0" bIns="0" rtlCol="0" anchor="t"/>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a:t>
            </a:r>
            <a:endParaRPr lang="en-US" sz="850" dirty="0"/>
          </a:p>
          <a:p>
            <a:pPr algn="l" indent="0" marL="0">
              <a:lnSpc>
                <a:spcPct val="119000"/>
              </a:lnSpc>
              <a:buNone/>
            </a:pPr>
            <a:r>
              <a:rPr lang="en-US" sz="850" i="1" dirty="0">
                <a:solidFill>
                  <a:srgbClr val="3C3939"/>
                </a:solidFill>
                <a:latin typeface="Roboto" pitchFamily="34" charset="0"/>
                <a:ea typeface="Roboto" pitchFamily="34" charset="-122"/>
                <a:cs typeface="Roboto" pitchFamily="34" charset="-120"/>
              </a:rPr>
              <a:t>(нижняя часть скрыта)</a:t>
            </a:r>
            <a:endParaRPr lang="en-US" sz="850" dirty="0"/>
          </a:p>
        </p:txBody>
      </p:sp>
      <p:pic>
        <p:nvPicPr>
          <p:cNvPr id="19"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5616" y="5754035"/>
            <a:ext cx="3253027" cy="1063912"/>
          </a:xfrm>
          <a:prstGeom prst="rect">
            <a:avLst/>
          </a:prstGeom>
        </p:spPr>
      </p:pic>
      <p:sp>
        <p:nvSpPr>
          <p:cNvPr id="20" name="Text 14"/>
          <p:cNvSpPr/>
          <p:nvPr/>
        </p:nvSpPr>
        <p:spPr>
          <a:xfrm>
            <a:off x="653067" y="5874224"/>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Предложение 3</a:t>
            </a:r>
            <a:endParaRPr lang="en-US" sz="1050" dirty="0"/>
          </a:p>
        </p:txBody>
      </p:sp>
      <p:sp>
        <p:nvSpPr>
          <p:cNvPr id="21" name="Text 15"/>
          <p:cNvSpPr/>
          <p:nvPr/>
        </p:nvSpPr>
        <p:spPr>
          <a:xfrm>
            <a:off x="653067" y="6094354"/>
            <a:ext cx="2965387" cy="193052"/>
          </a:xfrm>
          <a:prstGeom prst="rect">
            <a:avLst/>
          </a:prstGeom>
          <a:noFill/>
          <a:ln/>
        </p:spPr>
        <p:txBody>
          <a:bodyPr wrap="none" lIns="0" tIns="0" rIns="0" bIns="0" rtlCol="0" anchor="t"/>
          <a:lstStyle/>
          <a:p>
            <a:pPr algn="l" indent="0" marL="0">
              <a:lnSpc>
                <a:spcPct val="119000"/>
              </a:lnSpc>
              <a:buNone/>
            </a:pPr>
            <a:r>
              <a:rPr lang="en-US" sz="1050" b="1" dirty="0">
                <a:solidFill>
                  <a:srgbClr val="3C3939"/>
                </a:solidFill>
                <a:latin typeface="Roboto Bold" pitchFamily="34" charset="0"/>
                <a:ea typeface="Roboto Bold" pitchFamily="34" charset="-122"/>
                <a:cs typeface="Roboto Bold" pitchFamily="34" charset="-120"/>
              </a:rPr>
              <a:t>Мама мыла раму.</a:t>
            </a:r>
            <a:endParaRPr lang="en-US" sz="1050" dirty="0"/>
          </a:p>
        </p:txBody>
      </p:sp>
      <p:sp>
        <p:nvSpPr>
          <p:cNvPr id="22" name="Text 16"/>
          <p:cNvSpPr/>
          <p:nvPr/>
        </p:nvSpPr>
        <p:spPr>
          <a:xfrm>
            <a:off x="653067" y="6338178"/>
            <a:ext cx="2965387" cy="359581"/>
          </a:xfrm>
          <a:prstGeom prst="rect">
            <a:avLst/>
          </a:prstGeom>
          <a:noFill/>
          <a:ln/>
        </p:spPr>
        <p:txBody>
          <a:bodyPr wrap="square" lIns="0" tIns="0" rIns="0" bIns="0" rtlCol="0" anchor="t"/>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a:t>
            </a:r>
            <a:endParaRPr lang="en-US" sz="850" dirty="0"/>
          </a:p>
          <a:p>
            <a:pPr algn="l" indent="0" marL="0">
              <a:lnSpc>
                <a:spcPct val="119000"/>
              </a:lnSpc>
              <a:buNone/>
            </a:pPr>
            <a:r>
              <a:rPr lang="en-US" sz="850" i="1" dirty="0">
                <a:solidFill>
                  <a:srgbClr val="3C3939"/>
                </a:solidFill>
                <a:latin typeface="Roboto" pitchFamily="34" charset="0"/>
                <a:ea typeface="Roboto" pitchFamily="34" charset="-122"/>
                <a:cs typeface="Roboto" pitchFamily="34" charset="-120"/>
              </a:rPr>
              <a:t>(нижняя часть скрыта)</a:t>
            </a:r>
            <a:endParaRPr lang="en-US" sz="850" dirty="0"/>
          </a:p>
        </p:txBody>
      </p:sp>
      <p:pic>
        <p:nvPicPr>
          <p:cNvPr id="23"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23322" y="5754035"/>
            <a:ext cx="3253089" cy="1063912"/>
          </a:xfrm>
          <a:prstGeom prst="rect">
            <a:avLst/>
          </a:prstGeom>
        </p:spPr>
      </p:pic>
      <p:sp>
        <p:nvSpPr>
          <p:cNvPr id="24" name="Text 17"/>
          <p:cNvSpPr/>
          <p:nvPr/>
        </p:nvSpPr>
        <p:spPr>
          <a:xfrm>
            <a:off x="3990774" y="5874224"/>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Предложение 4</a:t>
            </a:r>
            <a:endParaRPr lang="en-US" sz="1050" dirty="0"/>
          </a:p>
        </p:txBody>
      </p:sp>
      <p:sp>
        <p:nvSpPr>
          <p:cNvPr id="25" name="Text 18"/>
          <p:cNvSpPr/>
          <p:nvPr/>
        </p:nvSpPr>
        <p:spPr>
          <a:xfrm>
            <a:off x="3990774" y="6094354"/>
            <a:ext cx="2965449" cy="193052"/>
          </a:xfrm>
          <a:prstGeom prst="rect">
            <a:avLst/>
          </a:prstGeom>
          <a:noFill/>
          <a:ln/>
        </p:spPr>
        <p:txBody>
          <a:bodyPr wrap="none" lIns="0" tIns="0" rIns="0" bIns="0" rtlCol="0" anchor="t"/>
          <a:lstStyle/>
          <a:p>
            <a:pPr algn="l" indent="0" marL="0">
              <a:lnSpc>
                <a:spcPct val="119000"/>
              </a:lnSpc>
              <a:buNone/>
            </a:pPr>
            <a:r>
              <a:rPr lang="en-US" sz="1050" b="1" dirty="0">
                <a:solidFill>
                  <a:srgbClr val="3C3939"/>
                </a:solidFill>
                <a:latin typeface="Roboto Bold" pitchFamily="34" charset="0"/>
                <a:ea typeface="Roboto Bold" pitchFamily="34" charset="-122"/>
                <a:cs typeface="Roboto Bold" pitchFamily="34" charset="-120"/>
              </a:rPr>
              <a:t>Весной расцветают цветы.</a:t>
            </a:r>
            <a:endParaRPr lang="en-US" sz="1050" dirty="0"/>
          </a:p>
        </p:txBody>
      </p:sp>
      <p:sp>
        <p:nvSpPr>
          <p:cNvPr id="26" name="Text 19"/>
          <p:cNvSpPr/>
          <p:nvPr/>
        </p:nvSpPr>
        <p:spPr>
          <a:xfrm>
            <a:off x="3990774" y="6338178"/>
            <a:ext cx="2965449" cy="359581"/>
          </a:xfrm>
          <a:prstGeom prst="rect">
            <a:avLst/>
          </a:prstGeom>
          <a:noFill/>
          <a:ln/>
        </p:spPr>
        <p:txBody>
          <a:bodyPr wrap="square" lIns="0" tIns="0" rIns="0" bIns="0" rtlCol="0" anchor="t"/>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a:t>
            </a:r>
            <a:endParaRPr lang="en-US" sz="850" dirty="0"/>
          </a:p>
          <a:p>
            <a:pPr algn="l" indent="0" marL="0">
              <a:lnSpc>
                <a:spcPct val="119000"/>
              </a:lnSpc>
              <a:buNone/>
            </a:pPr>
            <a:r>
              <a:rPr lang="en-US" sz="850" i="1" dirty="0">
                <a:solidFill>
                  <a:srgbClr val="3C3939"/>
                </a:solidFill>
                <a:latin typeface="Roboto" pitchFamily="34" charset="0"/>
                <a:ea typeface="Roboto" pitchFamily="34" charset="-122"/>
                <a:cs typeface="Roboto" pitchFamily="34" charset="-120"/>
              </a:rPr>
              <a:t>(нижняя часть скрыта)</a:t>
            </a:r>
            <a:endParaRPr lang="en-US" sz="850" dirty="0"/>
          </a:p>
        </p:txBody>
      </p:sp>
      <p:sp>
        <p:nvSpPr>
          <p:cNvPr id="27" name="Text 20"/>
          <p:cNvSpPr/>
          <p:nvPr/>
        </p:nvSpPr>
        <p:spPr>
          <a:xfrm>
            <a:off x="485616" y="6944967"/>
            <a:ext cx="2004064" cy="207145"/>
          </a:xfrm>
          <a:prstGeom prst="rect">
            <a:avLst/>
          </a:prstGeom>
          <a:noFill/>
          <a:ln/>
        </p:spPr>
        <p:txBody>
          <a:bodyPr wrap="none" lIns="0" tIns="0" rIns="0" bIns="0" rtlCol="0" anchor="t"/>
          <a:lstStyle/>
          <a:p>
            <a:pPr algn="l" indent="0" marL="0">
              <a:lnSpc>
                <a:spcPct val="104000"/>
              </a:lnSpc>
              <a:buNone/>
            </a:pPr>
            <a:r>
              <a:rPr lang="en-US" sz="12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250" dirty="0">
                <a:solidFill>
                  <a:srgbClr val="1B1B27"/>
                </a:solidFill>
                <a:latin typeface="Raleway" pitchFamily="34" charset="0"/>
                <a:ea typeface="Raleway" pitchFamily="34" charset="-122"/>
                <a:cs typeface="Raleway" pitchFamily="34" charset="-120"/>
              </a:rPr>
              <a:t> Напиши сам</a:t>
            </a:r>
            <a:endParaRPr lang="en-US" sz="1250" dirty="0"/>
          </a:p>
        </p:txBody>
      </p:sp>
      <p:sp>
        <p:nvSpPr>
          <p:cNvPr id="28" name="Text 21"/>
          <p:cNvSpPr/>
          <p:nvPr/>
        </p:nvSpPr>
        <p:spPr>
          <a:xfrm>
            <a:off x="485616" y="7279132"/>
            <a:ext cx="6590795" cy="308810"/>
          </a:xfrm>
          <a:prstGeom prst="rect">
            <a:avLst/>
          </a:prstGeom>
          <a:noFill/>
          <a:ln/>
        </p:spPr>
        <p:txBody>
          <a:bodyPr wrap="square" lIns="0" tIns="0" rIns="0" bIns="0" rtlCol="0" anchor="t">
            <a:normAutofit/>
          </a:bodyPr>
          <a:lstStyle/>
          <a:p>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Теперь твоя очередь! Придумай </a:t>
            </a:r>
            <a:pPr algn="l" indent="0" marL="0">
              <a:lnSpc>
                <a:spcPct val="119000"/>
              </a:lnSpc>
              <a:buNone/>
            </a:pPr>
            <a:r>
              <a:rPr lang="en-US" sz="850" b="1" dirty="0">
                <a:solidFill>
                  <a:srgbClr val="3C3939"/>
                </a:solidFill>
                <a:latin typeface="Roboto Bold" pitchFamily="34" charset="0"/>
                <a:ea typeface="Roboto Bold" pitchFamily="34" charset="-122"/>
                <a:cs typeface="Roboto Bold" pitchFamily="34" charset="-120"/>
              </a:rPr>
              <a:t>3 предложения</a:t>
            </a:r>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 и запиши их ниже. Потом дай другу — пусть он попробует прочитать их по верхним половинкам. Только не забудь показать ему, как закрывать нижнюю часть линейкой!</a:t>
            </a:r>
            <a:endParaRPr lang="en-US" sz="850" dirty="0"/>
          </a:p>
        </p:txBody>
      </p:sp>
      <p:pic>
        <p:nvPicPr>
          <p:cNvPr id="29"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85616" y="7683206"/>
            <a:ext cx="2140438" cy="1334075"/>
          </a:xfrm>
          <a:prstGeom prst="rect">
            <a:avLst/>
          </a:prstGeom>
        </p:spPr>
      </p:pic>
      <p:sp>
        <p:nvSpPr>
          <p:cNvPr id="30" name="Text 22"/>
          <p:cNvSpPr/>
          <p:nvPr/>
        </p:nvSpPr>
        <p:spPr>
          <a:xfrm>
            <a:off x="653067" y="7803395"/>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Моё предложение 1</a:t>
            </a:r>
            <a:endParaRPr lang="en-US" sz="1050" dirty="0"/>
          </a:p>
        </p:txBody>
      </p:sp>
      <p:sp>
        <p:nvSpPr>
          <p:cNvPr id="31" name="Text 23"/>
          <p:cNvSpPr/>
          <p:nvPr/>
        </p:nvSpPr>
        <p:spPr>
          <a:xfrm>
            <a:off x="653067" y="8023525"/>
            <a:ext cx="1852798" cy="873567"/>
          </a:xfrm>
          <a:prstGeom prst="rect">
            <a:avLst/>
          </a:prstGeom>
          <a:noFill/>
          <a:ln/>
        </p:spPr>
        <p:txBody>
          <a:bodyPr wrap="square" lIns="0" tIns="0" rIns="0" bIns="0" rtlCol="0" anchor="t">
            <a:normAutofit/>
          </a:bodyPr>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 </a:t>
            </a:r>
            <a:endParaRPr lang="en-US" sz="850" dirty="0"/>
          </a:p>
          <a:p>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p:txBody>
      </p:sp>
      <p:pic>
        <p:nvPicPr>
          <p:cNvPr id="32" name="Image 6"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710733" y="7683206"/>
            <a:ext cx="2140499" cy="1334075"/>
          </a:xfrm>
          <a:prstGeom prst="rect">
            <a:avLst/>
          </a:prstGeom>
        </p:spPr>
      </p:pic>
      <p:sp>
        <p:nvSpPr>
          <p:cNvPr id="33" name="Text 24"/>
          <p:cNvSpPr/>
          <p:nvPr/>
        </p:nvSpPr>
        <p:spPr>
          <a:xfrm>
            <a:off x="2878184" y="7803395"/>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Моё предложение 2</a:t>
            </a:r>
            <a:endParaRPr lang="en-US" sz="1050" dirty="0"/>
          </a:p>
        </p:txBody>
      </p:sp>
      <p:sp>
        <p:nvSpPr>
          <p:cNvPr id="34" name="Text 25"/>
          <p:cNvSpPr/>
          <p:nvPr/>
        </p:nvSpPr>
        <p:spPr>
          <a:xfrm>
            <a:off x="2878184" y="8023525"/>
            <a:ext cx="1852859" cy="873567"/>
          </a:xfrm>
          <a:prstGeom prst="rect">
            <a:avLst/>
          </a:prstGeom>
          <a:noFill/>
          <a:ln/>
        </p:spPr>
        <p:txBody>
          <a:bodyPr wrap="square" lIns="0" tIns="0" rIns="0" bIns="0" rtlCol="0" anchor="t">
            <a:normAutofit/>
          </a:bodyPr>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 </a:t>
            </a:r>
            <a:endParaRPr lang="en-US" sz="850" dirty="0"/>
          </a:p>
          <a:p>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p:txBody>
      </p:sp>
      <p:pic>
        <p:nvPicPr>
          <p:cNvPr id="35" name="Image 7"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935912" y="7683206"/>
            <a:ext cx="2140499" cy="1334075"/>
          </a:xfrm>
          <a:prstGeom prst="rect">
            <a:avLst/>
          </a:prstGeom>
        </p:spPr>
      </p:pic>
      <p:sp>
        <p:nvSpPr>
          <p:cNvPr id="36" name="Text 26"/>
          <p:cNvSpPr/>
          <p:nvPr/>
        </p:nvSpPr>
        <p:spPr>
          <a:xfrm>
            <a:off x="5103363" y="7803395"/>
            <a:ext cx="1354997" cy="169359"/>
          </a:xfrm>
          <a:prstGeom prst="rect">
            <a:avLst/>
          </a:prstGeom>
          <a:noFill/>
          <a:ln/>
        </p:spPr>
        <p:txBody>
          <a:bodyPr wrap="none" lIns="0" tIns="0" rIns="0" bIns="0" rtlCol="0" anchor="t"/>
          <a:lstStyle/>
          <a:p>
            <a:pPr algn="l" indent="0" marL="0">
              <a:lnSpc>
                <a:spcPct val="104000"/>
              </a:lnSpc>
              <a:buNone/>
            </a:pPr>
            <a:r>
              <a:rPr lang="en-US" sz="1050" dirty="0">
                <a:solidFill>
                  <a:srgbClr val="3C3939"/>
                </a:solidFill>
                <a:latin typeface="Raleway" pitchFamily="34" charset="0"/>
                <a:ea typeface="Raleway" pitchFamily="34" charset="-122"/>
                <a:cs typeface="Raleway" pitchFamily="34" charset="-120"/>
              </a:rPr>
              <a:t>Моё предложение 3</a:t>
            </a:r>
            <a:endParaRPr lang="en-US" sz="1050" dirty="0"/>
          </a:p>
        </p:txBody>
      </p:sp>
      <p:sp>
        <p:nvSpPr>
          <p:cNvPr id="37" name="Text 27"/>
          <p:cNvSpPr/>
          <p:nvPr/>
        </p:nvSpPr>
        <p:spPr>
          <a:xfrm>
            <a:off x="5103363" y="8023525"/>
            <a:ext cx="1852859" cy="873567"/>
          </a:xfrm>
          <a:prstGeom prst="rect">
            <a:avLst/>
          </a:prstGeom>
          <a:noFill/>
          <a:ln/>
        </p:spPr>
        <p:txBody>
          <a:bodyPr wrap="square" lIns="0" tIns="0" rIns="0" bIns="0" rtlCol="0" anchor="t">
            <a:normAutofit/>
          </a:bodyPr>
          <a:lstStyle/>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a:p>
            <a:pPr algn="l" indent="0" marL="0">
              <a:lnSpc>
                <a:spcPct val="119000"/>
              </a:lnSpc>
              <a:spcAft>
                <a:spcPts val="350"/>
              </a:spcAft>
              <a:buNone/>
            </a:pPr>
            <a:r>
              <a:rPr lang="en-US" sz="850" dirty="0">
                <a:solidFill>
                  <a:srgbClr val="3C3939"/>
                </a:solidFill>
                <a:latin typeface="Roboto" pitchFamily="34" charset="0"/>
                <a:ea typeface="Roboto" pitchFamily="34" charset="-122"/>
                <a:cs typeface="Roboto" pitchFamily="34" charset="-120"/>
              </a:rPr>
              <a:t> </a:t>
            </a:r>
            <a:endParaRPr lang="en-US" sz="850" dirty="0"/>
          </a:p>
          <a:p>
            <a:pPr algn="l" indent="0" marL="0">
              <a:lnSpc>
                <a:spcPct val="119000"/>
              </a:lnSpc>
              <a:buNone/>
            </a:pPr>
            <a:r>
              <a:rPr lang="en-US" sz="850" dirty="0">
                <a:solidFill>
                  <a:srgbClr val="3C3939"/>
                </a:solidFill>
                <a:latin typeface="Roboto" pitchFamily="34" charset="0"/>
                <a:ea typeface="Roboto" pitchFamily="34" charset="-122"/>
                <a:cs typeface="Roboto" pitchFamily="34" charset="-120"/>
              </a:rPr>
              <a:t>____________________________________________</a:t>
            </a:r>
            <a:endParaRPr lang="en-US" sz="850" dirty="0"/>
          </a:p>
        </p:txBody>
      </p:sp>
      <p:sp>
        <p:nvSpPr>
          <p:cNvPr id="38" name="Shape 28"/>
          <p:cNvSpPr/>
          <p:nvPr/>
        </p:nvSpPr>
        <p:spPr>
          <a:xfrm>
            <a:off x="485616" y="9112546"/>
            <a:ext cx="6590795" cy="1141453"/>
          </a:xfrm>
          <a:prstGeom prst="roundRect">
            <a:avLst>
              <a:gd name="adj" fmla="val 3989"/>
            </a:avLst>
          </a:prstGeom>
          <a:solidFill>
            <a:srgbClr val="B6FCB8"/>
          </a:solidFill>
          <a:ln/>
        </p:spPr>
      </p:sp>
      <p:pic>
        <p:nvPicPr>
          <p:cNvPr id="39" name="Image 8" descr="preencoded.png">    </p:cNvPr>
          <p:cNvPicPr>
            <a:picLocks noChangeAspect="1"/>
          </p:cNvPicPr>
          <p:nvPr/>
        </p:nvPicPr>
        <p:blipFill>
          <a:blip r:embed="rId16"/>
          <a:stretch>
            <a:fillRect/>
          </a:stretch>
        </p:blipFill>
        <p:spPr>
          <a:xfrm>
            <a:off x="593988" y="9259504"/>
            <a:ext cx="135450" cy="108373"/>
          </a:xfrm>
          <a:prstGeom prst="rect">
            <a:avLst/>
          </a:prstGeom>
        </p:spPr>
      </p:pic>
      <p:sp>
        <p:nvSpPr>
          <p:cNvPr id="40" name="Text 29"/>
          <p:cNvSpPr/>
          <p:nvPr/>
        </p:nvSpPr>
        <p:spPr>
          <a:xfrm>
            <a:off x="837811" y="9224303"/>
            <a:ext cx="6130227" cy="926430"/>
          </a:xfrm>
          <a:prstGeom prst="rect">
            <a:avLst/>
          </a:prstGeom>
          <a:noFill/>
          <a:ln/>
        </p:spPr>
        <p:txBody>
          <a:bodyPr wrap="square" lIns="0" tIns="0" rIns="0" bIns="0" rtlCol="0" anchor="t">
            <a:normAutofit/>
          </a:bodyPr>
          <a:lstStyle/>
          <a:p>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a:t>
            </a:r>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Молодец!</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Ты только что открыл один из главных секретов быстрого чтения. А вот удивительный факт: исследования показывают, что </a:t>
            </a:r>
            <a:pPr algn="l" indent="0" marL="0">
              <a:lnSpc>
                <a:spcPct val="119000"/>
              </a:lnSpc>
              <a:buNone/>
            </a:pPr>
            <a:r>
              <a:rPr lang="en-US" sz="850" b="1" dirty="0">
                <a:solidFill>
                  <a:srgbClr val="000000"/>
                </a:solidFill>
                <a:latin typeface="Roboto Bold" pitchFamily="34" charset="0"/>
                <a:ea typeface="Roboto Bold" pitchFamily="34" charset="-122"/>
                <a:cs typeface="Roboto Bold" pitchFamily="34" charset="-120"/>
              </a:rPr>
              <a:t>опытные читатели используют только около 20% информации о форме букв</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 чтобы распознать слово — всё остальное достраивает мозг на основе контекста и памяти. Именно поэтому опечатки в тексте так легко пропустить — мозг «видит» то слово, которое ожидает увидеть, а не то, что написано на самом деле! Каждый раз, когда ты тренируешь чтение по верхушкам, ты делаешь свой мозг ещё более мощным читательским инструментом. </a:t>
            </a:r>
            <a:pPr algn="l" indent="0" marL="0">
              <a:lnSpc>
                <a:spcPct val="119000"/>
              </a:lnSpc>
              <a:buNone/>
            </a:pPr>
            <a:r>
              <a:rPr lang="en-US" sz="850" dirty="0">
                <a:solidFill>
                  <a:srgbClr val="000000"/>
                </a:solidFill>
                <a:latin typeface="Roboto" pitchFamily="34" charset="0"/>
                <a:ea typeface="Roboto" pitchFamily="34" charset="-122"/>
                <a:cs typeface="Roboto" pitchFamily="34" charset="-120"/>
              </a:rPr>
              <a:t>🚀</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85616" y="381551"/>
            <a:ext cx="690361" cy="160251"/>
          </a:xfrm>
          <a:prstGeom prst="roundRect">
            <a:avLst>
              <a:gd name="adj" fmla="val 20001"/>
            </a:avLst>
          </a:prstGeom>
          <a:solidFill>
            <a:srgbClr val="E1E1EA"/>
          </a:solidFill>
          <a:ln/>
        </p:spPr>
      </p:sp>
      <p:sp>
        <p:nvSpPr>
          <p:cNvPr id="3" name="Text 1"/>
          <p:cNvSpPr/>
          <p:nvPr/>
        </p:nvSpPr>
        <p:spPr>
          <a:xfrm>
            <a:off x="542848" y="410167"/>
            <a:ext cx="954000" cy="103019"/>
          </a:xfrm>
          <a:prstGeom prst="rect">
            <a:avLst/>
          </a:prstGeom>
          <a:noFill/>
          <a:ln/>
        </p:spPr>
        <p:txBody>
          <a:bodyPr wrap="none" lIns="0" tIns="0" rIns="0" bIns="0" rtlCol="0" anchor="t"/>
          <a:lstStyle/>
          <a:p>
            <a:pPr algn="l" indent="0" marL="0">
              <a:lnSpc>
                <a:spcPct val="113000"/>
              </a:lnSpc>
              <a:buNone/>
            </a:pPr>
            <a:r>
              <a:rPr lang="en-US" sz="600" dirty="0">
                <a:solidFill>
                  <a:srgbClr val="3C3939"/>
                </a:solidFill>
                <a:latin typeface="Roboto" pitchFamily="34" charset="0"/>
                <a:ea typeface="Roboto" pitchFamily="34" charset="-122"/>
                <a:cs typeface="Roboto" pitchFamily="34" charset="-120"/>
              </a:rPr>
              <a:t>УПРАЖНЕНИЕ 5</a:t>
            </a:r>
            <a:endParaRPr lang="en-US" sz="600" dirty="0"/>
          </a:p>
        </p:txBody>
      </p:sp>
      <p:sp>
        <p:nvSpPr>
          <p:cNvPr id="4" name="Text 2"/>
          <p:cNvSpPr/>
          <p:nvPr/>
        </p:nvSpPr>
        <p:spPr>
          <a:xfrm>
            <a:off x="485616" y="568019"/>
            <a:ext cx="5257276" cy="301979"/>
          </a:xfrm>
          <a:prstGeom prst="rect">
            <a:avLst/>
          </a:prstGeom>
          <a:noFill/>
          <a:ln/>
        </p:spPr>
        <p:txBody>
          <a:bodyPr wrap="none" lIns="0" tIns="0" rIns="0" bIns="0" rtlCol="0" anchor="t"/>
          <a:lstStyle/>
          <a:p>
            <a:pPr algn="l" indent="0" marL="0">
              <a:lnSpc>
                <a:spcPct val="104000"/>
              </a:lnSpc>
              <a:buNone/>
            </a:pPr>
            <a:r>
              <a:rPr lang="en-US" sz="18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850" dirty="0">
                <a:solidFill>
                  <a:srgbClr val="1B1B27"/>
                </a:solidFill>
                <a:latin typeface="Raleway" pitchFamily="34" charset="0"/>
                <a:ea typeface="Raleway" pitchFamily="34" charset="-122"/>
                <a:cs typeface="Raleway" pitchFamily="34" charset="-120"/>
              </a:rPr>
              <a:t> Распутай буквы — Слова-перевёртыши</a:t>
            </a:r>
            <a:endParaRPr lang="en-US" sz="1850" dirty="0"/>
          </a:p>
        </p:txBody>
      </p:sp>
      <p:pic>
        <p:nvPicPr>
          <p:cNvPr id="5" name="Image 0" descr="preencoded.png">    </p:cNvPr>
          <p:cNvPicPr>
            <a:picLocks noChangeAspect="1"/>
          </p:cNvPicPr>
          <p:nvPr/>
        </p:nvPicPr>
        <p:blipFill>
          <a:blip r:embed="rId1"/>
          <a:stretch>
            <a:fillRect/>
          </a:stretch>
        </p:blipFill>
        <p:spPr>
          <a:xfrm>
            <a:off x="485616" y="1042065"/>
            <a:ext cx="2837814" cy="2837816"/>
          </a:xfrm>
          <a:prstGeom prst="rect">
            <a:avLst/>
          </a:prstGeom>
        </p:spPr>
      </p:pic>
      <p:sp>
        <p:nvSpPr>
          <p:cNvPr id="6" name="Shape 3"/>
          <p:cNvSpPr/>
          <p:nvPr/>
        </p:nvSpPr>
        <p:spPr>
          <a:xfrm>
            <a:off x="3560114" y="1042065"/>
            <a:ext cx="3520174" cy="2553192"/>
          </a:xfrm>
          <a:prstGeom prst="roundRect">
            <a:avLst>
              <a:gd name="adj" fmla="val 1569"/>
            </a:avLst>
          </a:prstGeom>
          <a:solidFill>
            <a:srgbClr val="FCF2B5"/>
          </a:solidFill>
          <a:ln/>
        </p:spPr>
      </p:sp>
      <p:pic>
        <p:nvPicPr>
          <p:cNvPr id="7" name="Image 1" descr="preencoded.png">    </p:cNvPr>
          <p:cNvPicPr>
            <a:picLocks noChangeAspect="1"/>
          </p:cNvPicPr>
          <p:nvPr/>
        </p:nvPicPr>
        <p:blipFill>
          <a:blip r:embed="rId2"/>
          <a:stretch>
            <a:fillRect/>
          </a:stretch>
        </p:blipFill>
        <p:spPr>
          <a:xfrm>
            <a:off x="3655502" y="1172285"/>
            <a:ext cx="119204" cy="95388"/>
          </a:xfrm>
          <a:prstGeom prst="rect">
            <a:avLst/>
          </a:prstGeom>
        </p:spPr>
      </p:pic>
      <p:sp>
        <p:nvSpPr>
          <p:cNvPr id="8" name="Text 4"/>
          <p:cNvSpPr/>
          <p:nvPr/>
        </p:nvSpPr>
        <p:spPr>
          <a:xfrm>
            <a:off x="3870093" y="1124899"/>
            <a:ext cx="3114807" cy="1019234"/>
          </a:xfrm>
          <a:prstGeom prst="rect">
            <a:avLst/>
          </a:prstGeom>
          <a:noFill/>
          <a:ln/>
        </p:spPr>
        <p:txBody>
          <a:bodyPr wrap="square" lIns="0" tIns="0" rIns="0" bIns="0" rtlCol="0" anchor="t">
            <a:normAutofit/>
          </a:bodyPr>
          <a:lstStyle/>
          <a:p>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Инструкция:</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Злой волшебник перепутал буквы в словах. Твоя задача —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распутать их и написать слово правильно</a:t>
            </a:r>
            <a:pPr algn="l" indent="0" marL="0">
              <a:lnSpc>
                <a:spcPct val="112000"/>
              </a:lnSpc>
              <a:spcAft>
                <a:spcPts val="450"/>
              </a:spcAft>
              <a:buNone/>
            </a:pPr>
            <a:r>
              <a:rPr lang="en-US" sz="750" dirty="0">
                <a:solidFill>
                  <a:srgbClr val="000000"/>
                </a:solidFill>
                <a:latin typeface="Roboto" pitchFamily="34" charset="0"/>
                <a:ea typeface="Roboto" pitchFamily="34" charset="-122"/>
                <a:cs typeface="Roboto" pitchFamily="34" charset="-120"/>
              </a:rPr>
              <a:t> на строчке рядом.</a:t>
            </a:r>
            <a:endParaRPr lang="en-US" sz="750" dirty="0"/>
          </a:p>
          <a:p>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Что такое анаграмма?</a:t>
            </a:r>
            <a:pPr algn="l" indent="0" marL="0">
              <a:lnSpc>
                <a:spcPct val="112000"/>
              </a:lnSpc>
              <a:spcAft>
                <a:spcPts val="450"/>
              </a:spcAft>
              <a:buNone/>
            </a:pPr>
            <a:r>
              <a:rPr lang="en-US" sz="750" dirty="0">
                <a:solidFill>
                  <a:srgbClr val="000000"/>
                </a:solidFill>
                <a:latin typeface="Roboto" pitchFamily="34" charset="0"/>
                <a:ea typeface="Roboto" pitchFamily="34" charset="-122"/>
                <a:cs typeface="Roboto" pitchFamily="34" charset="-120"/>
              </a:rPr>
              <a:t> Анаграмма — это слово, в котором все те же самые буквы, но расставлены в неправильном порядке. Например: КОШКА → АКОШК. Все буквы на месте, просто перепутаны!</a:t>
            </a:r>
            <a:endParaRPr lang="en-US" sz="750" dirty="0"/>
          </a:p>
          <a:p>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Как решать анаграммы:</a:t>
            </a:r>
            <a:endParaRPr lang="en-US" sz="750" dirty="0"/>
          </a:p>
        </p:txBody>
      </p:sp>
      <p:sp>
        <p:nvSpPr>
          <p:cNvPr id="9" name="Text 5"/>
          <p:cNvSpPr/>
          <p:nvPr/>
        </p:nvSpPr>
        <p:spPr>
          <a:xfrm>
            <a:off x="3870093" y="2203149"/>
            <a:ext cx="3114807" cy="992771"/>
          </a:xfrm>
          <a:prstGeom prst="rect">
            <a:avLst/>
          </a:prstGeom>
          <a:noFill/>
          <a:ln/>
        </p:spPr>
        <p:txBody>
          <a:bodyPr wrap="square" lIns="0" tIns="0" rIns="0" bIns="0" rtlCol="0" anchor="t">
            <a:normAutofit/>
          </a:bodyPr>
          <a:lstStyle/>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Сначала </a:t>
            </a:r>
            <a:pPr algn="l" marL="152400" indent="-152400">
              <a:lnSpc>
                <a:spcPct val="112000"/>
              </a:lnSpc>
              <a:buSzPct val="100000"/>
              <a:buChar char="•"/>
            </a:pPr>
            <a:r>
              <a:rPr lang="en-US" sz="750" b="1" dirty="0">
                <a:solidFill>
                  <a:srgbClr val="000000"/>
                </a:solidFill>
                <a:latin typeface="Roboto Bold" pitchFamily="34" charset="0"/>
                <a:ea typeface="Roboto Bold" pitchFamily="34" charset="-122"/>
                <a:cs typeface="Roboto Bold" pitchFamily="34" charset="-120"/>
              </a:rPr>
              <a:t>посчитай буквы</a:t>
            </a:r>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 — сколько их в слове</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Найди </a:t>
            </a:r>
            <a:pPr algn="l" marL="152400" indent="-152400">
              <a:lnSpc>
                <a:spcPct val="112000"/>
              </a:lnSpc>
              <a:buSzPct val="100000"/>
              <a:buChar char="•"/>
            </a:pPr>
            <a:r>
              <a:rPr lang="en-US" sz="750" b="1" dirty="0">
                <a:solidFill>
                  <a:srgbClr val="000000"/>
                </a:solidFill>
                <a:latin typeface="Roboto Bold" pitchFamily="34" charset="0"/>
                <a:ea typeface="Roboto Bold" pitchFamily="34" charset="-122"/>
                <a:cs typeface="Roboto Bold" pitchFamily="34" charset="-120"/>
              </a:rPr>
              <a:t>необычные буквы</a:t>
            </a:r>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 (Щ, Ъ, Ё, Ю) — они часто подсказывают, где стоит буква</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Подумай, с каких букв </a:t>
            </a:r>
            <a:pPr algn="l" marL="152400" indent="-152400">
              <a:lnSpc>
                <a:spcPct val="112000"/>
              </a:lnSpc>
              <a:buSzPct val="100000"/>
              <a:buChar char="•"/>
            </a:pPr>
            <a:r>
              <a:rPr lang="en-US" sz="750" b="1" dirty="0">
                <a:solidFill>
                  <a:srgbClr val="000000"/>
                </a:solidFill>
                <a:latin typeface="Roboto Bold" pitchFamily="34" charset="0"/>
                <a:ea typeface="Roboto Bold" pitchFamily="34" charset="-122"/>
                <a:cs typeface="Roboto Bold" pitchFamily="34" charset="-120"/>
              </a:rPr>
              <a:t>обычно начинаются</a:t>
            </a:r>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 русские слова</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Попробуй «собрать» слово </a:t>
            </a:r>
            <a:pPr algn="l" marL="152400" indent="-152400">
              <a:lnSpc>
                <a:spcPct val="112000"/>
              </a:lnSpc>
              <a:buSzPct val="100000"/>
              <a:buChar char="•"/>
            </a:pPr>
            <a:r>
              <a:rPr lang="en-US" sz="750" b="1" dirty="0">
                <a:solidFill>
                  <a:srgbClr val="000000"/>
                </a:solidFill>
                <a:latin typeface="Roboto Bold" pitchFamily="34" charset="0"/>
                <a:ea typeface="Roboto Bold" pitchFamily="34" charset="-122"/>
                <a:cs typeface="Roboto Bold" pitchFamily="34" charset="-120"/>
              </a:rPr>
              <a:t>по кусочкам</a:t>
            </a:r>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 — найди знакомое сочетание букв внутри</a:t>
            </a:r>
            <a:endParaRPr lang="en-US" sz="750" dirty="0"/>
          </a:p>
          <a:p>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Читай подсказку — она подскажет </a:t>
            </a:r>
            <a:pPr algn="l" marL="152400" indent="-152400">
              <a:lnSpc>
                <a:spcPct val="112000"/>
              </a:lnSpc>
              <a:buSzPct val="100000"/>
              <a:buChar char="•"/>
            </a:pPr>
            <a:r>
              <a:rPr lang="en-US" sz="750" b="1" dirty="0">
                <a:solidFill>
                  <a:srgbClr val="000000"/>
                </a:solidFill>
                <a:latin typeface="Roboto Bold" pitchFamily="34" charset="0"/>
                <a:ea typeface="Roboto Bold" pitchFamily="34" charset="-122"/>
                <a:cs typeface="Roboto Bold" pitchFamily="34" charset="-120"/>
              </a:rPr>
              <a:t>смысл</a:t>
            </a:r>
            <a:pPr algn="l" marL="152400" indent="-152400">
              <a:lnSpc>
                <a:spcPct val="112000"/>
              </a:lnSpc>
              <a:buSzPct val="100000"/>
              <a:buChar char="•"/>
            </a:pPr>
            <a:r>
              <a:rPr lang="en-US" sz="750" dirty="0">
                <a:solidFill>
                  <a:srgbClr val="000000"/>
                </a:solidFill>
                <a:latin typeface="Roboto" pitchFamily="34" charset="0"/>
                <a:ea typeface="Roboto" pitchFamily="34" charset="-122"/>
                <a:cs typeface="Roboto" pitchFamily="34" charset="-120"/>
              </a:rPr>
              <a:t> слова, которое ищешь</a:t>
            </a:r>
            <a:endParaRPr lang="en-US" sz="750" dirty="0"/>
          </a:p>
        </p:txBody>
      </p:sp>
      <p:sp>
        <p:nvSpPr>
          <p:cNvPr id="10" name="Text 6"/>
          <p:cNvSpPr/>
          <p:nvPr/>
        </p:nvSpPr>
        <p:spPr>
          <a:xfrm>
            <a:off x="3870093" y="3254938"/>
            <a:ext cx="3114807" cy="257485"/>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Главный секрет:</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Не смотри на буквы по одной — окинь взглядом всё слово сразу и жди, пока мозг сам «увидит» знакомое слово!</a:t>
            </a:r>
            <a:endParaRPr lang="en-US" sz="750" dirty="0"/>
          </a:p>
        </p:txBody>
      </p:sp>
      <p:sp>
        <p:nvSpPr>
          <p:cNvPr id="11" name="Text 7"/>
          <p:cNvSpPr/>
          <p:nvPr/>
        </p:nvSpPr>
        <p:spPr>
          <a:xfrm>
            <a:off x="485616" y="4027332"/>
            <a:ext cx="6590795" cy="772456"/>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Анаграммы — это не просто игра со словами, это настоящая тренировка для мозга! Когда ты разгадываешь анаграмму, твой мозг вынужден быстро перебирать разные комбинации букв, тренируя скорость мышления. Это упражнение развивает умение видеть слово целиком, а не читать его буква за буквой — именно так читают быстрые читатели. Кроме того, работа с анаграммами усиливает зрительную память на образы слов: после того как ты «распутал» слово, твой мозг запоминает его правильное написание намного крепче. Учёные доказали, что дети, которые решают анаграммы, начинают читать на 15–20% быстрее уже через несколько недель тренировок. Так что каждая разгаданная анаграмма — это маленькая победа и шаг к суперчтению! </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
        <p:nvSpPr>
          <p:cNvPr id="12" name="Text 8"/>
          <p:cNvSpPr/>
          <p:nvPr/>
        </p:nvSpPr>
        <p:spPr>
          <a:xfrm>
            <a:off x="485616" y="4898130"/>
            <a:ext cx="1872060" cy="178837"/>
          </a:xfrm>
          <a:prstGeom prst="rect">
            <a:avLst/>
          </a:prstGeom>
          <a:noFill/>
          <a:ln/>
        </p:spPr>
        <p:txBody>
          <a:bodyPr wrap="none" lIns="0" tIns="0" rIns="0" bIns="0" rtlCol="0" anchor="t"/>
          <a:lstStyle/>
          <a:p>
            <a:pPr algn="l" indent="0" marL="0">
              <a:lnSpc>
                <a:spcPct val="104000"/>
              </a:lnSpc>
              <a:buNone/>
            </a:pPr>
            <a:r>
              <a:rPr lang="en-US" sz="1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00" dirty="0">
                <a:solidFill>
                  <a:srgbClr val="1B1B27"/>
                </a:solidFill>
                <a:latin typeface="Raleway" pitchFamily="34" charset="0"/>
                <a:ea typeface="Raleway" pitchFamily="34" charset="-122"/>
                <a:cs typeface="Raleway" pitchFamily="34" charset="-120"/>
              </a:rPr>
              <a:t> Основные задания</a:t>
            </a:r>
            <a:endParaRPr lang="en-US" sz="1100" dirty="0"/>
          </a:p>
        </p:txBody>
      </p:sp>
      <p:sp>
        <p:nvSpPr>
          <p:cNvPr id="13" name="Shape 9"/>
          <p:cNvSpPr/>
          <p:nvPr/>
        </p:nvSpPr>
        <p:spPr>
          <a:xfrm>
            <a:off x="485616" y="5175309"/>
            <a:ext cx="2153238" cy="729378"/>
          </a:xfrm>
          <a:prstGeom prst="roundRect">
            <a:avLst>
              <a:gd name="adj" fmla="val 5493"/>
            </a:avLst>
          </a:prstGeom>
          <a:solidFill>
            <a:srgbClr val="FFFFFF">
              <a:alpha val="95000"/>
            </a:srgbClr>
          </a:solidFill>
          <a:ln w="11816">
            <a:solidFill>
              <a:srgbClr val="C7C7D0"/>
            </a:solidFill>
            <a:prstDash val="solid"/>
          </a:ln>
        </p:spPr>
      </p:sp>
      <p:sp>
        <p:nvSpPr>
          <p:cNvPr id="14" name="Text 10"/>
          <p:cNvSpPr/>
          <p:nvPr/>
        </p:nvSpPr>
        <p:spPr>
          <a:xfrm>
            <a:off x="592819" y="5282512"/>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КШОЛА</a:t>
            </a:r>
            <a:endParaRPr lang="en-US" sz="1100" dirty="0"/>
          </a:p>
        </p:txBody>
      </p:sp>
      <p:sp>
        <p:nvSpPr>
          <p:cNvPr id="15" name="Text 11"/>
          <p:cNvSpPr/>
          <p:nvPr/>
        </p:nvSpPr>
        <p:spPr>
          <a:xfrm>
            <a:off x="592819" y="5500673"/>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место, где учатся)</a:t>
            </a:r>
            <a:endParaRPr lang="en-US" sz="750" dirty="0"/>
          </a:p>
        </p:txBody>
      </p:sp>
      <p:sp>
        <p:nvSpPr>
          <p:cNvPr id="16" name="Shape 12"/>
          <p:cNvSpPr/>
          <p:nvPr/>
        </p:nvSpPr>
        <p:spPr>
          <a:xfrm>
            <a:off x="2704394" y="5175309"/>
            <a:ext cx="2153238" cy="729378"/>
          </a:xfrm>
          <a:prstGeom prst="roundRect">
            <a:avLst>
              <a:gd name="adj" fmla="val 5493"/>
            </a:avLst>
          </a:prstGeom>
          <a:solidFill>
            <a:srgbClr val="FFFFFF">
              <a:alpha val="95000"/>
            </a:srgbClr>
          </a:solidFill>
          <a:ln w="11816">
            <a:solidFill>
              <a:srgbClr val="C7C7D0"/>
            </a:solidFill>
            <a:prstDash val="solid"/>
          </a:ln>
        </p:spPr>
      </p:sp>
      <p:sp>
        <p:nvSpPr>
          <p:cNvPr id="17" name="Text 13"/>
          <p:cNvSpPr/>
          <p:nvPr/>
        </p:nvSpPr>
        <p:spPr>
          <a:xfrm>
            <a:off x="2811598" y="5282512"/>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ЧУЕНИК</a:t>
            </a:r>
            <a:endParaRPr lang="en-US" sz="1100" dirty="0"/>
          </a:p>
        </p:txBody>
      </p:sp>
      <p:sp>
        <p:nvSpPr>
          <p:cNvPr id="18" name="Text 14"/>
          <p:cNvSpPr/>
          <p:nvPr/>
        </p:nvSpPr>
        <p:spPr>
          <a:xfrm>
            <a:off x="2811598" y="5500673"/>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тот, кто учится)</a:t>
            </a:r>
            <a:endParaRPr lang="en-US" sz="750" dirty="0"/>
          </a:p>
        </p:txBody>
      </p:sp>
      <p:sp>
        <p:nvSpPr>
          <p:cNvPr id="19" name="Shape 15"/>
          <p:cNvSpPr/>
          <p:nvPr/>
        </p:nvSpPr>
        <p:spPr>
          <a:xfrm>
            <a:off x="4923173" y="5175309"/>
            <a:ext cx="2153238" cy="729378"/>
          </a:xfrm>
          <a:prstGeom prst="roundRect">
            <a:avLst>
              <a:gd name="adj" fmla="val 5493"/>
            </a:avLst>
          </a:prstGeom>
          <a:solidFill>
            <a:srgbClr val="FFFFFF">
              <a:alpha val="95000"/>
            </a:srgbClr>
          </a:solidFill>
          <a:ln w="11816">
            <a:solidFill>
              <a:srgbClr val="C7C7D0"/>
            </a:solidFill>
            <a:prstDash val="solid"/>
          </a:ln>
        </p:spPr>
      </p:sp>
      <p:sp>
        <p:nvSpPr>
          <p:cNvPr id="20" name="Text 16"/>
          <p:cNvSpPr/>
          <p:nvPr/>
        </p:nvSpPr>
        <p:spPr>
          <a:xfrm>
            <a:off x="5030376" y="5282512"/>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ТРЕТАДЬ</a:t>
            </a:r>
            <a:endParaRPr lang="en-US" sz="1100" dirty="0"/>
          </a:p>
        </p:txBody>
      </p:sp>
      <p:sp>
        <p:nvSpPr>
          <p:cNvPr id="21" name="Text 17"/>
          <p:cNvSpPr/>
          <p:nvPr/>
        </p:nvSpPr>
        <p:spPr>
          <a:xfrm>
            <a:off x="5030376" y="5500673"/>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пишут в ней)</a:t>
            </a:r>
            <a:endParaRPr lang="en-US" sz="750" dirty="0"/>
          </a:p>
        </p:txBody>
      </p:sp>
      <p:sp>
        <p:nvSpPr>
          <p:cNvPr id="22" name="Shape 18"/>
          <p:cNvSpPr/>
          <p:nvPr/>
        </p:nvSpPr>
        <p:spPr>
          <a:xfrm>
            <a:off x="485616" y="5970227"/>
            <a:ext cx="2153238" cy="729378"/>
          </a:xfrm>
          <a:prstGeom prst="roundRect">
            <a:avLst>
              <a:gd name="adj" fmla="val 5493"/>
            </a:avLst>
          </a:prstGeom>
          <a:solidFill>
            <a:srgbClr val="FFFFFF">
              <a:alpha val="95000"/>
            </a:srgbClr>
          </a:solidFill>
          <a:ln w="11816">
            <a:solidFill>
              <a:srgbClr val="C7C7D0"/>
            </a:solidFill>
            <a:prstDash val="solid"/>
          </a:ln>
        </p:spPr>
      </p:sp>
      <p:sp>
        <p:nvSpPr>
          <p:cNvPr id="23" name="Text 19"/>
          <p:cNvSpPr/>
          <p:nvPr/>
        </p:nvSpPr>
        <p:spPr>
          <a:xfrm>
            <a:off x="592819" y="6077431"/>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КИНГА</a:t>
            </a:r>
            <a:endParaRPr lang="en-US" sz="1100" dirty="0"/>
          </a:p>
        </p:txBody>
      </p:sp>
      <p:sp>
        <p:nvSpPr>
          <p:cNvPr id="24" name="Text 20"/>
          <p:cNvSpPr/>
          <p:nvPr/>
        </p:nvSpPr>
        <p:spPr>
          <a:xfrm>
            <a:off x="592819" y="6295592"/>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её читают)</a:t>
            </a:r>
            <a:endParaRPr lang="en-US" sz="750" dirty="0"/>
          </a:p>
        </p:txBody>
      </p:sp>
      <p:sp>
        <p:nvSpPr>
          <p:cNvPr id="25" name="Shape 21"/>
          <p:cNvSpPr/>
          <p:nvPr/>
        </p:nvSpPr>
        <p:spPr>
          <a:xfrm>
            <a:off x="2704394" y="5970227"/>
            <a:ext cx="2153238" cy="729378"/>
          </a:xfrm>
          <a:prstGeom prst="roundRect">
            <a:avLst>
              <a:gd name="adj" fmla="val 5493"/>
            </a:avLst>
          </a:prstGeom>
          <a:solidFill>
            <a:srgbClr val="FFFFFF">
              <a:alpha val="95000"/>
            </a:srgbClr>
          </a:solidFill>
          <a:ln w="11816">
            <a:solidFill>
              <a:srgbClr val="C7C7D0"/>
            </a:solidFill>
            <a:prstDash val="solid"/>
          </a:ln>
        </p:spPr>
      </p:sp>
      <p:sp>
        <p:nvSpPr>
          <p:cNvPr id="26" name="Text 22"/>
          <p:cNvSpPr/>
          <p:nvPr/>
        </p:nvSpPr>
        <p:spPr>
          <a:xfrm>
            <a:off x="2811598" y="6077431"/>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ЧУЕТИЛЬ</a:t>
            </a:r>
            <a:endParaRPr lang="en-US" sz="1100" dirty="0"/>
          </a:p>
        </p:txBody>
      </p:sp>
      <p:sp>
        <p:nvSpPr>
          <p:cNvPr id="27" name="Text 23"/>
          <p:cNvSpPr/>
          <p:nvPr/>
        </p:nvSpPr>
        <p:spPr>
          <a:xfrm>
            <a:off x="2811598" y="6295592"/>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тот, кто учит)</a:t>
            </a:r>
            <a:endParaRPr lang="en-US" sz="750" dirty="0"/>
          </a:p>
        </p:txBody>
      </p:sp>
      <p:sp>
        <p:nvSpPr>
          <p:cNvPr id="28" name="Shape 24"/>
          <p:cNvSpPr/>
          <p:nvPr/>
        </p:nvSpPr>
        <p:spPr>
          <a:xfrm>
            <a:off x="4923173" y="5970227"/>
            <a:ext cx="2153238" cy="729378"/>
          </a:xfrm>
          <a:prstGeom prst="roundRect">
            <a:avLst>
              <a:gd name="adj" fmla="val 5493"/>
            </a:avLst>
          </a:prstGeom>
          <a:solidFill>
            <a:srgbClr val="FFFFFF">
              <a:alpha val="95000"/>
            </a:srgbClr>
          </a:solidFill>
          <a:ln w="11816">
            <a:solidFill>
              <a:srgbClr val="C7C7D0"/>
            </a:solidFill>
            <a:prstDash val="solid"/>
          </a:ln>
        </p:spPr>
      </p:sp>
      <p:sp>
        <p:nvSpPr>
          <p:cNvPr id="29" name="Text 25"/>
          <p:cNvSpPr/>
          <p:nvPr/>
        </p:nvSpPr>
        <p:spPr>
          <a:xfrm>
            <a:off x="5030376" y="6077431"/>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САКЗАК</a:t>
            </a:r>
            <a:endParaRPr lang="en-US" sz="1100" dirty="0"/>
          </a:p>
        </p:txBody>
      </p:sp>
      <p:sp>
        <p:nvSpPr>
          <p:cNvPr id="30" name="Text 26"/>
          <p:cNvSpPr/>
          <p:nvPr/>
        </p:nvSpPr>
        <p:spPr>
          <a:xfrm>
            <a:off x="5030376" y="6295592"/>
            <a:ext cx="1938831"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i="1" dirty="0">
                <a:solidFill>
                  <a:srgbClr val="3C3939"/>
                </a:solidFill>
                <a:latin typeface="Roboto" pitchFamily="34" charset="0"/>
                <a:ea typeface="Roboto" pitchFamily="34" charset="-122"/>
                <a:cs typeface="Roboto" pitchFamily="34" charset="-120"/>
              </a:rPr>
              <a:t>(Подсказка: носят в школу)</a:t>
            </a:r>
            <a:endParaRPr lang="en-US" sz="750" dirty="0"/>
          </a:p>
        </p:txBody>
      </p:sp>
      <p:sp>
        <p:nvSpPr>
          <p:cNvPr id="31" name="Shape 27"/>
          <p:cNvSpPr/>
          <p:nvPr/>
        </p:nvSpPr>
        <p:spPr>
          <a:xfrm>
            <a:off x="485616" y="6773330"/>
            <a:ext cx="6590795" cy="429676"/>
          </a:xfrm>
          <a:prstGeom prst="roundRect">
            <a:avLst>
              <a:gd name="adj" fmla="val 9325"/>
            </a:avLst>
          </a:prstGeom>
          <a:solidFill>
            <a:srgbClr val="B6D6FC"/>
          </a:solidFill>
          <a:ln/>
        </p:spPr>
      </p:sp>
      <p:pic>
        <p:nvPicPr>
          <p:cNvPr id="32" name="Image 2" descr="preencoded.png">    </p:cNvPr>
          <p:cNvPicPr>
            <a:picLocks noChangeAspect="1"/>
          </p:cNvPicPr>
          <p:nvPr/>
        </p:nvPicPr>
        <p:blipFill>
          <a:blip r:embed="rId3"/>
          <a:stretch>
            <a:fillRect/>
          </a:stretch>
        </p:blipFill>
        <p:spPr>
          <a:xfrm>
            <a:off x="581003" y="6895673"/>
            <a:ext cx="119204" cy="95388"/>
          </a:xfrm>
          <a:prstGeom prst="rect">
            <a:avLst/>
          </a:prstGeom>
        </p:spPr>
      </p:pic>
      <p:sp>
        <p:nvSpPr>
          <p:cNvPr id="33" name="Text 28"/>
          <p:cNvSpPr/>
          <p:nvPr/>
        </p:nvSpPr>
        <p:spPr>
          <a:xfrm>
            <a:off x="795595" y="6862687"/>
            <a:ext cx="6185429" cy="257485"/>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Ответы:</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КШОЛА → ШКОЛА · ЧУЕНИК → УЧЕНИК · ТРЕТАДЬ → ТЕТРАДЬ · КИНГА → КНИГА · ЧУЕТИЛЬ → УЧИТЕЛЬ · САКЗАК → РЮКЗАК</a:t>
            </a:r>
            <a:endParaRPr lang="en-US" sz="750" dirty="0"/>
          </a:p>
        </p:txBody>
      </p:sp>
      <p:sp>
        <p:nvSpPr>
          <p:cNvPr id="34" name="Text 29"/>
          <p:cNvSpPr/>
          <p:nvPr/>
        </p:nvSpPr>
        <p:spPr>
          <a:xfrm>
            <a:off x="485616" y="7301348"/>
            <a:ext cx="2795782" cy="178837"/>
          </a:xfrm>
          <a:prstGeom prst="rect">
            <a:avLst/>
          </a:prstGeom>
          <a:noFill/>
          <a:ln/>
        </p:spPr>
        <p:txBody>
          <a:bodyPr wrap="none" lIns="0" tIns="0" rIns="0" bIns="0" rtlCol="0" anchor="t"/>
          <a:lstStyle/>
          <a:p>
            <a:pPr algn="l" indent="0" marL="0">
              <a:lnSpc>
                <a:spcPct val="104000"/>
              </a:lnSpc>
              <a:buNone/>
            </a:pPr>
            <a:r>
              <a:rPr lang="en-US" sz="1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00" dirty="0">
                <a:solidFill>
                  <a:srgbClr val="1B1B27"/>
                </a:solidFill>
                <a:latin typeface="Raleway" pitchFamily="34" charset="0"/>
                <a:ea typeface="Raleway" pitchFamily="34" charset="-122"/>
                <a:cs typeface="Raleway" pitchFamily="34" charset="-120"/>
              </a:rPr>
              <a:t> Суперзадание — без подсказок!</a:t>
            </a:r>
            <a:endParaRPr lang="en-US" sz="1100" dirty="0"/>
          </a:p>
        </p:txBody>
      </p:sp>
      <p:sp>
        <p:nvSpPr>
          <p:cNvPr id="35" name="Text 30"/>
          <p:cNvSpPr/>
          <p:nvPr/>
        </p:nvSpPr>
        <p:spPr>
          <a:xfrm>
            <a:off x="485616" y="7578526"/>
            <a:ext cx="6968900" cy="128743"/>
          </a:xfrm>
          <a:prstGeom prst="rect">
            <a:avLst/>
          </a:prstGeom>
          <a:noFill/>
          <a:ln/>
        </p:spPr>
        <p:txBody>
          <a:bodyPr wrap="none" lIns="0" tIns="0" rIns="0" bIns="0" rtlCol="0" anchor="t"/>
          <a:lstStyle/>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Эти анаграммы сложнее — здесь </a:t>
            </a:r>
            <a:pPr algn="l" indent="0" marL="0">
              <a:lnSpc>
                <a:spcPct val="112000"/>
              </a:lnSpc>
              <a:buNone/>
            </a:pPr>
            <a:r>
              <a:rPr lang="en-US" sz="750" b="1" dirty="0">
                <a:solidFill>
                  <a:srgbClr val="3C3939"/>
                </a:solidFill>
                <a:latin typeface="Roboto Bold" pitchFamily="34" charset="0"/>
                <a:ea typeface="Roboto Bold" pitchFamily="34" charset="-122"/>
                <a:cs typeface="Roboto Bold" pitchFamily="34" charset="-120"/>
              </a:rPr>
              <a:t>нет подсказок</a:t>
            </a:r>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Только ты и буквы. Доверяй своему мозгу и не сдавайся!</a:t>
            </a:r>
            <a:endParaRPr lang="en-US" sz="750" dirty="0"/>
          </a:p>
        </p:txBody>
      </p:sp>
      <p:sp>
        <p:nvSpPr>
          <p:cNvPr id="36" name="Shape 31"/>
          <p:cNvSpPr/>
          <p:nvPr/>
        </p:nvSpPr>
        <p:spPr>
          <a:xfrm>
            <a:off x="485616" y="7780994"/>
            <a:ext cx="3262627" cy="713623"/>
          </a:xfrm>
          <a:prstGeom prst="roundRect">
            <a:avLst>
              <a:gd name="adj" fmla="val 5614"/>
            </a:avLst>
          </a:prstGeom>
          <a:solidFill>
            <a:srgbClr val="E1E1EA"/>
          </a:solidFill>
          <a:ln w="3939">
            <a:solidFill>
              <a:srgbClr val="C7C7D0"/>
            </a:solidFill>
            <a:prstDash val="solid"/>
          </a:ln>
        </p:spPr>
      </p:sp>
      <p:sp>
        <p:nvSpPr>
          <p:cNvPr id="37" name="Text 32"/>
          <p:cNvSpPr/>
          <p:nvPr/>
        </p:nvSpPr>
        <p:spPr>
          <a:xfrm>
            <a:off x="584942" y="7880321"/>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ЬТЕТРАДЬ</a:t>
            </a:r>
            <a:endParaRPr lang="en-US" sz="1100" dirty="0"/>
          </a:p>
        </p:txBody>
      </p:sp>
      <p:sp>
        <p:nvSpPr>
          <p:cNvPr id="38" name="Text 33"/>
          <p:cNvSpPr/>
          <p:nvPr/>
        </p:nvSpPr>
        <p:spPr>
          <a:xfrm>
            <a:off x="584942" y="8098482"/>
            <a:ext cx="3063975"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a:t>
            </a:r>
            <a:endParaRPr lang="en-US" sz="750" dirty="0"/>
          </a:p>
        </p:txBody>
      </p:sp>
      <p:sp>
        <p:nvSpPr>
          <p:cNvPr id="39" name="Shape 34"/>
          <p:cNvSpPr/>
          <p:nvPr/>
        </p:nvSpPr>
        <p:spPr>
          <a:xfrm>
            <a:off x="3813784" y="7780994"/>
            <a:ext cx="3262627" cy="713623"/>
          </a:xfrm>
          <a:prstGeom prst="roundRect">
            <a:avLst>
              <a:gd name="adj" fmla="val 5614"/>
            </a:avLst>
          </a:prstGeom>
          <a:solidFill>
            <a:srgbClr val="E1E1EA"/>
          </a:solidFill>
          <a:ln w="3939">
            <a:solidFill>
              <a:srgbClr val="C7C7D0"/>
            </a:solidFill>
            <a:prstDash val="solid"/>
          </a:ln>
        </p:spPr>
      </p:sp>
      <p:sp>
        <p:nvSpPr>
          <p:cNvPr id="40" name="Text 35"/>
          <p:cNvSpPr/>
          <p:nvPr/>
        </p:nvSpPr>
        <p:spPr>
          <a:xfrm>
            <a:off x="3913110" y="7880321"/>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ШАНДАКАР</a:t>
            </a:r>
            <a:endParaRPr lang="en-US" sz="1100" dirty="0"/>
          </a:p>
        </p:txBody>
      </p:sp>
      <p:sp>
        <p:nvSpPr>
          <p:cNvPr id="41" name="Text 36"/>
          <p:cNvSpPr/>
          <p:nvPr/>
        </p:nvSpPr>
        <p:spPr>
          <a:xfrm>
            <a:off x="3913110" y="8098482"/>
            <a:ext cx="3063975"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a:t>
            </a:r>
            <a:endParaRPr lang="en-US" sz="750" dirty="0"/>
          </a:p>
        </p:txBody>
      </p:sp>
      <p:sp>
        <p:nvSpPr>
          <p:cNvPr id="42" name="Shape 37"/>
          <p:cNvSpPr/>
          <p:nvPr/>
        </p:nvSpPr>
        <p:spPr>
          <a:xfrm>
            <a:off x="485616" y="8560158"/>
            <a:ext cx="6590795" cy="713623"/>
          </a:xfrm>
          <a:prstGeom prst="roundRect">
            <a:avLst>
              <a:gd name="adj" fmla="val 5614"/>
            </a:avLst>
          </a:prstGeom>
          <a:solidFill>
            <a:srgbClr val="E1E1EA"/>
          </a:solidFill>
          <a:ln w="3939">
            <a:solidFill>
              <a:srgbClr val="C7C7D0"/>
            </a:solidFill>
            <a:prstDash val="solid"/>
          </a:ln>
        </p:spPr>
      </p:sp>
      <p:sp>
        <p:nvSpPr>
          <p:cNvPr id="43" name="Text 38"/>
          <p:cNvSpPr/>
          <p:nvPr/>
        </p:nvSpPr>
        <p:spPr>
          <a:xfrm>
            <a:off x="584942" y="8659485"/>
            <a:ext cx="1430877" cy="178837"/>
          </a:xfrm>
          <a:prstGeom prst="rect">
            <a:avLst/>
          </a:prstGeom>
          <a:noFill/>
          <a:ln/>
        </p:spPr>
        <p:txBody>
          <a:bodyPr wrap="none" lIns="0" tIns="0" rIns="0" bIns="0" rtlCol="0" anchor="t"/>
          <a:lstStyle/>
          <a:p>
            <a:pPr algn="l" indent="0" marL="0">
              <a:lnSpc>
                <a:spcPct val="104000"/>
              </a:lnSpc>
              <a:buNone/>
            </a:pPr>
            <a:r>
              <a:rPr lang="en-US" sz="1100" dirty="0">
                <a:solidFill>
                  <a:srgbClr val="3C3939"/>
                </a:solidFill>
                <a:latin typeface="Raleway" pitchFamily="34" charset="0"/>
                <a:ea typeface="Raleway" pitchFamily="34" charset="-122"/>
                <a:cs typeface="Raleway" pitchFamily="34" charset="-120"/>
              </a:rPr>
              <a:t>АКНИЖК</a:t>
            </a:r>
            <a:endParaRPr lang="en-US" sz="1100" dirty="0"/>
          </a:p>
        </p:txBody>
      </p:sp>
      <p:sp>
        <p:nvSpPr>
          <p:cNvPr id="44" name="Text 39"/>
          <p:cNvSpPr/>
          <p:nvPr/>
        </p:nvSpPr>
        <p:spPr>
          <a:xfrm>
            <a:off x="584942" y="8877646"/>
            <a:ext cx="6392143" cy="296810"/>
          </a:xfrm>
          <a:prstGeom prst="rect">
            <a:avLst/>
          </a:prstGeom>
          <a:noFill/>
          <a:ln/>
        </p:spPr>
        <p:txBody>
          <a:bodyPr wrap="square" lIns="0" tIns="0" rIns="0" bIns="0" rtlCol="0" anchor="t"/>
          <a:lstStyle/>
          <a:p>
            <a:pPr algn="l" indent="0" marL="0">
              <a:lnSpc>
                <a:spcPct val="112000"/>
              </a:lnSpc>
              <a:spcAft>
                <a:spcPts val="300"/>
              </a:spcAft>
              <a:buNone/>
            </a:pPr>
            <a:r>
              <a:rPr lang="en-US" sz="750" dirty="0">
                <a:solidFill>
                  <a:srgbClr val="3C3939"/>
                </a:solidFill>
                <a:latin typeface="Roboto" pitchFamily="34" charset="0"/>
                <a:ea typeface="Roboto" pitchFamily="34" charset="-122"/>
                <a:cs typeface="Roboto" pitchFamily="34" charset="-120"/>
              </a:rPr>
              <a:t>Правильно: ________________</a:t>
            </a:r>
            <a:endParaRPr lang="en-US" sz="750" dirty="0"/>
          </a:p>
          <a:p>
            <a:pPr algn="l" indent="0" marL="0">
              <a:lnSpc>
                <a:spcPct val="112000"/>
              </a:lnSpc>
              <a:buNone/>
            </a:pPr>
            <a:r>
              <a:rPr lang="en-US" sz="750" dirty="0">
                <a:solidFill>
                  <a:srgbClr val="3C3939"/>
                </a:solidFill>
                <a:latin typeface="Roboto" pitchFamily="34" charset="0"/>
                <a:ea typeface="Roboto" pitchFamily="34" charset="-122"/>
                <a:cs typeface="Roboto" pitchFamily="34" charset="-120"/>
              </a:rPr>
              <a:t> </a:t>
            </a:r>
            <a:endParaRPr lang="en-US" sz="750" dirty="0"/>
          </a:p>
        </p:txBody>
      </p:sp>
      <p:sp>
        <p:nvSpPr>
          <p:cNvPr id="45" name="Shape 40"/>
          <p:cNvSpPr/>
          <p:nvPr/>
        </p:nvSpPr>
        <p:spPr>
          <a:xfrm>
            <a:off x="485616" y="9347507"/>
            <a:ext cx="6590795" cy="815904"/>
          </a:xfrm>
          <a:prstGeom prst="roundRect">
            <a:avLst>
              <a:gd name="adj" fmla="val 4911"/>
            </a:avLst>
          </a:prstGeom>
          <a:solidFill>
            <a:srgbClr val="B6FCB8"/>
          </a:solidFill>
          <a:ln/>
        </p:spPr>
      </p:sp>
      <p:pic>
        <p:nvPicPr>
          <p:cNvPr id="46" name="Image 3" descr="preencoded.png">    </p:cNvPr>
          <p:cNvPicPr>
            <a:picLocks noChangeAspect="1"/>
          </p:cNvPicPr>
          <p:nvPr/>
        </p:nvPicPr>
        <p:blipFill>
          <a:blip r:embed="rId4"/>
          <a:stretch>
            <a:fillRect/>
          </a:stretch>
        </p:blipFill>
        <p:spPr>
          <a:xfrm>
            <a:off x="581003" y="9469850"/>
            <a:ext cx="119204" cy="95388"/>
          </a:xfrm>
          <a:prstGeom prst="rect">
            <a:avLst/>
          </a:prstGeom>
        </p:spPr>
      </p:pic>
      <p:sp>
        <p:nvSpPr>
          <p:cNvPr id="47" name="Text 41"/>
          <p:cNvSpPr/>
          <p:nvPr/>
        </p:nvSpPr>
        <p:spPr>
          <a:xfrm>
            <a:off x="795595" y="9436864"/>
            <a:ext cx="6185429" cy="643713"/>
          </a:xfrm>
          <a:prstGeom prst="rect">
            <a:avLst/>
          </a:prstGeom>
          <a:noFill/>
          <a:ln/>
        </p:spPr>
        <p:txBody>
          <a:bodyPr wrap="square" lIns="0" tIns="0" rIns="0" bIns="0" rtlCol="0" anchor="t">
            <a:normAutofit/>
          </a:bodyPr>
          <a:lstStyle/>
          <a:p>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Молодец, если справился!</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А вот удивительный факт об анаграммах: люди играли с ними ещё в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Древней Греции более 2500 лет назад</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 греки верили, что анаграммы имён содержат тайные предсказания судьбы! Знаменитый учёный </a:t>
            </a:r>
            <a:pPr algn="l" indent="0" marL="0">
              <a:lnSpc>
                <a:spcPct val="112000"/>
              </a:lnSpc>
              <a:buNone/>
            </a:pPr>
            <a:r>
              <a:rPr lang="en-US" sz="750" b="1" dirty="0">
                <a:solidFill>
                  <a:srgbClr val="000000"/>
                </a:solidFill>
                <a:latin typeface="Roboto Bold" pitchFamily="34" charset="0"/>
                <a:ea typeface="Roboto Bold" pitchFamily="34" charset="-122"/>
                <a:cs typeface="Roboto Bold" pitchFamily="34" charset="-120"/>
              </a:rPr>
              <a:t>Галилей</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 даже использовал анаграммы, чтобы зашифровать свои открытия от конкурентов — прятал научные секреты прямо в перемешанных буквах. Сегодня разгадывание анаграмм входит в программы тренировки мозга для чемпионов по скорочтению по всему миру. Ты только что тренировался так же, как настоящие профессионалы! </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2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85616" y="381551"/>
            <a:ext cx="722054" cy="169482"/>
          </a:xfrm>
          <a:prstGeom prst="roundRect">
            <a:avLst>
              <a:gd name="adj" fmla="val 19771"/>
            </a:avLst>
          </a:prstGeom>
          <a:solidFill>
            <a:srgbClr val="E1E1EA"/>
          </a:solidFill>
          <a:ln/>
        </p:spPr>
      </p:sp>
      <p:sp>
        <p:nvSpPr>
          <p:cNvPr id="3" name="Text 1"/>
          <p:cNvSpPr/>
          <p:nvPr/>
        </p:nvSpPr>
        <p:spPr>
          <a:xfrm>
            <a:off x="545433" y="411460"/>
            <a:ext cx="980524" cy="109665"/>
          </a:xfrm>
          <a:prstGeom prst="rect">
            <a:avLst/>
          </a:prstGeom>
          <a:noFill/>
          <a:ln/>
        </p:spPr>
        <p:txBody>
          <a:bodyPr wrap="none" lIns="0" tIns="0" rIns="0" bIns="0" rtlCol="0" anchor="t"/>
          <a:lstStyle/>
          <a:p>
            <a:pPr algn="l" indent="0" marL="0">
              <a:lnSpc>
                <a:spcPct val="115000"/>
              </a:lnSpc>
              <a:buNone/>
            </a:pPr>
            <a:r>
              <a:rPr lang="en-US" sz="600" dirty="0">
                <a:solidFill>
                  <a:srgbClr val="3C3939"/>
                </a:solidFill>
                <a:latin typeface="Roboto" pitchFamily="34" charset="0"/>
                <a:ea typeface="Roboto" pitchFamily="34" charset="-122"/>
                <a:cs typeface="Roboto" pitchFamily="34" charset="-120"/>
              </a:rPr>
              <a:t>УПРАЖНЕНИЕ 6</a:t>
            </a:r>
            <a:endParaRPr lang="en-US" sz="600" dirty="0"/>
          </a:p>
        </p:txBody>
      </p:sp>
      <p:sp>
        <p:nvSpPr>
          <p:cNvPr id="4" name="Text 2"/>
          <p:cNvSpPr/>
          <p:nvPr/>
        </p:nvSpPr>
        <p:spPr>
          <a:xfrm>
            <a:off x="485616" y="579650"/>
            <a:ext cx="5000468" cy="315518"/>
          </a:xfrm>
          <a:prstGeom prst="rect">
            <a:avLst/>
          </a:prstGeom>
          <a:noFill/>
          <a:ln/>
        </p:spPr>
        <p:txBody>
          <a:bodyPr wrap="none" lIns="0" tIns="0" rIns="0" bIns="0" rtlCol="0" anchor="t"/>
          <a:lstStyle/>
          <a:p>
            <a:pPr algn="l" indent="0" marL="0">
              <a:lnSpc>
                <a:spcPct val="104000"/>
              </a:lnSpc>
              <a:buNone/>
            </a:pPr>
            <a:r>
              <a:rPr lang="en-US" sz="19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950" dirty="0">
                <a:solidFill>
                  <a:srgbClr val="1B1B27"/>
                </a:solidFill>
                <a:latin typeface="Raleway" pitchFamily="34" charset="0"/>
                <a:ea typeface="Raleway" pitchFamily="34" charset="-122"/>
                <a:cs typeface="Raleway" pitchFamily="34" charset="-120"/>
              </a:rPr>
              <a:t> Задом наперёд — Чтение наоборот</a:t>
            </a:r>
            <a:endParaRPr lang="en-US" sz="1950" dirty="0"/>
          </a:p>
        </p:txBody>
      </p:sp>
      <p:sp>
        <p:nvSpPr>
          <p:cNvPr id="5" name="Shape 3"/>
          <p:cNvSpPr/>
          <p:nvPr/>
        </p:nvSpPr>
        <p:spPr>
          <a:xfrm>
            <a:off x="485616" y="1002679"/>
            <a:ext cx="6590795" cy="1850769"/>
          </a:xfrm>
          <a:prstGeom prst="roundRect">
            <a:avLst>
              <a:gd name="adj" fmla="val 2263"/>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585311" y="1134560"/>
            <a:ext cx="124619" cy="99696"/>
          </a:xfrm>
          <a:prstGeom prst="rect">
            <a:avLst/>
          </a:prstGeom>
        </p:spPr>
      </p:pic>
      <p:sp>
        <p:nvSpPr>
          <p:cNvPr id="7" name="Text 4"/>
          <p:cNvSpPr/>
          <p:nvPr/>
        </p:nvSpPr>
        <p:spPr>
          <a:xfrm>
            <a:off x="809626" y="1099236"/>
            <a:ext cx="6167090" cy="475831"/>
          </a:xfrm>
          <a:prstGeom prst="rect">
            <a:avLst/>
          </a:prstGeom>
          <a:noFill/>
          <a:ln/>
        </p:spPr>
        <p:txBody>
          <a:bodyPr wrap="square" lIns="0" tIns="0" rIns="0" bIns="0" rtlCol="0" anchor="t">
            <a:normAutofit/>
          </a:bodyPr>
          <a:lstStyle/>
          <a:p>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Инструкция:</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Прочитай эти слова </a:t>
            </a:r>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справа налево</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(с конца к началу) — то есть начинай с последней буквы и иди к первой. После того как «развернул» слово в уме, </a:t>
            </a:r>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произнеси его вслух нормально</a:t>
            </a:r>
            <a:pPr algn="l" indent="0" marL="0">
              <a:lnSpc>
                <a:spcPct val="115000"/>
              </a:lnSpc>
              <a:spcAft>
                <a:spcPts val="500"/>
              </a:spcAft>
              <a:buNone/>
            </a:pPr>
            <a:r>
              <a:rPr lang="en-US" sz="750" dirty="0">
                <a:solidFill>
                  <a:srgbClr val="000000"/>
                </a:solidFill>
                <a:latin typeface="Roboto" pitchFamily="34" charset="0"/>
                <a:ea typeface="Roboto" pitchFamily="34" charset="-122"/>
                <a:cs typeface="Roboto" pitchFamily="34" charset="-120"/>
              </a:rPr>
              <a:t>, как обычное слово!</a:t>
            </a:r>
            <a:endParaRPr lang="en-US" sz="750" dirty="0"/>
          </a:p>
          <a:p>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Как читать задом наперёд:</a:t>
            </a:r>
            <a:endParaRPr lang="en-US" sz="750" dirty="0"/>
          </a:p>
        </p:txBody>
      </p:sp>
      <p:sp>
        <p:nvSpPr>
          <p:cNvPr id="8" name="Text 5"/>
          <p:cNvSpPr/>
          <p:nvPr/>
        </p:nvSpPr>
        <p:spPr>
          <a:xfrm>
            <a:off x="809626" y="1639562"/>
            <a:ext cx="6167090" cy="785749"/>
          </a:xfrm>
          <a:prstGeom prst="rect">
            <a:avLst/>
          </a:prstGeom>
          <a:noFill/>
          <a:ln/>
        </p:spPr>
        <p:txBody>
          <a:bodyPr wrap="square" lIns="0" tIns="0" rIns="0" bIns="0" rtlCol="0" anchor="t">
            <a:normAutofit/>
          </a:bodyPr>
          <a:lstStyle/>
          <a:p>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Посмотри на слово и </a:t>
            </a:r>
            <a:pPr algn="l" marL="152400" indent="-152400">
              <a:lnSpc>
                <a:spcPct val="115000"/>
              </a:lnSpc>
              <a:buSzPct val="100000"/>
              <a:buChar char="•"/>
            </a:pPr>
            <a:r>
              <a:rPr lang="en-US" sz="750" b="1" dirty="0">
                <a:solidFill>
                  <a:srgbClr val="000000"/>
                </a:solidFill>
                <a:latin typeface="Roboto Bold" pitchFamily="34" charset="0"/>
                <a:ea typeface="Roboto Bold" pitchFamily="34" charset="-122"/>
                <a:cs typeface="Roboto Bold" pitchFamily="34" charset="-120"/>
              </a:rPr>
              <a:t>найди последнюю букву</a:t>
            </a:r>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 — с неё и начинай</a:t>
            </a:r>
            <a:endParaRPr lang="en-US" sz="750" dirty="0"/>
          </a:p>
          <a:p>
            <a:pPr algn="l" marL="152400" indent="-152400">
              <a:lnSpc>
                <a:spcPct val="115000"/>
              </a:lnSpc>
              <a:buSzPct val="100000"/>
              <a:buChar char="•"/>
            </a:pPr>
            <a:r>
              <a:rPr lang="en-US" sz="750" b="1" dirty="0">
                <a:solidFill>
                  <a:srgbClr val="000000"/>
                </a:solidFill>
                <a:latin typeface="Roboto Bold" pitchFamily="34" charset="0"/>
                <a:ea typeface="Roboto Bold" pitchFamily="34" charset="-122"/>
                <a:cs typeface="Roboto Bold" pitchFamily="34" charset="-120"/>
              </a:rPr>
              <a:t>Произноси буквы по одной</a:t>
            </a:r>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 справа налево, складывая их в слог за слогом</a:t>
            </a:r>
            <a:endParaRPr lang="en-US" sz="750" dirty="0"/>
          </a:p>
          <a:p>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Когда «дошёл» до начала слова — </a:t>
            </a:r>
            <a:pPr algn="l" marL="152400" indent="-152400">
              <a:lnSpc>
                <a:spcPct val="115000"/>
              </a:lnSpc>
              <a:buSzPct val="100000"/>
              <a:buChar char="•"/>
            </a:pPr>
            <a:r>
              <a:rPr lang="en-US" sz="750" b="1" dirty="0">
                <a:solidFill>
                  <a:srgbClr val="000000"/>
                </a:solidFill>
                <a:latin typeface="Roboto Bold" pitchFamily="34" charset="0"/>
                <a:ea typeface="Roboto Bold" pitchFamily="34" charset="-122"/>
                <a:cs typeface="Roboto Bold" pitchFamily="34" charset="-120"/>
              </a:rPr>
              <a:t>скажи получившееся слово вслух</a:t>
            </a:r>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 целиком</a:t>
            </a:r>
            <a:endParaRPr lang="en-US" sz="750" dirty="0"/>
          </a:p>
          <a:p>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Если не получается сразу — </a:t>
            </a:r>
            <a:pPr algn="l" marL="152400" indent="-152400">
              <a:lnSpc>
                <a:spcPct val="115000"/>
              </a:lnSpc>
              <a:buSzPct val="100000"/>
              <a:buChar char="•"/>
            </a:pPr>
            <a:r>
              <a:rPr lang="en-US" sz="750" b="1" dirty="0">
                <a:solidFill>
                  <a:srgbClr val="000000"/>
                </a:solidFill>
                <a:latin typeface="Roboto Bold" pitchFamily="34" charset="0"/>
                <a:ea typeface="Roboto Bold" pitchFamily="34" charset="-122"/>
                <a:cs typeface="Roboto Bold" pitchFamily="34" charset="-120"/>
              </a:rPr>
              <a:t>запиши буквы на бумаге</a:t>
            </a:r>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 в обратном порядке и прочитай</a:t>
            </a:r>
            <a:endParaRPr lang="en-US" sz="750" dirty="0"/>
          </a:p>
          <a:p>
            <a:pPr algn="l" marL="152400" indent="-152400">
              <a:lnSpc>
                <a:spcPct val="115000"/>
              </a:lnSpc>
              <a:buSzPct val="100000"/>
              <a:buChar char="•"/>
            </a:pPr>
            <a:r>
              <a:rPr lang="en-US" sz="750" dirty="0">
                <a:solidFill>
                  <a:srgbClr val="000000"/>
                </a:solidFill>
                <a:latin typeface="Roboto" pitchFamily="34" charset="0"/>
                <a:ea typeface="Roboto" pitchFamily="34" charset="-122"/>
                <a:cs typeface="Roboto" pitchFamily="34" charset="-120"/>
              </a:rPr>
              <a:t>Не торопись! Это сложно поначалу — </a:t>
            </a:r>
            <a:pPr algn="l" marL="152400" indent="-152400">
              <a:lnSpc>
                <a:spcPct val="115000"/>
              </a:lnSpc>
              <a:buSzPct val="100000"/>
              <a:buChar char="•"/>
            </a:pPr>
            <a:r>
              <a:rPr lang="en-US" sz="750" b="1" dirty="0">
                <a:solidFill>
                  <a:srgbClr val="000000"/>
                </a:solidFill>
                <a:latin typeface="Roboto Bold" pitchFamily="34" charset="0"/>
                <a:ea typeface="Roboto Bold" pitchFamily="34" charset="-122"/>
                <a:cs typeface="Roboto Bold" pitchFamily="34" charset="-120"/>
              </a:rPr>
              <a:t>скорость придёт с практикой</a:t>
            </a:r>
            <a:endParaRPr lang="en-US" sz="750" dirty="0"/>
          </a:p>
        </p:txBody>
      </p:sp>
      <p:sp>
        <p:nvSpPr>
          <p:cNvPr id="9" name="Text 6"/>
          <p:cNvSpPr/>
          <p:nvPr/>
        </p:nvSpPr>
        <p:spPr>
          <a:xfrm>
            <a:off x="809626" y="2489805"/>
            <a:ext cx="6167090" cy="274224"/>
          </a:xfrm>
          <a:prstGeom prst="rect">
            <a:avLst/>
          </a:prstGeom>
          <a:noFill/>
          <a:ln/>
        </p:spPr>
        <p:txBody>
          <a:bodyPr wrap="square" lIns="0" tIns="0" rIns="0" bIns="0" rtlCol="0" anchor="t">
            <a:normAutofit/>
          </a:bodyPr>
          <a:lstStyle/>
          <a:p>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Секрет успеха:</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Сначала произноси каждую букву шёпотом справа налево, потом соединяй их в слоги. Со временем мозг научится делать это автоматически — так же быстро, как обычное чтение!</a:t>
            </a:r>
            <a:endParaRPr lang="en-US" sz="750" dirty="0"/>
          </a:p>
        </p:txBody>
      </p:sp>
      <p:sp>
        <p:nvSpPr>
          <p:cNvPr id="10" name="Text 7"/>
          <p:cNvSpPr/>
          <p:nvPr/>
        </p:nvSpPr>
        <p:spPr>
          <a:xfrm>
            <a:off x="485616" y="2934066"/>
            <a:ext cx="6590795" cy="959785"/>
          </a:xfrm>
          <a:prstGeom prst="rect">
            <a:avLst/>
          </a:prstGeom>
          <a:noFill/>
          <a:ln/>
        </p:spPr>
        <p:txBody>
          <a:bodyPr wrap="square" lIns="0" tIns="0" rIns="0" bIns="0" rtlCol="0" anchor="t">
            <a:normAutofit/>
          </a:bodyPr>
          <a:lstStyle/>
          <a:p>
            <a:pPr algn="l" indent="0" marL="0">
              <a:lnSpc>
                <a:spcPct val="115000"/>
              </a:lnSpc>
              <a:buNone/>
            </a:pPr>
            <a:r>
              <a:rPr lang="en-US" sz="750" dirty="0">
                <a:solidFill>
                  <a:srgbClr val="3C3939"/>
                </a:solidFill>
                <a:latin typeface="Roboto" pitchFamily="34" charset="0"/>
                <a:ea typeface="Roboto" pitchFamily="34" charset="-122"/>
                <a:cs typeface="Roboto" pitchFamily="34" charset="-120"/>
              </a:rPr>
              <a:t>Это упражнение — настоящая гимнастика для мозга! Когда мы читаем слово задом наперёд, мозг вынужден работать необычным образом: сначала он «разворачивает» слово в рабочей памяти, а только потом произносит его. Это развивает концентрацию, гибкость мышления и скорость обработки отдельных букв — ключевые навыки для быстрого чтения. Кроме того, такое упражнение усиливает связь между зрительным образом слова и его звуковой формой, что напрямую ускоряет чтение вперёд. Нейробиологи установили, что регулярная тренировка «обратного» чтения активирует сразу оба полушария мозга и расширяет объём рабочей памяти. Дети, практикующие это упражнение, начинают значительно точнее замечать мелкие детали в тексте и гораздо реже пропускают слова при чтении!</a:t>
            </a:r>
            <a:endParaRPr lang="en-US" sz="750" dirty="0"/>
          </a:p>
        </p:txBody>
      </p:sp>
      <p:sp>
        <p:nvSpPr>
          <p:cNvPr id="11" name="Text 8"/>
          <p:cNvSpPr/>
          <p:nvPr/>
        </p:nvSpPr>
        <p:spPr>
          <a:xfrm>
            <a:off x="485616" y="4001362"/>
            <a:ext cx="1939570" cy="190899"/>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Основные задания</a:t>
            </a:r>
            <a:endParaRPr lang="en-US" sz="1150" dirty="0"/>
          </a:p>
        </p:txBody>
      </p:sp>
      <p:sp>
        <p:nvSpPr>
          <p:cNvPr id="12" name="Text 9"/>
          <p:cNvSpPr/>
          <p:nvPr/>
        </p:nvSpPr>
        <p:spPr>
          <a:xfrm>
            <a:off x="485616" y="4299772"/>
            <a:ext cx="6968900" cy="137112"/>
          </a:xfrm>
          <a:prstGeom prst="rect">
            <a:avLst/>
          </a:prstGeom>
          <a:noFill/>
          <a:ln/>
        </p:spPr>
        <p:txBody>
          <a:bodyPr wrap="none" lIns="0" tIns="0" rIns="0" bIns="0" rtlCol="0" anchor="t"/>
          <a:lstStyle/>
          <a:p>
            <a:pPr algn="l" indent="0" marL="0">
              <a:lnSpc>
                <a:spcPct val="115000"/>
              </a:lnSpc>
              <a:buNone/>
            </a:pPr>
            <a:r>
              <a:rPr lang="en-US" sz="750" dirty="0">
                <a:solidFill>
                  <a:srgbClr val="3C3939"/>
                </a:solidFill>
                <a:latin typeface="Roboto" pitchFamily="34" charset="0"/>
                <a:ea typeface="Roboto" pitchFamily="34" charset="-122"/>
                <a:cs typeface="Roboto" pitchFamily="34" charset="-120"/>
              </a:rPr>
              <a:t>Прочитай каждое слово </a:t>
            </a:r>
            <a:pPr algn="l" indent="0" marL="0">
              <a:lnSpc>
                <a:spcPct val="115000"/>
              </a:lnSpc>
              <a:buNone/>
            </a:pPr>
            <a:r>
              <a:rPr lang="en-US" sz="750" b="1" dirty="0">
                <a:solidFill>
                  <a:srgbClr val="3C3939"/>
                </a:solidFill>
                <a:latin typeface="Roboto Bold" pitchFamily="34" charset="0"/>
                <a:ea typeface="Roboto Bold" pitchFamily="34" charset="-122"/>
                <a:cs typeface="Roboto Bold" pitchFamily="34" charset="-120"/>
              </a:rPr>
              <a:t>справа налево</a:t>
            </a:r>
            <a:pPr algn="l" indent="0" marL="0">
              <a:lnSpc>
                <a:spcPct val="115000"/>
              </a:lnSpc>
              <a:buNone/>
            </a:pPr>
            <a:r>
              <a:rPr lang="en-US" sz="750" dirty="0">
                <a:solidFill>
                  <a:srgbClr val="3C3939"/>
                </a:solidFill>
                <a:latin typeface="Roboto" pitchFamily="34" charset="0"/>
                <a:ea typeface="Roboto" pitchFamily="34" charset="-122"/>
                <a:cs typeface="Roboto" pitchFamily="34" charset="-120"/>
              </a:rPr>
              <a:t> и запиши правильное слово на строчке:</a:t>
            </a:r>
            <a:endParaRPr lang="en-US" sz="750" dirty="0"/>
          </a:p>
        </p:txBody>
      </p:sp>
      <p:sp>
        <p:nvSpPr>
          <p:cNvPr id="13" name="Shape 10"/>
          <p:cNvSpPr/>
          <p:nvPr/>
        </p:nvSpPr>
        <p:spPr>
          <a:xfrm>
            <a:off x="485616" y="4517502"/>
            <a:ext cx="6590795" cy="2434357"/>
          </a:xfrm>
          <a:prstGeom prst="roundRect">
            <a:avLst>
              <a:gd name="adj" fmla="val 1721"/>
            </a:avLst>
          </a:prstGeom>
          <a:solidFill>
            <a:srgbClr val="E1E1EA"/>
          </a:solidFill>
          <a:ln w="3939">
            <a:solidFill>
              <a:srgbClr val="C7C7D0"/>
            </a:solidFill>
            <a:prstDash val="solid"/>
          </a:ln>
        </p:spPr>
      </p:sp>
      <p:sp>
        <p:nvSpPr>
          <p:cNvPr id="14" name="Shape 11"/>
          <p:cNvSpPr/>
          <p:nvPr/>
        </p:nvSpPr>
        <p:spPr>
          <a:xfrm>
            <a:off x="489554" y="4521441"/>
            <a:ext cx="2194286" cy="808827"/>
          </a:xfrm>
          <a:prstGeom prst="rect">
            <a:avLst/>
          </a:prstGeom>
          <a:solidFill>
            <a:srgbClr val="E1E1EA"/>
          </a:solidFill>
          <a:ln/>
        </p:spPr>
      </p:sp>
      <p:sp>
        <p:nvSpPr>
          <p:cNvPr id="15" name="Text 12"/>
          <p:cNvSpPr/>
          <p:nvPr/>
        </p:nvSpPr>
        <p:spPr>
          <a:xfrm>
            <a:off x="589250" y="4621137"/>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мази</a:t>
            </a:r>
            <a:endParaRPr lang="en-US" sz="1550" dirty="0"/>
          </a:p>
        </p:txBody>
      </p:sp>
      <p:sp>
        <p:nvSpPr>
          <p:cNvPr id="16" name="Text 13"/>
          <p:cNvSpPr/>
          <p:nvPr/>
        </p:nvSpPr>
        <p:spPr>
          <a:xfrm>
            <a:off x="589250" y="4913392"/>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ЗИМА</a:t>
            </a:r>
            <a:endParaRPr lang="en-US" sz="750" dirty="0"/>
          </a:p>
        </p:txBody>
      </p:sp>
      <p:sp>
        <p:nvSpPr>
          <p:cNvPr id="17" name="Shape 14"/>
          <p:cNvSpPr/>
          <p:nvPr/>
        </p:nvSpPr>
        <p:spPr>
          <a:xfrm>
            <a:off x="2683840" y="4521441"/>
            <a:ext cx="2194286" cy="808827"/>
          </a:xfrm>
          <a:prstGeom prst="rect">
            <a:avLst/>
          </a:prstGeom>
          <a:solidFill>
            <a:srgbClr val="E1E1EA"/>
          </a:solidFill>
          <a:ln/>
        </p:spPr>
      </p:sp>
      <p:sp>
        <p:nvSpPr>
          <p:cNvPr id="18" name="Shape 15"/>
          <p:cNvSpPr/>
          <p:nvPr/>
        </p:nvSpPr>
        <p:spPr>
          <a:xfrm>
            <a:off x="2683840" y="4521441"/>
            <a:ext cx="11816" cy="808827"/>
          </a:xfrm>
          <a:prstGeom prst="roundRect">
            <a:avLst>
              <a:gd name="adj" fmla="val 354488"/>
            </a:avLst>
          </a:prstGeom>
          <a:solidFill>
            <a:srgbClr val="C7C7D0"/>
          </a:solidFill>
          <a:ln/>
        </p:spPr>
      </p:sp>
      <p:sp>
        <p:nvSpPr>
          <p:cNvPr id="19" name="Text 16"/>
          <p:cNvSpPr/>
          <p:nvPr/>
        </p:nvSpPr>
        <p:spPr>
          <a:xfrm>
            <a:off x="2783535" y="4621137"/>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алокш</a:t>
            </a:r>
            <a:endParaRPr lang="en-US" sz="1550" dirty="0"/>
          </a:p>
        </p:txBody>
      </p:sp>
      <p:sp>
        <p:nvSpPr>
          <p:cNvPr id="20" name="Text 17"/>
          <p:cNvSpPr/>
          <p:nvPr/>
        </p:nvSpPr>
        <p:spPr>
          <a:xfrm>
            <a:off x="2783535" y="4913392"/>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ШКОЛА</a:t>
            </a:r>
            <a:endParaRPr lang="en-US" sz="750" dirty="0"/>
          </a:p>
        </p:txBody>
      </p:sp>
      <p:sp>
        <p:nvSpPr>
          <p:cNvPr id="21" name="Shape 18"/>
          <p:cNvSpPr/>
          <p:nvPr/>
        </p:nvSpPr>
        <p:spPr>
          <a:xfrm>
            <a:off x="4878125" y="4521441"/>
            <a:ext cx="2194286" cy="808827"/>
          </a:xfrm>
          <a:prstGeom prst="rect">
            <a:avLst/>
          </a:prstGeom>
          <a:solidFill>
            <a:srgbClr val="E1E1EA"/>
          </a:solidFill>
          <a:ln/>
        </p:spPr>
      </p:sp>
      <p:sp>
        <p:nvSpPr>
          <p:cNvPr id="22" name="Shape 19"/>
          <p:cNvSpPr/>
          <p:nvPr/>
        </p:nvSpPr>
        <p:spPr>
          <a:xfrm>
            <a:off x="4878125" y="4521441"/>
            <a:ext cx="11816" cy="808827"/>
          </a:xfrm>
          <a:prstGeom prst="roundRect">
            <a:avLst>
              <a:gd name="adj" fmla="val 354488"/>
            </a:avLst>
          </a:prstGeom>
          <a:solidFill>
            <a:srgbClr val="C7C7D0"/>
          </a:solidFill>
          <a:ln/>
        </p:spPr>
      </p:sp>
      <p:sp>
        <p:nvSpPr>
          <p:cNvPr id="23" name="Text 20"/>
          <p:cNvSpPr/>
          <p:nvPr/>
        </p:nvSpPr>
        <p:spPr>
          <a:xfrm>
            <a:off x="4977821" y="4621137"/>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кору</a:t>
            </a:r>
            <a:endParaRPr lang="en-US" sz="1550" dirty="0"/>
          </a:p>
        </p:txBody>
      </p:sp>
      <p:sp>
        <p:nvSpPr>
          <p:cNvPr id="24" name="Text 21"/>
          <p:cNvSpPr/>
          <p:nvPr/>
        </p:nvSpPr>
        <p:spPr>
          <a:xfrm>
            <a:off x="4977821" y="4913392"/>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УРОК</a:t>
            </a:r>
            <a:endParaRPr lang="en-US" sz="750" dirty="0"/>
          </a:p>
        </p:txBody>
      </p:sp>
      <p:sp>
        <p:nvSpPr>
          <p:cNvPr id="25" name="Shape 22"/>
          <p:cNvSpPr/>
          <p:nvPr/>
        </p:nvSpPr>
        <p:spPr>
          <a:xfrm>
            <a:off x="489554" y="5330268"/>
            <a:ext cx="2194286" cy="808827"/>
          </a:xfrm>
          <a:prstGeom prst="rect">
            <a:avLst/>
          </a:prstGeom>
          <a:solidFill>
            <a:srgbClr val="E1E1EA"/>
          </a:solidFill>
          <a:ln/>
        </p:spPr>
      </p:sp>
      <p:sp>
        <p:nvSpPr>
          <p:cNvPr id="26" name="Shape 23"/>
          <p:cNvSpPr/>
          <p:nvPr/>
        </p:nvSpPr>
        <p:spPr>
          <a:xfrm>
            <a:off x="489554" y="5330268"/>
            <a:ext cx="2194286" cy="11816"/>
          </a:xfrm>
          <a:prstGeom prst="roundRect">
            <a:avLst>
              <a:gd name="adj" fmla="val 354488"/>
            </a:avLst>
          </a:prstGeom>
          <a:solidFill>
            <a:srgbClr val="C7C7D0"/>
          </a:solidFill>
          <a:ln/>
        </p:spPr>
      </p:sp>
      <p:sp>
        <p:nvSpPr>
          <p:cNvPr id="27" name="Text 24"/>
          <p:cNvSpPr/>
          <p:nvPr/>
        </p:nvSpPr>
        <p:spPr>
          <a:xfrm>
            <a:off x="589250" y="5429963"/>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анивтрак</a:t>
            </a:r>
            <a:endParaRPr lang="en-US" sz="1550" dirty="0"/>
          </a:p>
        </p:txBody>
      </p:sp>
      <p:sp>
        <p:nvSpPr>
          <p:cNvPr id="28" name="Text 25"/>
          <p:cNvSpPr/>
          <p:nvPr/>
        </p:nvSpPr>
        <p:spPr>
          <a:xfrm>
            <a:off x="589250" y="5722219"/>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КАРТИНА</a:t>
            </a:r>
            <a:endParaRPr lang="en-US" sz="750" dirty="0"/>
          </a:p>
        </p:txBody>
      </p:sp>
      <p:sp>
        <p:nvSpPr>
          <p:cNvPr id="29" name="Shape 26"/>
          <p:cNvSpPr/>
          <p:nvPr/>
        </p:nvSpPr>
        <p:spPr>
          <a:xfrm>
            <a:off x="2683840" y="5330268"/>
            <a:ext cx="2194286" cy="808827"/>
          </a:xfrm>
          <a:prstGeom prst="rect">
            <a:avLst/>
          </a:prstGeom>
          <a:solidFill>
            <a:srgbClr val="E1E1EA"/>
          </a:solidFill>
          <a:ln/>
        </p:spPr>
      </p:sp>
      <p:sp>
        <p:nvSpPr>
          <p:cNvPr id="30" name="Shape 27"/>
          <p:cNvSpPr/>
          <p:nvPr/>
        </p:nvSpPr>
        <p:spPr>
          <a:xfrm>
            <a:off x="2683840" y="5330268"/>
            <a:ext cx="11816" cy="808827"/>
          </a:xfrm>
          <a:prstGeom prst="roundRect">
            <a:avLst>
              <a:gd name="adj" fmla="val 354488"/>
            </a:avLst>
          </a:prstGeom>
          <a:solidFill>
            <a:srgbClr val="C7C7D0"/>
          </a:solidFill>
          <a:ln/>
        </p:spPr>
      </p:sp>
      <p:sp>
        <p:nvSpPr>
          <p:cNvPr id="31" name="Shape 28"/>
          <p:cNvSpPr/>
          <p:nvPr/>
        </p:nvSpPr>
        <p:spPr>
          <a:xfrm>
            <a:off x="2683840" y="5330268"/>
            <a:ext cx="2194286" cy="11816"/>
          </a:xfrm>
          <a:prstGeom prst="roundRect">
            <a:avLst>
              <a:gd name="adj" fmla="val 354488"/>
            </a:avLst>
          </a:prstGeom>
          <a:solidFill>
            <a:srgbClr val="C7C7D0"/>
          </a:solidFill>
          <a:ln/>
        </p:spPr>
      </p:sp>
      <p:sp>
        <p:nvSpPr>
          <p:cNvPr id="32" name="Text 29"/>
          <p:cNvSpPr/>
          <p:nvPr/>
        </p:nvSpPr>
        <p:spPr>
          <a:xfrm>
            <a:off x="2783535" y="5429963"/>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акнижк</a:t>
            </a:r>
            <a:endParaRPr lang="en-US" sz="1550" dirty="0"/>
          </a:p>
        </p:txBody>
      </p:sp>
      <p:sp>
        <p:nvSpPr>
          <p:cNvPr id="33" name="Text 30"/>
          <p:cNvSpPr/>
          <p:nvPr/>
        </p:nvSpPr>
        <p:spPr>
          <a:xfrm>
            <a:off x="2783535" y="5722219"/>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КНИЖКА</a:t>
            </a:r>
            <a:endParaRPr lang="en-US" sz="750" dirty="0"/>
          </a:p>
        </p:txBody>
      </p:sp>
      <p:sp>
        <p:nvSpPr>
          <p:cNvPr id="34" name="Shape 31"/>
          <p:cNvSpPr/>
          <p:nvPr/>
        </p:nvSpPr>
        <p:spPr>
          <a:xfrm>
            <a:off x="4878125" y="5330268"/>
            <a:ext cx="2194286" cy="808827"/>
          </a:xfrm>
          <a:prstGeom prst="rect">
            <a:avLst/>
          </a:prstGeom>
          <a:solidFill>
            <a:srgbClr val="E1E1EA"/>
          </a:solidFill>
          <a:ln/>
        </p:spPr>
      </p:sp>
      <p:sp>
        <p:nvSpPr>
          <p:cNvPr id="35" name="Shape 32"/>
          <p:cNvSpPr/>
          <p:nvPr/>
        </p:nvSpPr>
        <p:spPr>
          <a:xfrm>
            <a:off x="4878125" y="5330268"/>
            <a:ext cx="11816" cy="808827"/>
          </a:xfrm>
          <a:prstGeom prst="roundRect">
            <a:avLst>
              <a:gd name="adj" fmla="val 354488"/>
            </a:avLst>
          </a:prstGeom>
          <a:solidFill>
            <a:srgbClr val="C7C7D0"/>
          </a:solidFill>
          <a:ln/>
        </p:spPr>
      </p:sp>
      <p:sp>
        <p:nvSpPr>
          <p:cNvPr id="36" name="Shape 33"/>
          <p:cNvSpPr/>
          <p:nvPr/>
        </p:nvSpPr>
        <p:spPr>
          <a:xfrm>
            <a:off x="4878125" y="5330268"/>
            <a:ext cx="2194286" cy="11816"/>
          </a:xfrm>
          <a:prstGeom prst="roundRect">
            <a:avLst>
              <a:gd name="adj" fmla="val 354488"/>
            </a:avLst>
          </a:prstGeom>
          <a:solidFill>
            <a:srgbClr val="C7C7D0"/>
          </a:solidFill>
          <a:ln/>
        </p:spPr>
      </p:sp>
      <p:sp>
        <p:nvSpPr>
          <p:cNvPr id="37" name="Text 34"/>
          <p:cNvSpPr/>
          <p:nvPr/>
        </p:nvSpPr>
        <p:spPr>
          <a:xfrm>
            <a:off x="4977821" y="5429963"/>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ьтетрадь</a:t>
            </a:r>
            <a:endParaRPr lang="en-US" sz="1550" dirty="0"/>
          </a:p>
        </p:txBody>
      </p:sp>
      <p:sp>
        <p:nvSpPr>
          <p:cNvPr id="38" name="Text 35"/>
          <p:cNvSpPr/>
          <p:nvPr/>
        </p:nvSpPr>
        <p:spPr>
          <a:xfrm>
            <a:off x="4977821" y="5722219"/>
            <a:ext cx="1994895"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ТЕТРАДЬ</a:t>
            </a:r>
            <a:endParaRPr lang="en-US" sz="750" dirty="0"/>
          </a:p>
        </p:txBody>
      </p:sp>
      <p:sp>
        <p:nvSpPr>
          <p:cNvPr id="39" name="Shape 36"/>
          <p:cNvSpPr/>
          <p:nvPr/>
        </p:nvSpPr>
        <p:spPr>
          <a:xfrm>
            <a:off x="489554" y="6139094"/>
            <a:ext cx="3291428" cy="808827"/>
          </a:xfrm>
          <a:prstGeom prst="rect">
            <a:avLst/>
          </a:prstGeom>
          <a:solidFill>
            <a:srgbClr val="E1E1EA"/>
          </a:solidFill>
          <a:ln/>
        </p:spPr>
      </p:sp>
      <p:sp>
        <p:nvSpPr>
          <p:cNvPr id="40" name="Shape 37"/>
          <p:cNvSpPr/>
          <p:nvPr/>
        </p:nvSpPr>
        <p:spPr>
          <a:xfrm>
            <a:off x="489554" y="6139094"/>
            <a:ext cx="3291428" cy="11816"/>
          </a:xfrm>
          <a:prstGeom prst="roundRect">
            <a:avLst>
              <a:gd name="adj" fmla="val 354488"/>
            </a:avLst>
          </a:prstGeom>
          <a:solidFill>
            <a:srgbClr val="C7C7D0"/>
          </a:solidFill>
          <a:ln/>
        </p:spPr>
      </p:sp>
      <p:sp>
        <p:nvSpPr>
          <p:cNvPr id="41" name="Text 38"/>
          <p:cNvSpPr/>
          <p:nvPr/>
        </p:nvSpPr>
        <p:spPr>
          <a:xfrm>
            <a:off x="589250" y="6238790"/>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ьлетичу</a:t>
            </a:r>
            <a:endParaRPr lang="en-US" sz="1550" dirty="0"/>
          </a:p>
        </p:txBody>
      </p:sp>
      <p:sp>
        <p:nvSpPr>
          <p:cNvPr id="42" name="Text 39"/>
          <p:cNvSpPr/>
          <p:nvPr/>
        </p:nvSpPr>
        <p:spPr>
          <a:xfrm>
            <a:off x="589250" y="6531045"/>
            <a:ext cx="3092037"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УЧИТЕЛЬ</a:t>
            </a:r>
            <a:endParaRPr lang="en-US" sz="750" dirty="0"/>
          </a:p>
        </p:txBody>
      </p:sp>
      <p:sp>
        <p:nvSpPr>
          <p:cNvPr id="43" name="Shape 40"/>
          <p:cNvSpPr/>
          <p:nvPr/>
        </p:nvSpPr>
        <p:spPr>
          <a:xfrm>
            <a:off x="3780982" y="6139094"/>
            <a:ext cx="3291428" cy="808827"/>
          </a:xfrm>
          <a:prstGeom prst="rect">
            <a:avLst/>
          </a:prstGeom>
          <a:solidFill>
            <a:srgbClr val="E1E1EA"/>
          </a:solidFill>
          <a:ln/>
        </p:spPr>
      </p:sp>
      <p:sp>
        <p:nvSpPr>
          <p:cNvPr id="44" name="Shape 41"/>
          <p:cNvSpPr/>
          <p:nvPr/>
        </p:nvSpPr>
        <p:spPr>
          <a:xfrm>
            <a:off x="3780982" y="6139094"/>
            <a:ext cx="11816" cy="808827"/>
          </a:xfrm>
          <a:prstGeom prst="roundRect">
            <a:avLst>
              <a:gd name="adj" fmla="val 354488"/>
            </a:avLst>
          </a:prstGeom>
          <a:solidFill>
            <a:srgbClr val="C7C7D0"/>
          </a:solidFill>
          <a:ln/>
        </p:spPr>
      </p:sp>
      <p:sp>
        <p:nvSpPr>
          <p:cNvPr id="45" name="Shape 42"/>
          <p:cNvSpPr/>
          <p:nvPr/>
        </p:nvSpPr>
        <p:spPr>
          <a:xfrm>
            <a:off x="3780982" y="6139094"/>
            <a:ext cx="3291428" cy="11816"/>
          </a:xfrm>
          <a:prstGeom prst="roundRect">
            <a:avLst>
              <a:gd name="adj" fmla="val 354488"/>
            </a:avLst>
          </a:prstGeom>
          <a:solidFill>
            <a:srgbClr val="C7C7D0"/>
          </a:solidFill>
          <a:ln/>
        </p:spPr>
      </p:sp>
      <p:sp>
        <p:nvSpPr>
          <p:cNvPr id="46" name="Text 43"/>
          <p:cNvSpPr/>
          <p:nvPr/>
        </p:nvSpPr>
        <p:spPr>
          <a:xfrm>
            <a:off x="3880678" y="6238790"/>
            <a:ext cx="1994525" cy="249301"/>
          </a:xfrm>
          <a:prstGeom prst="rect">
            <a:avLst/>
          </a:prstGeom>
          <a:noFill/>
          <a:ln/>
        </p:spPr>
        <p:txBody>
          <a:bodyPr wrap="none" lIns="0" tIns="0" rIns="0" bIns="0" rtlCol="0" anchor="t"/>
          <a:lstStyle/>
          <a:p>
            <a:pPr algn="l" indent="0" marL="0">
              <a:lnSpc>
                <a:spcPct val="104000"/>
              </a:lnSpc>
              <a:buNone/>
            </a:pPr>
            <a:r>
              <a:rPr lang="en-US" sz="1550" dirty="0">
                <a:solidFill>
                  <a:srgbClr val="3C3939"/>
                </a:solidFill>
                <a:latin typeface="Raleway" pitchFamily="34" charset="0"/>
                <a:ea typeface="Raleway" pitchFamily="34" charset="-122"/>
                <a:cs typeface="Raleway" pitchFamily="34" charset="-120"/>
              </a:rPr>
              <a:t>акнаяп</a:t>
            </a:r>
            <a:endParaRPr lang="en-US" sz="1550" dirty="0"/>
          </a:p>
        </p:txBody>
      </p:sp>
      <p:sp>
        <p:nvSpPr>
          <p:cNvPr id="47" name="Text 44"/>
          <p:cNvSpPr/>
          <p:nvPr/>
        </p:nvSpPr>
        <p:spPr>
          <a:xfrm>
            <a:off x="3880678" y="6531045"/>
            <a:ext cx="3092037" cy="317180"/>
          </a:xfrm>
          <a:prstGeom prst="rect">
            <a:avLst/>
          </a:prstGeom>
          <a:noFill/>
          <a:ln/>
        </p:spPr>
        <p:txBody>
          <a:bodyPr wrap="square" lIns="0" tIns="0" rIns="0" bIns="0" rtlCol="0" anchor="t"/>
          <a:lstStyle/>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ПОЛЯНКА</a:t>
            </a:r>
            <a:endParaRPr lang="en-US" sz="750" dirty="0"/>
          </a:p>
        </p:txBody>
      </p:sp>
      <p:sp>
        <p:nvSpPr>
          <p:cNvPr id="48" name="Text 45"/>
          <p:cNvSpPr/>
          <p:nvPr/>
        </p:nvSpPr>
        <p:spPr>
          <a:xfrm>
            <a:off x="485616" y="7059371"/>
            <a:ext cx="3353953" cy="190899"/>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Суперзадание — целые предложения!</a:t>
            </a:r>
            <a:endParaRPr lang="en-US" sz="1150" dirty="0"/>
          </a:p>
        </p:txBody>
      </p:sp>
      <p:sp>
        <p:nvSpPr>
          <p:cNvPr id="49" name="Text 46"/>
          <p:cNvSpPr/>
          <p:nvPr/>
        </p:nvSpPr>
        <p:spPr>
          <a:xfrm>
            <a:off x="485616" y="7357780"/>
            <a:ext cx="6590795" cy="274224"/>
          </a:xfrm>
          <a:prstGeom prst="rect">
            <a:avLst/>
          </a:prstGeom>
          <a:noFill/>
          <a:ln/>
        </p:spPr>
        <p:txBody>
          <a:bodyPr wrap="square" lIns="0" tIns="0" rIns="0" bIns="0" rtlCol="0" anchor="t">
            <a:normAutofit/>
          </a:bodyPr>
          <a:lstStyle/>
          <a:p>
            <a:pPr algn="l" indent="0" marL="0">
              <a:lnSpc>
                <a:spcPct val="115000"/>
              </a:lnSpc>
              <a:buNone/>
            </a:pPr>
            <a:r>
              <a:rPr lang="en-US" sz="750" dirty="0">
                <a:solidFill>
                  <a:srgbClr val="3C3939"/>
                </a:solidFill>
                <a:latin typeface="Roboto" pitchFamily="34" charset="0"/>
                <a:ea typeface="Roboto" pitchFamily="34" charset="-122"/>
                <a:cs typeface="Roboto" pitchFamily="34" charset="-120"/>
              </a:rPr>
              <a:t>Теперь попробуй прочитать </a:t>
            </a:r>
            <a:pPr algn="l" indent="0" marL="0">
              <a:lnSpc>
                <a:spcPct val="115000"/>
              </a:lnSpc>
              <a:buNone/>
            </a:pPr>
            <a:r>
              <a:rPr lang="en-US" sz="750" b="1" dirty="0">
                <a:solidFill>
                  <a:srgbClr val="3C3939"/>
                </a:solidFill>
                <a:latin typeface="Roboto Bold" pitchFamily="34" charset="0"/>
                <a:ea typeface="Roboto Bold" pitchFamily="34" charset="-122"/>
                <a:cs typeface="Roboto Bold" pitchFamily="34" charset="-120"/>
              </a:rPr>
              <a:t>целые предложения задом наперёд</a:t>
            </a:r>
            <a:pPr algn="l" indent="0" marL="0">
              <a:lnSpc>
                <a:spcPct val="115000"/>
              </a:lnSpc>
              <a:buNone/>
            </a:pPr>
            <a:r>
              <a:rPr lang="en-US" sz="750" dirty="0">
                <a:solidFill>
                  <a:srgbClr val="3C3939"/>
                </a:solidFill>
                <a:latin typeface="Roboto" pitchFamily="34" charset="0"/>
                <a:ea typeface="Roboto" pitchFamily="34" charset="-122"/>
                <a:cs typeface="Roboto" pitchFamily="34" charset="-120"/>
              </a:rPr>
              <a:t>. Каждое слово переворачивай отдельно, а потом прочитай предложение целиком. Это настоящий вызов для чемпиона!</a:t>
            </a:r>
            <a:endParaRPr lang="en-US" sz="750" dirty="0"/>
          </a:p>
        </p:txBody>
      </p:sp>
      <p:pic>
        <p:nvPicPr>
          <p:cNvPr id="50"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5616" y="7712623"/>
            <a:ext cx="2149176" cy="1467494"/>
          </a:xfrm>
          <a:prstGeom prst="rect">
            <a:avLst/>
          </a:prstGeom>
        </p:spPr>
      </p:pic>
      <p:sp>
        <p:nvSpPr>
          <p:cNvPr id="51" name="Text 47"/>
          <p:cNvSpPr/>
          <p:nvPr/>
        </p:nvSpPr>
        <p:spPr>
          <a:xfrm>
            <a:off x="644390" y="7824134"/>
            <a:ext cx="1246563" cy="155821"/>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Предложение 1</a:t>
            </a:r>
            <a:endParaRPr lang="en-US" sz="950" dirty="0"/>
          </a:p>
        </p:txBody>
      </p:sp>
      <p:sp>
        <p:nvSpPr>
          <p:cNvPr id="52" name="Text 48"/>
          <p:cNvSpPr/>
          <p:nvPr/>
        </p:nvSpPr>
        <p:spPr>
          <a:xfrm>
            <a:off x="644390" y="8022910"/>
            <a:ext cx="1878891" cy="908584"/>
          </a:xfrm>
          <a:prstGeom prst="rect">
            <a:avLst/>
          </a:prstGeom>
          <a:noFill/>
          <a:ln/>
        </p:spPr>
        <p:txBody>
          <a:bodyPr wrap="square" lIns="0" tIns="0" rIns="0" bIns="0" rtlCol="0" anchor="t">
            <a:normAutofit/>
          </a:bodyPr>
          <a:lstStyle/>
          <a:p>
            <a:pPr algn="l" indent="0" marL="0">
              <a:lnSpc>
                <a:spcPct val="115000"/>
              </a:lnSpc>
              <a:buNone/>
            </a:pPr>
            <a:r>
              <a:rPr lang="en-US" sz="750" b="1" dirty="0">
                <a:solidFill>
                  <a:srgbClr val="3C3939"/>
                </a:solidFill>
                <a:latin typeface="Roboto Bold" pitchFamily="34" charset="0"/>
                <a:ea typeface="Roboto Bold" pitchFamily="34" charset="-122"/>
                <a:cs typeface="Roboto Bold" pitchFamily="34" charset="-120"/>
              </a:rPr>
              <a:t>Задом наперёд:</a:t>
            </a:r>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 алокш ансарк яантявреп</a:t>
            </a:r>
            <a:endParaRPr lang="en-US" sz="750" dirty="0"/>
          </a:p>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________________________________________________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первая красная школа</a:t>
            </a:r>
            <a:endParaRPr lang="en-US" sz="750" dirty="0"/>
          </a:p>
        </p:txBody>
      </p:sp>
      <p:pic>
        <p:nvPicPr>
          <p:cNvPr id="53"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6425" y="7712623"/>
            <a:ext cx="2149176" cy="1467494"/>
          </a:xfrm>
          <a:prstGeom prst="rect">
            <a:avLst/>
          </a:prstGeom>
        </p:spPr>
      </p:pic>
      <p:sp>
        <p:nvSpPr>
          <p:cNvPr id="54" name="Text 49"/>
          <p:cNvSpPr/>
          <p:nvPr/>
        </p:nvSpPr>
        <p:spPr>
          <a:xfrm>
            <a:off x="2865199" y="7824134"/>
            <a:ext cx="1246563" cy="155821"/>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Предложение 2</a:t>
            </a:r>
            <a:endParaRPr lang="en-US" sz="950" dirty="0"/>
          </a:p>
        </p:txBody>
      </p:sp>
      <p:sp>
        <p:nvSpPr>
          <p:cNvPr id="55" name="Text 50"/>
          <p:cNvSpPr/>
          <p:nvPr/>
        </p:nvSpPr>
        <p:spPr>
          <a:xfrm>
            <a:off x="2865199" y="8022910"/>
            <a:ext cx="1878891" cy="908584"/>
          </a:xfrm>
          <a:prstGeom prst="rect">
            <a:avLst/>
          </a:prstGeom>
          <a:noFill/>
          <a:ln/>
        </p:spPr>
        <p:txBody>
          <a:bodyPr wrap="square" lIns="0" tIns="0" rIns="0" bIns="0" rtlCol="0" anchor="t"/>
          <a:lstStyle/>
          <a:p>
            <a:pPr algn="l" indent="0" marL="0">
              <a:lnSpc>
                <a:spcPct val="115000"/>
              </a:lnSpc>
              <a:buNone/>
            </a:pPr>
            <a:r>
              <a:rPr lang="en-US" sz="750" b="1" dirty="0">
                <a:solidFill>
                  <a:srgbClr val="3C3939"/>
                </a:solidFill>
                <a:latin typeface="Roboto Bold" pitchFamily="34" charset="0"/>
                <a:ea typeface="Roboto Bold" pitchFamily="34" charset="-122"/>
                <a:cs typeface="Roboto Bold" pitchFamily="34" charset="-120"/>
              </a:rPr>
              <a:t>Задом наперёд:</a:t>
            </a:r>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 атинам тёатич угинк</a:t>
            </a:r>
            <a:endParaRPr lang="en-US" sz="750" dirty="0"/>
          </a:p>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________________________________________________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книгу читает мамита → мама читает книгу</a:t>
            </a:r>
            <a:endParaRPr lang="en-US" sz="750" dirty="0"/>
          </a:p>
        </p:txBody>
      </p:sp>
      <p:pic>
        <p:nvPicPr>
          <p:cNvPr id="56"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27235" y="7712623"/>
            <a:ext cx="2149176" cy="1467494"/>
          </a:xfrm>
          <a:prstGeom prst="rect">
            <a:avLst/>
          </a:prstGeom>
        </p:spPr>
      </p:pic>
      <p:sp>
        <p:nvSpPr>
          <p:cNvPr id="57" name="Text 51"/>
          <p:cNvSpPr/>
          <p:nvPr/>
        </p:nvSpPr>
        <p:spPr>
          <a:xfrm>
            <a:off x="5086009" y="7824134"/>
            <a:ext cx="1246563" cy="155821"/>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Предложение 3</a:t>
            </a:r>
            <a:endParaRPr lang="en-US" sz="950" dirty="0"/>
          </a:p>
        </p:txBody>
      </p:sp>
      <p:sp>
        <p:nvSpPr>
          <p:cNvPr id="58" name="Text 52"/>
          <p:cNvSpPr/>
          <p:nvPr/>
        </p:nvSpPr>
        <p:spPr>
          <a:xfrm>
            <a:off x="5086009" y="8022910"/>
            <a:ext cx="1878891" cy="1045696"/>
          </a:xfrm>
          <a:prstGeom prst="rect">
            <a:avLst/>
          </a:prstGeom>
          <a:noFill/>
          <a:ln/>
        </p:spPr>
        <p:txBody>
          <a:bodyPr wrap="square" lIns="0" tIns="0" rIns="0" bIns="0" rtlCol="0" anchor="t">
            <a:normAutofit/>
          </a:bodyPr>
          <a:lstStyle/>
          <a:p>
            <a:pPr algn="l" indent="0" marL="0">
              <a:lnSpc>
                <a:spcPct val="115000"/>
              </a:lnSpc>
              <a:buNone/>
            </a:pPr>
            <a:r>
              <a:rPr lang="en-US" sz="750" b="1" dirty="0">
                <a:solidFill>
                  <a:srgbClr val="3C3939"/>
                </a:solidFill>
                <a:latin typeface="Roboto Bold" pitchFamily="34" charset="0"/>
                <a:ea typeface="Roboto Bold" pitchFamily="34" charset="-122"/>
                <a:cs typeface="Roboto Bold" pitchFamily="34" charset="-120"/>
              </a:rPr>
              <a:t>Задом наперёд:</a:t>
            </a:r>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 кинеуч тёшип ьдарттет в</a:t>
            </a:r>
            <a:endParaRPr lang="en-US" sz="750" dirty="0"/>
          </a:p>
          <a:p>
            <a:pPr algn="l" indent="0" marL="0">
              <a:lnSpc>
                <a:spcPct val="115000"/>
              </a:lnSpc>
              <a:spcAft>
                <a:spcPts val="300"/>
              </a:spcAft>
              <a:buNone/>
            </a:pPr>
            <a:r>
              <a:rPr lang="en-US" sz="750" dirty="0">
                <a:solidFill>
                  <a:srgbClr val="3C3939"/>
                </a:solidFill>
                <a:latin typeface="Roboto" pitchFamily="34" charset="0"/>
                <a:ea typeface="Roboto" pitchFamily="34" charset="-122"/>
                <a:cs typeface="Roboto" pitchFamily="34" charset="-120"/>
              </a:rPr>
              <a:t>Читаю: ________________________________________________</a:t>
            </a:r>
            <a:endParaRPr lang="en-US" sz="750" dirty="0"/>
          </a:p>
          <a:p>
            <a:pPr algn="l" indent="0" marL="0">
              <a:lnSpc>
                <a:spcPct val="115000"/>
              </a:lnSpc>
              <a:buNone/>
            </a:pPr>
            <a:r>
              <a:rPr lang="en-US" sz="750" i="1" dirty="0">
                <a:solidFill>
                  <a:srgbClr val="3C3939"/>
                </a:solidFill>
                <a:latin typeface="Roboto" pitchFamily="34" charset="0"/>
                <a:ea typeface="Roboto" pitchFamily="34" charset="-122"/>
                <a:cs typeface="Roboto" pitchFamily="34" charset="-120"/>
              </a:rPr>
              <a:t>Ответ: в тетрадь пишет ученик → ученик пишет в тетрадь</a:t>
            </a:r>
            <a:endParaRPr lang="en-US" sz="750" dirty="0"/>
          </a:p>
        </p:txBody>
      </p:sp>
      <p:sp>
        <p:nvSpPr>
          <p:cNvPr id="59" name="Shape 53"/>
          <p:cNvSpPr/>
          <p:nvPr/>
        </p:nvSpPr>
        <p:spPr>
          <a:xfrm>
            <a:off x="485616" y="9260735"/>
            <a:ext cx="6590795" cy="871536"/>
          </a:xfrm>
          <a:prstGeom prst="roundRect">
            <a:avLst>
              <a:gd name="adj" fmla="val 4806"/>
            </a:avLst>
          </a:prstGeom>
          <a:solidFill>
            <a:srgbClr val="B6FCB8"/>
          </a:solidFill>
          <a:ln/>
        </p:spPr>
      </p:sp>
      <p:pic>
        <p:nvPicPr>
          <p:cNvPr id="60" name="Image 4" descr="preencoded.png">    </p:cNvPr>
          <p:cNvPicPr>
            <a:picLocks noChangeAspect="1"/>
          </p:cNvPicPr>
          <p:nvPr/>
        </p:nvPicPr>
        <p:blipFill>
          <a:blip r:embed="rId8"/>
          <a:stretch>
            <a:fillRect/>
          </a:stretch>
        </p:blipFill>
        <p:spPr>
          <a:xfrm>
            <a:off x="585311" y="9392616"/>
            <a:ext cx="124619" cy="99696"/>
          </a:xfrm>
          <a:prstGeom prst="rect">
            <a:avLst/>
          </a:prstGeom>
        </p:spPr>
      </p:pic>
      <p:sp>
        <p:nvSpPr>
          <p:cNvPr id="61" name="Text 54"/>
          <p:cNvSpPr/>
          <p:nvPr/>
        </p:nvSpPr>
        <p:spPr>
          <a:xfrm>
            <a:off x="809626" y="9357292"/>
            <a:ext cx="6167090" cy="685561"/>
          </a:xfrm>
          <a:prstGeom prst="rect">
            <a:avLst/>
          </a:prstGeom>
          <a:noFill/>
          <a:ln/>
        </p:spPr>
        <p:txBody>
          <a:bodyPr wrap="square" lIns="0" tIns="0" rIns="0" bIns="0" rtlCol="0" anchor="t">
            <a:normAutofit/>
          </a:bodyPr>
          <a:lstStyle/>
          <a:p>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5000"/>
              </a:lnSpc>
              <a:buNone/>
            </a:pPr>
            <a:r>
              <a:rPr lang="en-US" sz="750" b="1" dirty="0">
                <a:solidFill>
                  <a:srgbClr val="000000"/>
                </a:solidFill>
                <a:latin typeface="Roboto Bold" pitchFamily="34" charset="0"/>
                <a:ea typeface="Roboto Bold" pitchFamily="34" charset="-122"/>
                <a:cs typeface="Roboto Bold" pitchFamily="34" charset="-120"/>
              </a:rPr>
              <a:t>Знаешь ли ты?</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 Люди, которые умеют читать задом наперёд, быстрее замечают ошибки в тексте. Это навык настоящего редактора и корректора! Профессиональные редакторы в издательствах иногда намеренно читают текст в обратном направлении, чтобы «отключить» автоматическое понимание смысла и увидеть каждую букву отдельно — именно так ловят самые хитрые опечатки. Тренируя чтение наоборот, ты развиваешь в себе суперспособность, которой владеют лишь немногие! </a:t>
            </a:r>
            <a:pPr algn="l" indent="0" marL="0">
              <a:lnSpc>
                <a:spcPct val="115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485616" y="381551"/>
            <a:ext cx="611773" cy="137728"/>
          </a:xfrm>
          <a:prstGeom prst="roundRect">
            <a:avLst>
              <a:gd name="adj" fmla="val 20627"/>
            </a:avLst>
          </a:prstGeom>
          <a:solidFill>
            <a:srgbClr val="E1E1EA"/>
          </a:solidFill>
          <a:ln/>
        </p:spPr>
      </p:sp>
      <p:sp>
        <p:nvSpPr>
          <p:cNvPr id="3" name="Text 1"/>
          <p:cNvSpPr/>
          <p:nvPr/>
        </p:nvSpPr>
        <p:spPr>
          <a:xfrm>
            <a:off x="536325" y="406906"/>
            <a:ext cx="888459" cy="87018"/>
          </a:xfrm>
          <a:prstGeom prst="rect">
            <a:avLst/>
          </a:prstGeom>
          <a:noFill/>
          <a:ln/>
        </p:spPr>
        <p:txBody>
          <a:bodyPr wrap="none" lIns="0" tIns="0" rIns="0" bIns="0" rtlCol="0" anchor="t"/>
          <a:lstStyle/>
          <a:p>
            <a:pPr algn="l" indent="0" marL="0">
              <a:lnSpc>
                <a:spcPct val="107000"/>
              </a:lnSpc>
              <a:buNone/>
            </a:pPr>
            <a:r>
              <a:rPr lang="en-US" sz="500" dirty="0">
                <a:solidFill>
                  <a:srgbClr val="3C3939"/>
                </a:solidFill>
                <a:latin typeface="Roboto" pitchFamily="34" charset="0"/>
                <a:ea typeface="Roboto" pitchFamily="34" charset="-122"/>
                <a:cs typeface="Roboto" pitchFamily="34" charset="-120"/>
              </a:rPr>
              <a:t>УПРАЖНЕНИЕ 7</a:t>
            </a:r>
            <a:endParaRPr lang="en-US" sz="500" dirty="0"/>
          </a:p>
        </p:txBody>
      </p:sp>
      <p:sp>
        <p:nvSpPr>
          <p:cNvPr id="4" name="Text 2"/>
          <p:cNvSpPr/>
          <p:nvPr/>
        </p:nvSpPr>
        <p:spPr>
          <a:xfrm>
            <a:off x="485616" y="539833"/>
            <a:ext cx="4118532" cy="264193"/>
          </a:xfrm>
          <a:prstGeom prst="rect">
            <a:avLst/>
          </a:prstGeom>
          <a:noFill/>
          <a:ln/>
        </p:spPr>
        <p:txBody>
          <a:bodyPr wrap="none" lIns="0" tIns="0" rIns="0" bIns="0" rtlCol="0" anchor="t"/>
          <a:lstStyle/>
          <a:p>
            <a:pPr algn="l" indent="0" marL="0">
              <a:lnSpc>
                <a:spcPct val="104000"/>
              </a:lnSpc>
              <a:buNone/>
            </a:pPr>
            <a:r>
              <a:rPr lang="en-US" sz="16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650" dirty="0">
                <a:solidFill>
                  <a:srgbClr val="1B1B27"/>
                </a:solidFill>
                <a:latin typeface="Raleway" pitchFamily="34" charset="0"/>
                <a:ea typeface="Raleway" pitchFamily="34" charset="-122"/>
                <a:cs typeface="Raleway" pitchFamily="34" charset="-120"/>
              </a:rPr>
              <a:t> Сквозь забор — Текст с помехами</a:t>
            </a:r>
            <a:endParaRPr lang="en-US" sz="1650" dirty="0"/>
          </a:p>
        </p:txBody>
      </p:sp>
      <p:sp>
        <p:nvSpPr>
          <p:cNvPr id="5" name="Shape 3"/>
          <p:cNvSpPr/>
          <p:nvPr/>
        </p:nvSpPr>
        <p:spPr>
          <a:xfrm>
            <a:off x="485616" y="939169"/>
            <a:ext cx="3532051" cy="2025359"/>
          </a:xfrm>
          <a:prstGeom prst="roundRect">
            <a:avLst>
              <a:gd name="adj" fmla="val 1753"/>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570111" y="1053512"/>
            <a:ext cx="105665" cy="84495"/>
          </a:xfrm>
          <a:prstGeom prst="rect">
            <a:avLst/>
          </a:prstGeom>
        </p:spPr>
      </p:pic>
      <p:sp>
        <p:nvSpPr>
          <p:cNvPr id="7" name="Text 4"/>
          <p:cNvSpPr/>
          <p:nvPr/>
        </p:nvSpPr>
        <p:spPr>
          <a:xfrm>
            <a:off x="760270" y="1006618"/>
            <a:ext cx="3172901" cy="963601"/>
          </a:xfrm>
          <a:prstGeom prst="rect">
            <a:avLst/>
          </a:prstGeom>
          <a:noFill/>
          <a:ln/>
        </p:spPr>
        <p:txBody>
          <a:bodyPr wrap="square" lIns="0" tIns="0" rIns="0" bIns="0" rtlCol="0" anchor="t">
            <a:normAutofit/>
          </a:bodyPr>
          <a:lstStyle/>
          <a:p>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Инструкция:</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 Прочитай короткий текст, несмотря на линии, которые его пересекают. Это упражнение называется </a:t>
            </a:r>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«чтение с помехами»</a:t>
            </a:r>
            <a:pPr algn="l" indent="0" marL="0">
              <a:lnSpc>
                <a:spcPct val="107000"/>
              </a:lnSpc>
              <a:spcAft>
                <a:spcPts val="350"/>
              </a:spcAft>
              <a:buNone/>
            </a:pPr>
            <a:r>
              <a:rPr lang="en-US" sz="650" dirty="0">
                <a:solidFill>
                  <a:srgbClr val="000000"/>
                </a:solidFill>
                <a:latin typeface="Roboto" pitchFamily="34" charset="0"/>
                <a:ea typeface="Roboto" pitchFamily="34" charset="-122"/>
                <a:cs typeface="Roboto" pitchFamily="34" charset="-120"/>
              </a:rPr>
              <a:t> — ты учишься видеть буквы и слова сквозь визуальный «шум».</a:t>
            </a:r>
            <a:endParaRPr lang="en-US" sz="650" dirty="0"/>
          </a:p>
          <a:p>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Что такое чтение с помехами?</a:t>
            </a:r>
            <a:pPr algn="l" indent="0" marL="0">
              <a:lnSpc>
                <a:spcPct val="107000"/>
              </a:lnSpc>
              <a:spcAft>
                <a:spcPts val="350"/>
              </a:spcAft>
              <a:buNone/>
            </a:pPr>
            <a:r>
              <a:rPr lang="en-US" sz="650" dirty="0">
                <a:solidFill>
                  <a:srgbClr val="000000"/>
                </a:solidFill>
                <a:latin typeface="Roboto" pitchFamily="34" charset="0"/>
                <a:ea typeface="Roboto" pitchFamily="34" charset="-122"/>
                <a:cs typeface="Roboto" pitchFamily="34" charset="-120"/>
              </a:rPr>
              <a:t> Горизонтальные линии пересекают текст, как прутья забора. Твой мозг должен научиться «убирать» их и видеть только буквы. Сначала это кажется трудным, но с каждой попыткой становится легче!</a:t>
            </a:r>
            <a:endParaRPr lang="en-US" sz="650" dirty="0"/>
          </a:p>
          <a:p>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Как сохранять фокус:</a:t>
            </a:r>
            <a:endParaRPr lang="en-US" sz="650" dirty="0"/>
          </a:p>
        </p:txBody>
      </p:sp>
      <p:sp>
        <p:nvSpPr>
          <p:cNvPr id="8" name="Text 5"/>
          <p:cNvSpPr/>
          <p:nvPr/>
        </p:nvSpPr>
        <p:spPr>
          <a:xfrm>
            <a:off x="760270" y="2016559"/>
            <a:ext cx="3172901" cy="616451"/>
          </a:xfrm>
          <a:prstGeom prst="rect">
            <a:avLst/>
          </a:prstGeom>
          <a:noFill/>
          <a:ln/>
        </p:spPr>
        <p:txBody>
          <a:bodyPr wrap="square" lIns="0" tIns="0" rIns="0" bIns="0" rtlCol="0" anchor="t">
            <a:normAutofit/>
          </a:bodyPr>
          <a:lstStyle/>
          <a:p>
            <a:pPr algn="l" marL="132080" indent="-132080">
              <a:lnSpc>
                <a:spcPct val="107000"/>
              </a:lnSpc>
              <a:buSzPct val="100000"/>
              <a:buChar char="•"/>
            </a:pPr>
            <a:r>
              <a:rPr lang="en-US" sz="650" b="1" dirty="0">
                <a:solidFill>
                  <a:srgbClr val="000000"/>
                </a:solidFill>
                <a:latin typeface="Roboto Bold" pitchFamily="34" charset="0"/>
                <a:ea typeface="Roboto Bold" pitchFamily="34" charset="-122"/>
                <a:cs typeface="Roboto Bold" pitchFamily="34" charset="-120"/>
              </a:rPr>
              <a:t>Не останавливайся</a:t>
            </a:r>
            <a:pPr algn="l" marL="132080" indent="-132080">
              <a:lnSpc>
                <a:spcPct val="107000"/>
              </a:lnSpc>
              <a:buSzPct val="100000"/>
              <a:buChar char="•"/>
            </a:pPr>
            <a:r>
              <a:rPr lang="en-US" sz="650" dirty="0">
                <a:solidFill>
                  <a:srgbClr val="000000"/>
                </a:solidFill>
                <a:latin typeface="Roboto" pitchFamily="34" charset="0"/>
                <a:ea typeface="Roboto" pitchFamily="34" charset="-122"/>
                <a:cs typeface="Roboto" pitchFamily="34" charset="-120"/>
              </a:rPr>
              <a:t> на линиях — скользи взглядом сквозь них</a:t>
            </a:r>
            <a:endParaRPr lang="en-US" sz="650" dirty="0"/>
          </a:p>
          <a:p>
            <a:pPr algn="l" marL="132080" indent="-132080">
              <a:lnSpc>
                <a:spcPct val="107000"/>
              </a:lnSpc>
              <a:buSzPct val="100000"/>
              <a:buChar char="•"/>
            </a:pPr>
            <a:r>
              <a:rPr lang="en-US" sz="650" b="1" dirty="0">
                <a:solidFill>
                  <a:srgbClr val="000000"/>
                </a:solidFill>
                <a:latin typeface="Roboto Bold" pitchFamily="34" charset="0"/>
                <a:ea typeface="Roboto Bold" pitchFamily="34" charset="-122"/>
                <a:cs typeface="Roboto Bold" pitchFamily="34" charset="-120"/>
              </a:rPr>
              <a:t>Держи темп</a:t>
            </a:r>
            <a:pPr algn="l" marL="132080" indent="-132080">
              <a:lnSpc>
                <a:spcPct val="107000"/>
              </a:lnSpc>
              <a:buSzPct val="100000"/>
              <a:buChar char="•"/>
            </a:pPr>
            <a:r>
              <a:rPr lang="en-US" sz="650" dirty="0">
                <a:solidFill>
                  <a:srgbClr val="000000"/>
                </a:solidFill>
                <a:latin typeface="Roboto" pitchFamily="34" charset="0"/>
                <a:ea typeface="Roboto" pitchFamily="34" charset="-122"/>
                <a:cs typeface="Roboto" pitchFamily="34" charset="-120"/>
              </a:rPr>
              <a:t> — читай так же плавно, как обычный текст</a:t>
            </a:r>
            <a:endParaRPr lang="en-US" sz="650" dirty="0"/>
          </a:p>
          <a:p>
            <a:pPr algn="l" marL="132080" indent="-132080">
              <a:lnSpc>
                <a:spcPct val="107000"/>
              </a:lnSpc>
              <a:buSzPct val="100000"/>
              <a:buChar char="•"/>
            </a:pPr>
            <a:r>
              <a:rPr lang="en-US" sz="650" b="1" dirty="0">
                <a:solidFill>
                  <a:srgbClr val="000000"/>
                </a:solidFill>
                <a:latin typeface="Roboto Bold" pitchFamily="34" charset="0"/>
                <a:ea typeface="Roboto Bold" pitchFamily="34" charset="-122"/>
                <a:cs typeface="Roboto Bold" pitchFamily="34" charset="-120"/>
              </a:rPr>
              <a:t>Смотри чуть выше или ниже линии</a:t>
            </a:r>
            <a:pPr algn="l" marL="132080" indent="-132080">
              <a:lnSpc>
                <a:spcPct val="107000"/>
              </a:lnSpc>
              <a:buSzPct val="100000"/>
              <a:buChar char="•"/>
            </a:pPr>
            <a:r>
              <a:rPr lang="en-US" sz="650" dirty="0">
                <a:solidFill>
                  <a:srgbClr val="000000"/>
                </a:solidFill>
                <a:latin typeface="Roboto" pitchFamily="34" charset="0"/>
                <a:ea typeface="Roboto" pitchFamily="34" charset="-122"/>
                <a:cs typeface="Roboto" pitchFamily="34" charset="-120"/>
              </a:rPr>
              <a:t>, если она прямо на букве</a:t>
            </a:r>
            <a:endParaRPr lang="en-US" sz="650" dirty="0"/>
          </a:p>
          <a:p>
            <a:pPr algn="l" marL="132080" indent="-132080">
              <a:lnSpc>
                <a:spcPct val="107000"/>
              </a:lnSpc>
              <a:buSzPct val="100000"/>
              <a:buChar char="•"/>
            </a:pPr>
            <a:r>
              <a:rPr lang="en-US" sz="650" b="1" dirty="0">
                <a:solidFill>
                  <a:srgbClr val="000000"/>
                </a:solidFill>
                <a:latin typeface="Roboto Bold" pitchFamily="34" charset="0"/>
                <a:ea typeface="Roboto Bold" pitchFamily="34" charset="-122"/>
                <a:cs typeface="Roboto Bold" pitchFamily="34" charset="-120"/>
              </a:rPr>
              <a:t>Не напрягай глаза</a:t>
            </a:r>
            <a:pPr algn="l" marL="132080" indent="-132080">
              <a:lnSpc>
                <a:spcPct val="107000"/>
              </a:lnSpc>
              <a:buSzPct val="100000"/>
              <a:buChar char="•"/>
            </a:pPr>
            <a:r>
              <a:rPr lang="en-US" sz="650" dirty="0">
                <a:solidFill>
                  <a:srgbClr val="000000"/>
                </a:solidFill>
                <a:latin typeface="Roboto" pitchFamily="34" charset="0"/>
                <a:ea typeface="Roboto" pitchFamily="34" charset="-122"/>
                <a:cs typeface="Roboto" pitchFamily="34" charset="-120"/>
              </a:rPr>
              <a:t> — расслабленный взгляд лучше фильтрует помехи</a:t>
            </a:r>
            <a:endParaRPr lang="en-US" sz="650" dirty="0"/>
          </a:p>
          <a:p>
            <a:pPr algn="l" marL="132080" indent="-132080">
              <a:lnSpc>
                <a:spcPct val="107000"/>
              </a:lnSpc>
              <a:buSzPct val="100000"/>
              <a:buChar char="•"/>
            </a:pPr>
            <a:r>
              <a:rPr lang="en-US" sz="650" b="1" dirty="0">
                <a:solidFill>
                  <a:srgbClr val="000000"/>
                </a:solidFill>
                <a:latin typeface="Roboto Bold" pitchFamily="34" charset="0"/>
                <a:ea typeface="Roboto Bold" pitchFamily="34" charset="-122"/>
                <a:cs typeface="Roboto Bold" pitchFamily="34" charset="-120"/>
              </a:rPr>
              <a:t>Читай вслух</a:t>
            </a:r>
            <a:pPr algn="l" marL="132080" indent="-132080">
              <a:lnSpc>
                <a:spcPct val="107000"/>
              </a:lnSpc>
              <a:buSzPct val="100000"/>
              <a:buChar char="•"/>
            </a:pPr>
            <a:r>
              <a:rPr lang="en-US" sz="650" dirty="0">
                <a:solidFill>
                  <a:srgbClr val="000000"/>
                </a:solidFill>
                <a:latin typeface="Roboto" pitchFamily="34" charset="0"/>
                <a:ea typeface="Roboto" pitchFamily="34" charset="-122"/>
                <a:cs typeface="Roboto" pitchFamily="34" charset="-120"/>
              </a:rPr>
              <a:t> — голос помогает мозгу удерживать смысл</a:t>
            </a:r>
            <a:endParaRPr lang="en-US" sz="650" dirty="0"/>
          </a:p>
        </p:txBody>
      </p:sp>
      <p:sp>
        <p:nvSpPr>
          <p:cNvPr id="9" name="Text 6"/>
          <p:cNvSpPr/>
          <p:nvPr/>
        </p:nvSpPr>
        <p:spPr>
          <a:xfrm>
            <a:off x="760270" y="2679350"/>
            <a:ext cx="3172901" cy="217730"/>
          </a:xfrm>
          <a:prstGeom prst="rect">
            <a:avLst/>
          </a:prstGeom>
          <a:noFill/>
          <a:ln/>
        </p:spPr>
        <p:txBody>
          <a:bodyPr wrap="square" lIns="0" tIns="0" rIns="0" bIns="0" rtlCol="0" anchor="t">
            <a:normAutofit/>
          </a:bodyPr>
          <a:lstStyle/>
          <a:p>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 </a:t>
            </a:r>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Совет:</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 Представь, что ты смотришь сквозь жалюзи на солнечный день — ты же видишь небо, а не только полоски! Так же и здесь: текст важнее линий.</a:t>
            </a:r>
            <a:endParaRPr lang="en-US" sz="650" dirty="0"/>
          </a:p>
        </p:txBody>
      </p:sp>
      <p:pic>
        <p:nvPicPr>
          <p:cNvPr id="10" name="Image 1" descr="preencoded.png">    </p:cNvPr>
          <p:cNvPicPr>
            <a:picLocks noChangeAspect="1"/>
          </p:cNvPicPr>
          <p:nvPr/>
        </p:nvPicPr>
        <p:blipFill>
          <a:blip r:embed="rId2"/>
          <a:stretch>
            <a:fillRect/>
          </a:stretch>
        </p:blipFill>
        <p:spPr>
          <a:xfrm>
            <a:off x="4227889" y="939169"/>
            <a:ext cx="2852399" cy="2852401"/>
          </a:xfrm>
          <a:prstGeom prst="rect">
            <a:avLst/>
          </a:prstGeom>
        </p:spPr>
      </p:pic>
      <p:sp>
        <p:nvSpPr>
          <p:cNvPr id="11" name="Text 7"/>
          <p:cNvSpPr/>
          <p:nvPr/>
        </p:nvSpPr>
        <p:spPr>
          <a:xfrm>
            <a:off x="485616" y="3907390"/>
            <a:ext cx="6590795" cy="819965"/>
          </a:xfrm>
          <a:prstGeom prst="rect">
            <a:avLst/>
          </a:prstGeom>
          <a:noFill/>
          <a:ln/>
        </p:spPr>
        <p:txBody>
          <a:bodyPr wrap="square" lIns="0" tIns="0" rIns="0" bIns="0" rtlCol="0" anchor="t">
            <a:normAutofit/>
          </a:bodyPr>
          <a:lstStyle/>
          <a:p>
            <a:pPr algn="l" indent="0" marL="0">
              <a:lnSpc>
                <a:spcPct val="107000"/>
              </a:lnSpc>
              <a:spcAft>
                <a:spcPts val="450"/>
              </a:spcAft>
              <a:buNone/>
            </a:pPr>
            <a:r>
              <a:rPr lang="en-US" sz="650" dirty="0">
                <a:solidFill>
                  <a:srgbClr val="3C3939"/>
                </a:solidFill>
                <a:latin typeface="Roboto" pitchFamily="34" charset="0"/>
                <a:ea typeface="Roboto" pitchFamily="34" charset="-122"/>
                <a:cs typeface="Roboto" pitchFamily="34" charset="-120"/>
              </a:rPr>
              <a:t>Когда мы читаем текст с визуальными «помехами», мозг активно учится фильтровать лишнее и удерживать внимание на главном — на буквах и смысле слов. Этот навык напрямую связан с концентрацией: чем лучше мы умеем игнорировать отвлекающие факторы, тем быстрее и точнее мы читаем в любых условиях. Нейробиологи установили, что подобные упражнения укрепляют префронтальную кору мозга — ту самую часть, которая отвечает за сосредоточенность и управление вниманием. Регулярная тренировка с «зашумлёнными» текстами помогает детям лучше справляться с чтением в шумном классе, при плохом освещении или когда рядом много отвлекающих факторов. Со временем мозг начинает автоматически «вычёркивать» помехи — и ты сможешь читать сосредоточенно даже в самых сложных условиях!</a:t>
            </a:r>
            <a:endParaRPr lang="en-US" sz="650" dirty="0"/>
          </a:p>
          <a:p>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a:t>
            </a:r>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 </a:t>
            </a:r>
            <a:pPr algn="l" indent="0" marL="0">
              <a:lnSpc>
                <a:spcPct val="107000"/>
              </a:lnSpc>
              <a:buNone/>
            </a:pPr>
            <a:r>
              <a:rPr lang="en-US" sz="650" b="1" dirty="0">
                <a:solidFill>
                  <a:srgbClr val="3C3939"/>
                </a:solidFill>
                <a:latin typeface="Roboto Bold" pitchFamily="34" charset="0"/>
                <a:ea typeface="Roboto Bold" pitchFamily="34" charset="-122"/>
                <a:cs typeface="Roboto Bold" pitchFamily="34" charset="-120"/>
              </a:rPr>
              <a:t>Прочитай вслух — плавно, без остановок:</a:t>
            </a:r>
            <a:endParaRPr lang="en-US" sz="650" dirty="0"/>
          </a:p>
        </p:txBody>
      </p:sp>
      <p:sp>
        <p:nvSpPr>
          <p:cNvPr id="12" name="Shape 8"/>
          <p:cNvSpPr/>
          <p:nvPr/>
        </p:nvSpPr>
        <p:spPr>
          <a:xfrm>
            <a:off x="485616" y="4785265"/>
            <a:ext cx="11816" cy="2055206"/>
          </a:xfrm>
          <a:prstGeom prst="roundRect">
            <a:avLst>
              <a:gd name="adj" fmla="val 59999"/>
            </a:avLst>
          </a:prstGeom>
          <a:solidFill>
            <a:srgbClr val="1B1B27"/>
          </a:solidFill>
          <a:ln/>
        </p:spPr>
      </p:sp>
      <p:sp>
        <p:nvSpPr>
          <p:cNvPr id="13" name="Text 9"/>
          <p:cNvSpPr/>
          <p:nvPr/>
        </p:nvSpPr>
        <p:spPr>
          <a:xfrm>
            <a:off x="612389" y="4843175"/>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Наступила тёплая весна.</a:t>
            </a:r>
            <a:endParaRPr lang="en-US" sz="800" dirty="0"/>
          </a:p>
        </p:txBody>
      </p:sp>
      <p:sp>
        <p:nvSpPr>
          <p:cNvPr id="14" name="Text 10"/>
          <p:cNvSpPr/>
          <p:nvPr/>
        </p:nvSpPr>
        <p:spPr>
          <a:xfrm>
            <a:off x="612389" y="5037089"/>
            <a:ext cx="6842127"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15" name="Text 11"/>
          <p:cNvSpPr/>
          <p:nvPr/>
        </p:nvSpPr>
        <p:spPr>
          <a:xfrm>
            <a:off x="612389" y="5203863"/>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Птицы весело поют свои песни.</a:t>
            </a:r>
            <a:endParaRPr lang="en-US" sz="800" dirty="0"/>
          </a:p>
        </p:txBody>
      </p:sp>
      <p:sp>
        <p:nvSpPr>
          <p:cNvPr id="16" name="Text 12"/>
          <p:cNvSpPr/>
          <p:nvPr/>
        </p:nvSpPr>
        <p:spPr>
          <a:xfrm>
            <a:off x="612389" y="5397777"/>
            <a:ext cx="6842127"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17" name="Text 13"/>
          <p:cNvSpPr/>
          <p:nvPr/>
        </p:nvSpPr>
        <p:spPr>
          <a:xfrm>
            <a:off x="612389" y="5564552"/>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Дети пошли гулять в парк.</a:t>
            </a:r>
            <a:endParaRPr lang="en-US" sz="800" dirty="0"/>
          </a:p>
        </p:txBody>
      </p:sp>
      <p:sp>
        <p:nvSpPr>
          <p:cNvPr id="18" name="Text 14"/>
          <p:cNvSpPr/>
          <p:nvPr/>
        </p:nvSpPr>
        <p:spPr>
          <a:xfrm>
            <a:off x="612389" y="5758466"/>
            <a:ext cx="6842127"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19" name="Text 15"/>
          <p:cNvSpPr/>
          <p:nvPr/>
        </p:nvSpPr>
        <p:spPr>
          <a:xfrm>
            <a:off x="612389" y="5925241"/>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Солнце ярко светит в небе.</a:t>
            </a:r>
            <a:endParaRPr lang="en-US" sz="800" dirty="0"/>
          </a:p>
        </p:txBody>
      </p:sp>
      <p:sp>
        <p:nvSpPr>
          <p:cNvPr id="20" name="Text 16"/>
          <p:cNvSpPr/>
          <p:nvPr/>
        </p:nvSpPr>
        <p:spPr>
          <a:xfrm>
            <a:off x="612389" y="6119155"/>
            <a:ext cx="6842127"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21" name="Text 17"/>
          <p:cNvSpPr/>
          <p:nvPr/>
        </p:nvSpPr>
        <p:spPr>
          <a:xfrm>
            <a:off x="612389" y="6285930"/>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Дети смеются и играют.</a:t>
            </a:r>
            <a:endParaRPr lang="en-US" sz="800" dirty="0"/>
          </a:p>
        </p:txBody>
      </p:sp>
      <p:sp>
        <p:nvSpPr>
          <p:cNvPr id="22" name="Text 18"/>
          <p:cNvSpPr/>
          <p:nvPr/>
        </p:nvSpPr>
        <p:spPr>
          <a:xfrm>
            <a:off x="612389" y="6479844"/>
            <a:ext cx="6842127"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23" name="Text 19"/>
          <p:cNvSpPr/>
          <p:nvPr/>
        </p:nvSpPr>
        <p:spPr>
          <a:xfrm>
            <a:off x="612389" y="6646618"/>
            <a:ext cx="6842127" cy="136004"/>
          </a:xfrm>
          <a:prstGeom prst="rect">
            <a:avLst/>
          </a:prstGeom>
          <a:noFill/>
          <a:ln/>
        </p:spPr>
        <p:txBody>
          <a:bodyPr wrap="none" lIns="0" tIns="0" rIns="0" bIns="0" rtlCol="0" anchor="t"/>
          <a:lstStyle/>
          <a:p>
            <a:pPr algn="l" indent="0" marL="0">
              <a:lnSpc>
                <a:spcPct val="107000"/>
              </a:lnSpc>
              <a:buNone/>
            </a:pPr>
            <a:r>
              <a:rPr lang="en-US" sz="800" dirty="0">
                <a:solidFill>
                  <a:srgbClr val="3C3939"/>
                </a:solidFill>
                <a:latin typeface="Roboto" pitchFamily="34" charset="0"/>
                <a:ea typeface="Roboto" pitchFamily="34" charset="-122"/>
                <a:cs typeface="Roboto" pitchFamily="34" charset="-120"/>
              </a:rPr>
              <a:t>Весна пришла в наш город.</a:t>
            </a:r>
            <a:endParaRPr lang="en-US" sz="800" dirty="0"/>
          </a:p>
        </p:txBody>
      </p:sp>
      <p:sp>
        <p:nvSpPr>
          <p:cNvPr id="24" name="Text 20"/>
          <p:cNvSpPr/>
          <p:nvPr/>
        </p:nvSpPr>
        <p:spPr>
          <a:xfrm>
            <a:off x="485616" y="6917766"/>
            <a:ext cx="3944434" cy="158528"/>
          </a:xfrm>
          <a:prstGeom prst="rect">
            <a:avLst/>
          </a:prstGeom>
          <a:noFill/>
          <a:ln/>
        </p:spPr>
        <p:txBody>
          <a:bodyPr wrap="none" lIns="0" tIns="0" rIns="0" bIns="0" rtlCol="0" anchor="t"/>
          <a:lstStyle/>
          <a:p>
            <a:pPr algn="l" indent="0" marL="0">
              <a:lnSpc>
                <a:spcPct val="104000"/>
              </a:lnSpc>
              <a:buNone/>
            </a:pPr>
            <a:r>
              <a:rPr lang="en-US" sz="9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950" dirty="0">
                <a:solidFill>
                  <a:srgbClr val="1B1B27"/>
                </a:solidFill>
                <a:latin typeface="Raleway" pitchFamily="34" charset="0"/>
                <a:ea typeface="Raleway" pitchFamily="34" charset="-122"/>
                <a:cs typeface="Raleway" pitchFamily="34" charset="-120"/>
              </a:rPr>
              <a:t> Проверь себя — ответь на вопросы без подглядывания:</a:t>
            </a:r>
            <a:endParaRPr lang="en-US" sz="950" dirty="0"/>
          </a:p>
        </p:txBody>
      </p:sp>
      <p:sp>
        <p:nvSpPr>
          <p:cNvPr id="25" name="Text 21"/>
          <p:cNvSpPr/>
          <p:nvPr/>
        </p:nvSpPr>
        <p:spPr>
          <a:xfrm>
            <a:off x="485616" y="7153527"/>
            <a:ext cx="6968900" cy="108865"/>
          </a:xfrm>
          <a:prstGeom prst="rect">
            <a:avLst/>
          </a:prstGeom>
          <a:noFill/>
          <a:ln/>
        </p:spPr>
        <p:txBody>
          <a:bodyPr wrap="none" lIns="0" tIns="0" rIns="0" bIns="0" rtlCol="0" anchor="t"/>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Закрой текст и постарайся ответить на вопросы — это проверка твоего внимания и памяти!</a:t>
            </a:r>
            <a:endParaRPr lang="en-US" sz="650" dirty="0"/>
          </a:p>
        </p:txBody>
      </p:sp>
      <p:sp>
        <p:nvSpPr>
          <p:cNvPr id="26" name="Shape 22"/>
          <p:cNvSpPr/>
          <p:nvPr/>
        </p:nvSpPr>
        <p:spPr>
          <a:xfrm>
            <a:off x="485616" y="7320302"/>
            <a:ext cx="2162592" cy="961693"/>
          </a:xfrm>
          <a:prstGeom prst="roundRect">
            <a:avLst>
              <a:gd name="adj" fmla="val 3693"/>
            </a:avLst>
          </a:prstGeom>
          <a:solidFill>
            <a:srgbClr val="FFFFFF">
              <a:alpha val="95000"/>
            </a:srgbClr>
          </a:solidFill>
          <a:ln w="11816">
            <a:solidFill>
              <a:srgbClr val="C7C7D0"/>
            </a:solidFill>
            <a:prstDash val="solid"/>
          </a:ln>
        </p:spPr>
      </p:sp>
      <p:sp>
        <p:nvSpPr>
          <p:cNvPr id="27" name="Text 23"/>
          <p:cNvSpPr/>
          <p:nvPr/>
        </p:nvSpPr>
        <p:spPr>
          <a:xfrm>
            <a:off x="581926" y="7416613"/>
            <a:ext cx="1056895"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Вопрос 1</a:t>
            </a:r>
            <a:endParaRPr lang="en-US" sz="800" dirty="0"/>
          </a:p>
        </p:txBody>
      </p:sp>
      <p:sp>
        <p:nvSpPr>
          <p:cNvPr id="28" name="Text 24"/>
          <p:cNvSpPr/>
          <p:nvPr/>
        </p:nvSpPr>
        <p:spPr>
          <a:xfrm>
            <a:off x="581926" y="7579572"/>
            <a:ext cx="1969971" cy="497247"/>
          </a:xfrm>
          <a:prstGeom prst="rect">
            <a:avLst/>
          </a:prstGeom>
          <a:noFill/>
          <a:ln/>
        </p:spPr>
        <p:txBody>
          <a:bodyPr wrap="square" lIns="0" tIns="0" rIns="0" bIns="0" rtlCol="0" anchor="t"/>
          <a:lstStyle/>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Какое время года наступило в тексте?</a:t>
            </a:r>
            <a:endParaRPr lang="en-US" sz="650" dirty="0"/>
          </a:p>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Мой ответ: ________________________________________________</a:t>
            </a:r>
            <a:endParaRPr lang="en-US" sz="650" dirty="0"/>
          </a:p>
          <a:p>
            <a:pPr algn="l" indent="0" marL="0">
              <a:lnSpc>
                <a:spcPct val="107000"/>
              </a:lnSpc>
              <a:buNone/>
            </a:pPr>
            <a:r>
              <a:rPr lang="en-US" sz="650" i="1" dirty="0">
                <a:solidFill>
                  <a:srgbClr val="3C3939"/>
                </a:solidFill>
                <a:latin typeface="Roboto" pitchFamily="34" charset="0"/>
                <a:ea typeface="Roboto" pitchFamily="34" charset="-122"/>
                <a:cs typeface="Roboto" pitchFamily="34" charset="-120"/>
              </a:rPr>
              <a:t>Подсказка: вспомни первое предложение</a:t>
            </a:r>
            <a:endParaRPr lang="en-US" sz="650" dirty="0"/>
          </a:p>
        </p:txBody>
      </p:sp>
      <p:sp>
        <p:nvSpPr>
          <p:cNvPr id="29" name="Shape 25"/>
          <p:cNvSpPr/>
          <p:nvPr/>
        </p:nvSpPr>
        <p:spPr>
          <a:xfrm>
            <a:off x="2699717" y="7320302"/>
            <a:ext cx="2162592" cy="961693"/>
          </a:xfrm>
          <a:prstGeom prst="roundRect">
            <a:avLst>
              <a:gd name="adj" fmla="val 3693"/>
            </a:avLst>
          </a:prstGeom>
          <a:solidFill>
            <a:srgbClr val="FFFFFF">
              <a:alpha val="95000"/>
            </a:srgbClr>
          </a:solidFill>
          <a:ln w="11816">
            <a:solidFill>
              <a:srgbClr val="C7C7D0"/>
            </a:solidFill>
            <a:prstDash val="solid"/>
          </a:ln>
        </p:spPr>
      </p:sp>
      <p:sp>
        <p:nvSpPr>
          <p:cNvPr id="30" name="Text 26"/>
          <p:cNvSpPr/>
          <p:nvPr/>
        </p:nvSpPr>
        <p:spPr>
          <a:xfrm>
            <a:off x="2796028" y="7416613"/>
            <a:ext cx="1056895"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Вопрос 2</a:t>
            </a:r>
            <a:endParaRPr lang="en-US" sz="800" dirty="0"/>
          </a:p>
        </p:txBody>
      </p:sp>
      <p:sp>
        <p:nvSpPr>
          <p:cNvPr id="31" name="Text 27"/>
          <p:cNvSpPr/>
          <p:nvPr/>
        </p:nvSpPr>
        <p:spPr>
          <a:xfrm>
            <a:off x="2796028" y="7579572"/>
            <a:ext cx="1969971" cy="497247"/>
          </a:xfrm>
          <a:prstGeom prst="rect">
            <a:avLst/>
          </a:prstGeom>
          <a:noFill/>
          <a:ln/>
        </p:spPr>
        <p:txBody>
          <a:bodyPr wrap="square" lIns="0" tIns="0" rIns="0" bIns="0" rtlCol="0" anchor="t"/>
          <a:lstStyle/>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Что делают птицы в этом тексте?</a:t>
            </a:r>
            <a:endParaRPr lang="en-US" sz="650" dirty="0"/>
          </a:p>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Мой ответ: ________________________________________________</a:t>
            </a:r>
            <a:endParaRPr lang="en-US" sz="650" dirty="0"/>
          </a:p>
          <a:p>
            <a:pPr algn="l" indent="0" marL="0">
              <a:lnSpc>
                <a:spcPct val="107000"/>
              </a:lnSpc>
              <a:buNone/>
            </a:pPr>
            <a:r>
              <a:rPr lang="en-US" sz="650" i="1" dirty="0">
                <a:solidFill>
                  <a:srgbClr val="3C3939"/>
                </a:solidFill>
                <a:latin typeface="Roboto" pitchFamily="34" charset="0"/>
                <a:ea typeface="Roboto" pitchFamily="34" charset="-122"/>
                <a:cs typeface="Roboto" pitchFamily="34" charset="-120"/>
              </a:rPr>
              <a:t>Подсказка: вспомни второе предложение</a:t>
            </a:r>
            <a:endParaRPr lang="en-US" sz="650" dirty="0"/>
          </a:p>
        </p:txBody>
      </p:sp>
      <p:sp>
        <p:nvSpPr>
          <p:cNvPr id="32" name="Shape 28"/>
          <p:cNvSpPr/>
          <p:nvPr/>
        </p:nvSpPr>
        <p:spPr>
          <a:xfrm>
            <a:off x="4913819" y="7320302"/>
            <a:ext cx="2162592" cy="961693"/>
          </a:xfrm>
          <a:prstGeom prst="roundRect">
            <a:avLst>
              <a:gd name="adj" fmla="val 3693"/>
            </a:avLst>
          </a:prstGeom>
          <a:solidFill>
            <a:srgbClr val="FFFFFF">
              <a:alpha val="95000"/>
            </a:srgbClr>
          </a:solidFill>
          <a:ln w="11816">
            <a:solidFill>
              <a:srgbClr val="C7C7D0"/>
            </a:solidFill>
            <a:prstDash val="solid"/>
          </a:ln>
        </p:spPr>
      </p:sp>
      <p:sp>
        <p:nvSpPr>
          <p:cNvPr id="33" name="Text 29"/>
          <p:cNvSpPr/>
          <p:nvPr/>
        </p:nvSpPr>
        <p:spPr>
          <a:xfrm>
            <a:off x="5010129" y="7416613"/>
            <a:ext cx="1056895"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Вопрос 3</a:t>
            </a:r>
            <a:endParaRPr lang="en-US" sz="800" dirty="0"/>
          </a:p>
        </p:txBody>
      </p:sp>
      <p:sp>
        <p:nvSpPr>
          <p:cNvPr id="34" name="Text 30"/>
          <p:cNvSpPr/>
          <p:nvPr/>
        </p:nvSpPr>
        <p:spPr>
          <a:xfrm>
            <a:off x="5010129" y="7579572"/>
            <a:ext cx="1969971" cy="606112"/>
          </a:xfrm>
          <a:prstGeom prst="rect">
            <a:avLst/>
          </a:prstGeom>
          <a:noFill/>
          <a:ln/>
        </p:spPr>
        <p:txBody>
          <a:bodyPr wrap="square" lIns="0" tIns="0" rIns="0" bIns="0" rtlCol="0" anchor="t"/>
          <a:lstStyle/>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Куда пошли дети и что они делали?</a:t>
            </a:r>
            <a:endParaRPr lang="en-US" sz="650" dirty="0"/>
          </a:p>
          <a:p>
            <a:pPr algn="l" indent="0" marL="0">
              <a:lnSpc>
                <a:spcPct val="107000"/>
              </a:lnSpc>
              <a:spcAft>
                <a:spcPts val="200"/>
              </a:spcAft>
              <a:buNone/>
            </a:pPr>
            <a:r>
              <a:rPr lang="en-US" sz="650" dirty="0">
                <a:solidFill>
                  <a:srgbClr val="3C3939"/>
                </a:solidFill>
                <a:latin typeface="Roboto" pitchFamily="34" charset="0"/>
                <a:ea typeface="Roboto" pitchFamily="34" charset="-122"/>
                <a:cs typeface="Roboto" pitchFamily="34" charset="-120"/>
              </a:rPr>
              <a:t>Мой ответ: ________________________________________________</a:t>
            </a:r>
            <a:endParaRPr lang="en-US" sz="650" dirty="0"/>
          </a:p>
          <a:p>
            <a:pPr algn="l" indent="0" marL="0">
              <a:lnSpc>
                <a:spcPct val="107000"/>
              </a:lnSpc>
              <a:buNone/>
            </a:pPr>
            <a:r>
              <a:rPr lang="en-US" sz="650" i="1" dirty="0">
                <a:solidFill>
                  <a:srgbClr val="3C3939"/>
                </a:solidFill>
                <a:latin typeface="Roboto" pitchFamily="34" charset="0"/>
                <a:ea typeface="Roboto" pitchFamily="34" charset="-122"/>
                <a:cs typeface="Roboto" pitchFamily="34" charset="-120"/>
              </a:rPr>
              <a:t>Подсказка: вспомни третье и пятое предложения</a:t>
            </a:r>
            <a:endParaRPr lang="en-US" sz="650" dirty="0"/>
          </a:p>
        </p:txBody>
      </p:sp>
      <p:sp>
        <p:nvSpPr>
          <p:cNvPr id="35" name="Text 31"/>
          <p:cNvSpPr/>
          <p:nvPr/>
        </p:nvSpPr>
        <p:spPr>
          <a:xfrm>
            <a:off x="485616" y="8359229"/>
            <a:ext cx="1889784" cy="158528"/>
          </a:xfrm>
          <a:prstGeom prst="rect">
            <a:avLst/>
          </a:prstGeom>
          <a:noFill/>
          <a:ln/>
        </p:spPr>
        <p:txBody>
          <a:bodyPr wrap="none" lIns="0" tIns="0" rIns="0" bIns="0" rtlCol="0" anchor="t"/>
          <a:lstStyle/>
          <a:p>
            <a:pPr algn="l" indent="0" marL="0">
              <a:lnSpc>
                <a:spcPct val="104000"/>
              </a:lnSpc>
              <a:buNone/>
            </a:pPr>
            <a:r>
              <a:rPr lang="en-US" sz="9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950" dirty="0">
                <a:solidFill>
                  <a:srgbClr val="1B1B27"/>
                </a:solidFill>
                <a:latin typeface="Raleway" pitchFamily="34" charset="0"/>
                <a:ea typeface="Raleway" pitchFamily="34" charset="-122"/>
                <a:cs typeface="Raleway" pitchFamily="34" charset="-120"/>
              </a:rPr>
              <a:t> Советы для чемпиона</a:t>
            </a:r>
            <a:endParaRPr lang="en-US" sz="950" dirty="0"/>
          </a:p>
        </p:txBody>
      </p:sp>
      <p:pic>
        <p:nvPicPr>
          <p:cNvPr id="36" name="Image 2"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5616" y="8594990"/>
            <a:ext cx="211330" cy="211330"/>
          </a:xfrm>
          <a:prstGeom prst="rect">
            <a:avLst/>
          </a:prstGeom>
        </p:spPr>
      </p:pic>
      <p:sp>
        <p:nvSpPr>
          <p:cNvPr id="37" name="Text 32"/>
          <p:cNvSpPr/>
          <p:nvPr/>
        </p:nvSpPr>
        <p:spPr>
          <a:xfrm>
            <a:off x="485616" y="8870692"/>
            <a:ext cx="1151052"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Не моргай лишний раз</a:t>
            </a:r>
            <a:endParaRPr lang="en-US" sz="800" dirty="0"/>
          </a:p>
        </p:txBody>
      </p:sp>
      <p:sp>
        <p:nvSpPr>
          <p:cNvPr id="38" name="Text 33"/>
          <p:cNvSpPr/>
          <p:nvPr/>
        </p:nvSpPr>
        <p:spPr>
          <a:xfrm>
            <a:off x="485616" y="9033651"/>
            <a:ext cx="2153977" cy="544326"/>
          </a:xfrm>
          <a:prstGeom prst="rect">
            <a:avLst/>
          </a:prstGeom>
          <a:noFill/>
          <a:ln/>
        </p:spPr>
        <p:txBody>
          <a:bodyPr wrap="square" lIns="0" tIns="0" rIns="0" bIns="0" rtlCol="0" anchor="t">
            <a:normAutofit/>
          </a:bodyPr>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Старайся читать строку целиком, не останавливаясь на каждом слове. Широкий взгляд охватывает сразу несколько слов и помогает скользить по тексту плавно. Чем меньше остановок — тем лучше понимание!</a:t>
            </a:r>
            <a:endParaRPr lang="en-US" sz="650" dirty="0"/>
          </a:p>
        </p:txBody>
      </p:sp>
      <p:pic>
        <p:nvPicPr>
          <p:cNvPr id="39"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3963" y="8594990"/>
            <a:ext cx="211330" cy="211330"/>
          </a:xfrm>
          <a:prstGeom prst="rect">
            <a:avLst/>
          </a:prstGeom>
        </p:spPr>
      </p:pic>
      <p:sp>
        <p:nvSpPr>
          <p:cNvPr id="40" name="Text 34"/>
          <p:cNvSpPr/>
          <p:nvPr/>
        </p:nvSpPr>
        <p:spPr>
          <a:xfrm>
            <a:off x="2703963" y="8870692"/>
            <a:ext cx="1257517"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Фокус — твоя суперсила</a:t>
            </a:r>
            <a:endParaRPr lang="en-US" sz="800" dirty="0"/>
          </a:p>
        </p:txBody>
      </p:sp>
      <p:sp>
        <p:nvSpPr>
          <p:cNvPr id="41" name="Text 35"/>
          <p:cNvSpPr/>
          <p:nvPr/>
        </p:nvSpPr>
        <p:spPr>
          <a:xfrm>
            <a:off x="2703963" y="9033651"/>
            <a:ext cx="2154038" cy="435460"/>
          </a:xfrm>
          <a:prstGeom prst="rect">
            <a:avLst/>
          </a:prstGeom>
          <a:noFill/>
          <a:ln/>
        </p:spPr>
        <p:txBody>
          <a:bodyPr wrap="square" lIns="0" tIns="0" rIns="0" bIns="0" rtlCol="0" anchor="t">
            <a:normAutofit/>
          </a:bodyPr>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Линии мешают, но ты сильнее! Мозг умеет «убирать» лишнее и выделять важное — именно этому и учит это упражнение. С каждой тренировкой твой фокус становится всё мощнее, как мышца после зарядки.</a:t>
            </a:r>
            <a:endParaRPr lang="en-US" sz="650" dirty="0"/>
          </a:p>
        </p:txBody>
      </p:sp>
      <p:pic>
        <p:nvPicPr>
          <p:cNvPr id="42" name="Image 4"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22373" y="8594990"/>
            <a:ext cx="211330" cy="211330"/>
          </a:xfrm>
          <a:prstGeom prst="rect">
            <a:avLst/>
          </a:prstGeom>
        </p:spPr>
      </p:pic>
      <p:sp>
        <p:nvSpPr>
          <p:cNvPr id="43" name="Text 36"/>
          <p:cNvSpPr/>
          <p:nvPr/>
        </p:nvSpPr>
        <p:spPr>
          <a:xfrm>
            <a:off x="4922373" y="8870692"/>
            <a:ext cx="1056895" cy="132066"/>
          </a:xfrm>
          <a:prstGeom prst="rect">
            <a:avLst/>
          </a:prstGeom>
          <a:noFill/>
          <a:ln/>
        </p:spPr>
        <p:txBody>
          <a:bodyPr wrap="none" lIns="0" tIns="0" rIns="0" bIns="0" rtlCol="0" anchor="t"/>
          <a:lstStyle/>
          <a:p>
            <a:pPr algn="l" indent="0" marL="0">
              <a:lnSpc>
                <a:spcPct val="104000"/>
              </a:lnSpc>
              <a:buNone/>
            </a:pPr>
            <a:r>
              <a:rPr lang="en-US" sz="800" dirty="0">
                <a:solidFill>
                  <a:srgbClr val="3C3939"/>
                </a:solidFill>
                <a:latin typeface="Raleway" pitchFamily="34" charset="0"/>
                <a:ea typeface="Raleway" pitchFamily="34" charset="-122"/>
                <a:cs typeface="Raleway" pitchFamily="34" charset="-120"/>
              </a:rPr>
              <a:t>Проверь себя</a:t>
            </a:r>
            <a:endParaRPr lang="en-US" sz="800" dirty="0"/>
          </a:p>
        </p:txBody>
      </p:sp>
      <p:sp>
        <p:nvSpPr>
          <p:cNvPr id="44" name="Text 37"/>
          <p:cNvSpPr/>
          <p:nvPr/>
        </p:nvSpPr>
        <p:spPr>
          <a:xfrm>
            <a:off x="4922373" y="9033651"/>
            <a:ext cx="2153977" cy="544326"/>
          </a:xfrm>
          <a:prstGeom prst="rect">
            <a:avLst/>
          </a:prstGeom>
          <a:noFill/>
          <a:ln/>
        </p:spPr>
        <p:txBody>
          <a:bodyPr wrap="square" lIns="0" tIns="0" rIns="0" bIns="0" rtlCol="0" anchor="t">
            <a:normAutofit/>
          </a:bodyPr>
          <a:lstStyle/>
          <a:p>
            <a:pPr algn="l" indent="0" marL="0">
              <a:lnSpc>
                <a:spcPct val="107000"/>
              </a:lnSpc>
              <a:buNone/>
            </a:pPr>
            <a:r>
              <a:rPr lang="en-US" sz="650" dirty="0">
                <a:solidFill>
                  <a:srgbClr val="3C3939"/>
                </a:solidFill>
                <a:latin typeface="Roboto" pitchFamily="34" charset="0"/>
                <a:ea typeface="Roboto" pitchFamily="34" charset="-122"/>
                <a:cs typeface="Roboto" pitchFamily="34" charset="-120"/>
              </a:rPr>
              <a:t>Перескажи все шесть предложений без подглядывания — это признак отличного внимания и хорошей памяти. Если запомнил меньше четырёх — прочитай ещё раз медленнее. Каждый раз результат будет лучше!</a:t>
            </a:r>
            <a:endParaRPr lang="en-US" sz="650" dirty="0"/>
          </a:p>
        </p:txBody>
      </p:sp>
      <p:sp>
        <p:nvSpPr>
          <p:cNvPr id="45" name="Shape 38"/>
          <p:cNvSpPr/>
          <p:nvPr/>
        </p:nvSpPr>
        <p:spPr>
          <a:xfrm>
            <a:off x="485616" y="9635886"/>
            <a:ext cx="6590795" cy="575527"/>
          </a:xfrm>
          <a:prstGeom prst="roundRect">
            <a:avLst>
              <a:gd name="adj" fmla="val 6170"/>
            </a:avLst>
          </a:prstGeom>
          <a:solidFill>
            <a:srgbClr val="B6FCB8"/>
          </a:solidFill>
          <a:ln/>
        </p:spPr>
      </p:sp>
      <p:pic>
        <p:nvPicPr>
          <p:cNvPr id="46" name="Image 5" descr="preencoded.png">    </p:cNvPr>
          <p:cNvPicPr>
            <a:picLocks noChangeAspect="1"/>
          </p:cNvPicPr>
          <p:nvPr/>
        </p:nvPicPr>
        <p:blipFill>
          <a:blip r:embed="rId9"/>
          <a:stretch>
            <a:fillRect/>
          </a:stretch>
        </p:blipFill>
        <p:spPr>
          <a:xfrm>
            <a:off x="570111" y="9742351"/>
            <a:ext cx="105665" cy="84495"/>
          </a:xfrm>
          <a:prstGeom prst="rect">
            <a:avLst/>
          </a:prstGeom>
        </p:spPr>
      </p:pic>
      <p:sp>
        <p:nvSpPr>
          <p:cNvPr id="47" name="Text 39"/>
          <p:cNvSpPr/>
          <p:nvPr/>
        </p:nvSpPr>
        <p:spPr>
          <a:xfrm>
            <a:off x="760270" y="9708504"/>
            <a:ext cx="6231645" cy="435460"/>
          </a:xfrm>
          <a:prstGeom prst="rect">
            <a:avLst/>
          </a:prstGeom>
          <a:noFill/>
          <a:ln/>
        </p:spPr>
        <p:txBody>
          <a:bodyPr wrap="square" lIns="0" tIns="0" rIns="0" bIns="0" rtlCol="0" anchor="t">
            <a:normAutofit/>
          </a:bodyPr>
          <a:lstStyle/>
          <a:p>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 </a:t>
            </a:r>
            <a:pPr algn="l" indent="0" marL="0">
              <a:lnSpc>
                <a:spcPct val="107000"/>
              </a:lnSpc>
              <a:buNone/>
            </a:pPr>
            <a:r>
              <a:rPr lang="en-US" sz="650" b="1" dirty="0">
                <a:solidFill>
                  <a:srgbClr val="000000"/>
                </a:solidFill>
                <a:latin typeface="Roboto Bold" pitchFamily="34" charset="0"/>
                <a:ea typeface="Roboto Bold" pitchFamily="34" charset="-122"/>
                <a:cs typeface="Roboto Bold" pitchFamily="34" charset="-120"/>
              </a:rPr>
              <a:t>Ты настоящий чемпион концентрации!</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 Умение читать сквозь «помехи» — это навык, которым владеют немногие. Лётчики и хирурги специально тренируют способность сосредотачиваться в условиях визуального шума — и ты делаешь то же самое! Каждый раз, когда ты преодолеваешь эти линии и понимаешь текст, твой мозг становится чуточку сильнее и внимательнее. Продолжай тренироваться — и скоро никакие помехи не смогут сбить тебя с толку! </a:t>
            </a:r>
            <a:pPr algn="l" indent="0" marL="0">
              <a:lnSpc>
                <a:spcPct val="107000"/>
              </a:lnSpc>
              <a:buNone/>
            </a:pPr>
            <a:r>
              <a:rPr lang="en-US" sz="650" dirty="0">
                <a:solidFill>
                  <a:srgbClr val="000000"/>
                </a:solidFill>
                <a:latin typeface="Roboto" pitchFamily="34" charset="0"/>
                <a:ea typeface="Roboto" pitchFamily="34" charset="-122"/>
                <a:cs typeface="Roboto" pitchFamily="34" charset="-120"/>
              </a:rPr>
              <a:t>✨</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485616" y="381551"/>
            <a:ext cx="674668" cy="155636"/>
          </a:xfrm>
          <a:prstGeom prst="roundRect">
            <a:avLst>
              <a:gd name="adj" fmla="val 20126"/>
            </a:avLst>
          </a:prstGeom>
          <a:solidFill>
            <a:srgbClr val="E1E1EA"/>
          </a:solidFill>
          <a:ln/>
        </p:spPr>
      </p:sp>
      <p:sp>
        <p:nvSpPr>
          <p:cNvPr id="3" name="Text 1"/>
          <p:cNvSpPr/>
          <p:nvPr/>
        </p:nvSpPr>
        <p:spPr>
          <a:xfrm>
            <a:off x="541494" y="409490"/>
            <a:ext cx="941015" cy="99757"/>
          </a:xfrm>
          <a:prstGeom prst="rect">
            <a:avLst/>
          </a:prstGeom>
          <a:noFill/>
          <a:ln/>
        </p:spPr>
        <p:txBody>
          <a:bodyPr wrap="none" lIns="0" tIns="0" rIns="0" bIns="0" rtlCol="0" anchor="t"/>
          <a:lstStyle/>
          <a:p>
            <a:pPr algn="l" indent="0" marL="0">
              <a:lnSpc>
                <a:spcPct val="111000"/>
              </a:lnSpc>
              <a:buNone/>
            </a:pPr>
            <a:r>
              <a:rPr lang="en-US" sz="550" dirty="0">
                <a:solidFill>
                  <a:srgbClr val="3C3939"/>
                </a:solidFill>
                <a:latin typeface="Roboto" pitchFamily="34" charset="0"/>
                <a:ea typeface="Roboto" pitchFamily="34" charset="-122"/>
                <a:cs typeface="Roboto" pitchFamily="34" charset="-120"/>
              </a:rPr>
              <a:t>УПРАЖНЕНИЕ 8</a:t>
            </a:r>
            <a:endParaRPr lang="en-US" sz="550" dirty="0"/>
          </a:p>
        </p:txBody>
      </p:sp>
      <p:sp>
        <p:nvSpPr>
          <p:cNvPr id="4" name="Text 2"/>
          <p:cNvSpPr/>
          <p:nvPr/>
        </p:nvSpPr>
        <p:spPr>
          <a:xfrm>
            <a:off x="485616" y="562234"/>
            <a:ext cx="3813907" cy="405921"/>
          </a:xfrm>
          <a:prstGeom prst="rect">
            <a:avLst/>
          </a:prstGeom>
          <a:noFill/>
          <a:ln/>
        </p:spPr>
        <p:txBody>
          <a:bodyPr wrap="none" lIns="0" tIns="0" rIns="0" bIns="0" rtlCol="0" anchor="t"/>
          <a:lstStyle/>
          <a:p>
            <a:pPr algn="l" indent="0" marL="0">
              <a:lnSpc>
                <a:spcPct val="104000"/>
              </a:lnSpc>
              <a:buNone/>
            </a:pPr>
            <a:r>
              <a:rPr lang="en-US" sz="25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2500" dirty="0">
                <a:solidFill>
                  <a:srgbClr val="1B1B27"/>
                </a:solidFill>
                <a:latin typeface="Raleway" pitchFamily="34" charset="0"/>
                <a:ea typeface="Raleway" pitchFamily="34" charset="-122"/>
                <a:cs typeface="Raleway" pitchFamily="34" charset="-120"/>
              </a:rPr>
              <a:t> Четвёртый лишний</a:t>
            </a:r>
            <a:endParaRPr lang="en-US" sz="2500" dirty="0"/>
          </a:p>
        </p:txBody>
      </p:sp>
      <p:sp>
        <p:nvSpPr>
          <p:cNvPr id="5" name="Text 3"/>
          <p:cNvSpPr/>
          <p:nvPr/>
        </p:nvSpPr>
        <p:spPr>
          <a:xfrm>
            <a:off x="485616" y="1062066"/>
            <a:ext cx="2735287" cy="291271"/>
          </a:xfrm>
          <a:prstGeom prst="rect">
            <a:avLst/>
          </a:prstGeom>
          <a:noFill/>
          <a:ln/>
        </p:spPr>
        <p:txBody>
          <a:bodyPr wrap="none" lIns="0" tIns="0" rIns="0" bIns="0" rtlCol="0" anchor="t"/>
          <a:lstStyle/>
          <a:p>
            <a:pPr algn="l" indent="0" marL="0">
              <a:lnSpc>
                <a:spcPct val="104000"/>
              </a:lnSpc>
              <a:buNone/>
            </a:pPr>
            <a:r>
              <a:rPr lang="en-US" sz="1800" dirty="0">
                <a:solidFill>
                  <a:srgbClr val="1B1B27"/>
                </a:solidFill>
                <a:latin typeface="Raleway" pitchFamily="34" charset="0"/>
                <a:ea typeface="Raleway" pitchFamily="34" charset="-122"/>
                <a:cs typeface="Raleway" pitchFamily="34" charset="-120"/>
              </a:rPr>
              <a:t>Найди лишнее слово</a:t>
            </a:r>
            <a:endParaRPr lang="en-US" sz="1800" dirty="0"/>
          </a:p>
        </p:txBody>
      </p:sp>
      <p:sp>
        <p:nvSpPr>
          <p:cNvPr id="6" name="Shape 4"/>
          <p:cNvSpPr/>
          <p:nvPr/>
        </p:nvSpPr>
        <p:spPr>
          <a:xfrm>
            <a:off x="485616" y="1447248"/>
            <a:ext cx="6590795" cy="2155825"/>
          </a:xfrm>
          <a:prstGeom prst="roundRect">
            <a:avLst>
              <a:gd name="adj" fmla="val 1816"/>
            </a:avLst>
          </a:prstGeom>
          <a:solidFill>
            <a:srgbClr val="B6D6FC"/>
          </a:solidFill>
          <a:ln/>
        </p:spPr>
      </p:sp>
      <p:pic>
        <p:nvPicPr>
          <p:cNvPr id="7" name="Image 0" descr="preencoded.png">    </p:cNvPr>
          <p:cNvPicPr>
            <a:picLocks noChangeAspect="1"/>
          </p:cNvPicPr>
          <p:nvPr/>
        </p:nvPicPr>
        <p:blipFill>
          <a:blip r:embed="rId1"/>
          <a:stretch>
            <a:fillRect/>
          </a:stretch>
        </p:blipFill>
        <p:spPr>
          <a:xfrm>
            <a:off x="578788" y="1568790"/>
            <a:ext cx="116496" cy="93172"/>
          </a:xfrm>
          <a:prstGeom prst="rect">
            <a:avLst/>
          </a:prstGeom>
        </p:spPr>
      </p:pic>
      <p:sp>
        <p:nvSpPr>
          <p:cNvPr id="8" name="Text 5"/>
          <p:cNvSpPr/>
          <p:nvPr/>
        </p:nvSpPr>
        <p:spPr>
          <a:xfrm>
            <a:off x="788456" y="1533097"/>
            <a:ext cx="6194783" cy="611466"/>
          </a:xfrm>
          <a:prstGeom prst="rect">
            <a:avLst/>
          </a:prstGeom>
          <a:noFill/>
          <a:ln/>
        </p:spPr>
        <p:txBody>
          <a:bodyPr wrap="square" lIns="0" tIns="0" rIns="0" bIns="0" rtlCol="0" anchor="t"/>
          <a:lstStyle/>
          <a:p>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Инструкция:</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Быстро прочитай строчки слов. Найди в каждой строчке </a:t>
            </a:r>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одно лишнее слово</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которое не подходит по смыслу, и </a:t>
            </a:r>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зачеркни</a:t>
            </a:r>
            <a:pPr algn="l" indent="0" marL="0">
              <a:lnSpc>
                <a:spcPct val="111000"/>
              </a:lnSpc>
              <a:spcAft>
                <a:spcPts val="400"/>
              </a:spcAft>
              <a:buNone/>
            </a:pPr>
            <a:r>
              <a:rPr lang="en-US" sz="700" dirty="0">
                <a:solidFill>
                  <a:srgbClr val="000000"/>
                </a:solidFill>
                <a:latin typeface="Roboto" pitchFamily="34" charset="0"/>
                <a:ea typeface="Roboto" pitchFamily="34" charset="-122"/>
                <a:cs typeface="Roboto" pitchFamily="34" charset="-120"/>
              </a:rPr>
              <a:t> его.</a:t>
            </a:r>
            <a:endParaRPr lang="en-US" sz="700" dirty="0"/>
          </a:p>
          <a:p>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Что такое «четвёртый лишний»?</a:t>
            </a:r>
            <a:pPr algn="l" indent="0" marL="0">
              <a:lnSpc>
                <a:spcPct val="111000"/>
              </a:lnSpc>
              <a:spcAft>
                <a:spcPts val="400"/>
              </a:spcAft>
              <a:buNone/>
            </a:pPr>
            <a:r>
              <a:rPr lang="en-US" sz="700" dirty="0">
                <a:solidFill>
                  <a:srgbClr val="000000"/>
                </a:solidFill>
                <a:latin typeface="Roboto" pitchFamily="34" charset="0"/>
                <a:ea typeface="Roboto" pitchFamily="34" charset="-122"/>
                <a:cs typeface="Roboto" pitchFamily="34" charset="-120"/>
              </a:rPr>
              <a:t> В каждой группе — четыре слова. Три из них объединены одной темой (например, все фрукты или вся мебель), а одно — совсем из другой области. Твоя задача: найти это слово-«чужака» как можно быстрее!</a:t>
            </a:r>
            <a:endParaRPr lang="en-US" sz="700" dirty="0"/>
          </a:p>
          <a:p>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Как читать быстро и находить «чужака»:</a:t>
            </a:r>
            <a:endParaRPr lang="en-US" sz="700" dirty="0"/>
          </a:p>
        </p:txBody>
      </p:sp>
      <p:sp>
        <p:nvSpPr>
          <p:cNvPr id="9" name="Text 6"/>
          <p:cNvSpPr/>
          <p:nvPr/>
        </p:nvSpPr>
        <p:spPr>
          <a:xfrm>
            <a:off x="788456" y="2200934"/>
            <a:ext cx="6194783" cy="711039"/>
          </a:xfrm>
          <a:prstGeom prst="rect">
            <a:avLst/>
          </a:prstGeom>
          <a:noFill/>
          <a:ln/>
        </p:spPr>
        <p:txBody>
          <a:bodyPr wrap="square" lIns="0" tIns="0" rIns="0" bIns="0" rtlCol="0" anchor="t">
            <a:normAutofit/>
          </a:bodyPr>
          <a:lstStyle/>
          <a:p>
            <a:pPr algn="l" marL="142240" indent="-142240">
              <a:lnSpc>
                <a:spcPct val="111000"/>
              </a:lnSpc>
              <a:buSzPct val="100000"/>
              <a:buChar char="•"/>
            </a:pPr>
            <a:r>
              <a:rPr lang="en-US" sz="700" b="1" dirty="0">
                <a:solidFill>
                  <a:srgbClr val="000000"/>
                </a:solidFill>
                <a:latin typeface="Roboto Bold" pitchFamily="34" charset="0"/>
                <a:ea typeface="Roboto Bold" pitchFamily="34" charset="-122"/>
                <a:cs typeface="Roboto Bold" pitchFamily="34" charset="-120"/>
              </a:rPr>
              <a:t>Сначала прочитай все четыре слова залпом</a:t>
            </a:r>
            <a:pPr algn="l" marL="142240" indent="-142240">
              <a:lnSpc>
                <a:spcPct val="111000"/>
              </a:lnSpc>
              <a:buSzPct val="100000"/>
              <a:buChar char="•"/>
            </a:pPr>
            <a:r>
              <a:rPr lang="en-US" sz="700" dirty="0">
                <a:solidFill>
                  <a:srgbClr val="000000"/>
                </a:solidFill>
                <a:latin typeface="Roboto" pitchFamily="34" charset="0"/>
                <a:ea typeface="Roboto" pitchFamily="34" charset="-122"/>
                <a:cs typeface="Roboto" pitchFamily="34" charset="-120"/>
              </a:rPr>
              <a:t> — не останавливайся на каждом</a:t>
            </a:r>
            <a:endParaRPr lang="en-US" sz="700" dirty="0"/>
          </a:p>
          <a:p>
            <a:pPr algn="l" marL="142240" indent="-142240">
              <a:lnSpc>
                <a:spcPct val="111000"/>
              </a:lnSpc>
              <a:buSzPct val="100000"/>
              <a:buChar char="•"/>
            </a:pPr>
            <a:r>
              <a:rPr lang="en-US" sz="700" b="1" dirty="0">
                <a:solidFill>
                  <a:srgbClr val="000000"/>
                </a:solidFill>
                <a:latin typeface="Roboto Bold" pitchFamily="34" charset="0"/>
                <a:ea typeface="Roboto Bold" pitchFamily="34" charset="-122"/>
                <a:cs typeface="Roboto Bold" pitchFamily="34" charset="-120"/>
              </a:rPr>
              <a:t>Задай себе вопрос:</a:t>
            </a:r>
            <a:pPr algn="l" marL="142240" indent="-142240">
              <a:lnSpc>
                <a:spcPct val="111000"/>
              </a:lnSpc>
              <a:buSzPct val="100000"/>
              <a:buChar char="•"/>
            </a:pPr>
            <a:r>
              <a:rPr lang="en-US" sz="700" dirty="0">
                <a:solidFill>
                  <a:srgbClr val="000000"/>
                </a:solidFill>
                <a:latin typeface="Roboto" pitchFamily="34" charset="0"/>
                <a:ea typeface="Roboto" pitchFamily="34" charset="-122"/>
                <a:cs typeface="Roboto" pitchFamily="34" charset="-120"/>
              </a:rPr>
              <a:t> «Что здесь общего у трёх слов?»</a:t>
            </a:r>
            <a:endParaRPr lang="en-US" sz="700" dirty="0"/>
          </a:p>
          <a:p>
            <a:pPr algn="l" marL="142240" indent="-142240">
              <a:lnSpc>
                <a:spcPct val="111000"/>
              </a:lnSpc>
              <a:buSzPct val="100000"/>
              <a:buChar char="•"/>
            </a:pPr>
            <a:r>
              <a:rPr lang="en-US" sz="700" b="1" dirty="0">
                <a:solidFill>
                  <a:srgbClr val="000000"/>
                </a:solidFill>
                <a:latin typeface="Roboto Bold" pitchFamily="34" charset="0"/>
                <a:ea typeface="Roboto Bold" pitchFamily="34" charset="-122"/>
                <a:cs typeface="Roboto Bold" pitchFamily="34" charset="-120"/>
              </a:rPr>
              <a:t>Найди тему группы</a:t>
            </a:r>
            <a:pPr algn="l" marL="142240" indent="-142240">
              <a:lnSpc>
                <a:spcPct val="111000"/>
              </a:lnSpc>
              <a:buSzPct val="100000"/>
              <a:buChar char="•"/>
            </a:pPr>
            <a:r>
              <a:rPr lang="en-US" sz="700" dirty="0">
                <a:solidFill>
                  <a:srgbClr val="000000"/>
                </a:solidFill>
                <a:latin typeface="Roboto" pitchFamily="34" charset="0"/>
                <a:ea typeface="Roboto" pitchFamily="34" charset="-122"/>
                <a:cs typeface="Roboto" pitchFamily="34" charset="-120"/>
              </a:rPr>
              <a:t> (животные? цвета? транспорт?) — и сразу станет ясно, кто лишний</a:t>
            </a:r>
            <a:endParaRPr lang="en-US" sz="700" dirty="0"/>
          </a:p>
          <a:p>
            <a:pPr algn="l" marL="142240" indent="-142240">
              <a:lnSpc>
                <a:spcPct val="111000"/>
              </a:lnSpc>
              <a:buSzPct val="100000"/>
              <a:buChar char="•"/>
            </a:pPr>
            <a:r>
              <a:rPr lang="en-US" sz="700" b="1" dirty="0">
                <a:solidFill>
                  <a:srgbClr val="000000"/>
                </a:solidFill>
                <a:latin typeface="Roboto Bold" pitchFamily="34" charset="0"/>
                <a:ea typeface="Roboto Bold" pitchFamily="34" charset="-122"/>
                <a:cs typeface="Roboto Bold" pitchFamily="34" charset="-120"/>
              </a:rPr>
              <a:t>Не думай слишком долго</a:t>
            </a:r>
            <a:pPr algn="l" marL="142240" indent="-142240">
              <a:lnSpc>
                <a:spcPct val="111000"/>
              </a:lnSpc>
              <a:buSzPct val="100000"/>
              <a:buChar char="•"/>
            </a:pPr>
            <a:r>
              <a:rPr lang="en-US" sz="700" dirty="0">
                <a:solidFill>
                  <a:srgbClr val="000000"/>
                </a:solidFill>
                <a:latin typeface="Roboto" pitchFamily="34" charset="0"/>
                <a:ea typeface="Roboto" pitchFamily="34" charset="-122"/>
                <a:cs typeface="Roboto" pitchFamily="34" charset="-120"/>
              </a:rPr>
              <a:t> — первый инстинкт часто правильный!</a:t>
            </a:r>
            <a:endParaRPr lang="en-US" sz="700" dirty="0"/>
          </a:p>
          <a:p>
            <a:pPr algn="l" marL="142240" indent="-142240">
              <a:lnSpc>
                <a:spcPct val="111000"/>
              </a:lnSpc>
              <a:buSzPct val="100000"/>
              <a:buChar char="•"/>
            </a:pPr>
            <a:r>
              <a:rPr lang="en-US" sz="700" b="1" dirty="0">
                <a:solidFill>
                  <a:srgbClr val="000000"/>
                </a:solidFill>
                <a:latin typeface="Roboto Bold" pitchFamily="34" charset="0"/>
                <a:ea typeface="Roboto Bold" pitchFamily="34" charset="-122"/>
                <a:cs typeface="Roboto Bold" pitchFamily="34" charset="-120"/>
              </a:rPr>
              <a:t>Читай вслух</a:t>
            </a:r>
            <a:pPr algn="l" marL="142240" indent="-142240">
              <a:lnSpc>
                <a:spcPct val="111000"/>
              </a:lnSpc>
              <a:buSzPct val="100000"/>
              <a:buChar char="•"/>
            </a:pPr>
            <a:r>
              <a:rPr lang="en-US" sz="700" dirty="0">
                <a:solidFill>
                  <a:srgbClr val="000000"/>
                </a:solidFill>
                <a:latin typeface="Roboto" pitchFamily="34" charset="0"/>
                <a:ea typeface="Roboto" pitchFamily="34" charset="-122"/>
                <a:cs typeface="Roboto" pitchFamily="34" charset="-120"/>
              </a:rPr>
              <a:t> — это помогает мозгу быстрее выделить «чужака»</a:t>
            </a:r>
            <a:endParaRPr lang="en-US" sz="700" dirty="0"/>
          </a:p>
        </p:txBody>
      </p:sp>
      <p:sp>
        <p:nvSpPr>
          <p:cNvPr id="10" name="Text 7"/>
          <p:cNvSpPr/>
          <p:nvPr/>
        </p:nvSpPr>
        <p:spPr>
          <a:xfrm>
            <a:off x="788456" y="2968344"/>
            <a:ext cx="6194783" cy="555095"/>
          </a:xfrm>
          <a:prstGeom prst="rect">
            <a:avLst/>
          </a:prstGeom>
          <a:noFill/>
          <a:ln/>
        </p:spPr>
        <p:txBody>
          <a:bodyPr wrap="square" lIns="0" tIns="0" rIns="0" bIns="0" rtlCol="0" anchor="t">
            <a:normAutofit/>
          </a:bodyPr>
          <a:lstStyle/>
          <a:p>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Советы по логической группировке:</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Слова могут быть похожи по форме или звуку, но принадлежать разным категориям. Например, «воробей» — живое существо, как кошка и собака, но он </a:t>
            </a:r>
            <a:pPr algn="l" indent="0" marL="0">
              <a:lnSpc>
                <a:spcPct val="111000"/>
              </a:lnSpc>
              <a:buNone/>
            </a:pPr>
            <a:r>
              <a:rPr lang="en-US" sz="700" i="1" dirty="0">
                <a:solidFill>
                  <a:srgbClr val="000000"/>
                </a:solidFill>
                <a:latin typeface="Roboto" pitchFamily="34" charset="0"/>
                <a:ea typeface="Roboto" pitchFamily="34" charset="-122"/>
                <a:cs typeface="Roboto" pitchFamily="34" charset="-120"/>
              </a:rPr>
              <a:t>птица</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а не </a:t>
            </a:r>
            <a:pPr algn="l" indent="0" marL="0">
              <a:lnSpc>
                <a:spcPct val="111000"/>
              </a:lnSpc>
              <a:buNone/>
            </a:pPr>
            <a:r>
              <a:rPr lang="en-US" sz="700" i="1" dirty="0">
                <a:solidFill>
                  <a:srgbClr val="000000"/>
                </a:solidFill>
                <a:latin typeface="Roboto" pitchFamily="34" charset="0"/>
                <a:ea typeface="Roboto" pitchFamily="34" charset="-122"/>
                <a:cs typeface="Roboto" pitchFamily="34" charset="-120"/>
              </a:rPr>
              <a:t>животное</a:t>
            </a:r>
            <a:pPr algn="l" indent="0" marL="0">
              <a:lnSpc>
                <a:spcPct val="111000"/>
              </a:lnSpc>
              <a:spcAft>
                <a:spcPts val="400"/>
              </a:spcAft>
              <a:buNone/>
            </a:pPr>
            <a:r>
              <a:rPr lang="en-US" sz="700" dirty="0">
                <a:solidFill>
                  <a:srgbClr val="000000"/>
                </a:solidFill>
                <a:latin typeface="Roboto" pitchFamily="34" charset="0"/>
                <a:ea typeface="Roboto" pitchFamily="34" charset="-122"/>
                <a:cs typeface="Roboto" pitchFamily="34" charset="-120"/>
              </a:rPr>
              <a:t>. Всегда ищи самую точную общую категорию для трёх слов — и лишнее найдётся само!</a:t>
            </a:r>
            <a:endParaRPr lang="en-US" sz="700" dirty="0"/>
          </a:p>
          <a:p>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Попробуй на скорость:</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засеки время — за сколько секунд ты найдёшь все шесть лишних слов?</a:t>
            </a:r>
            <a:endParaRPr lang="en-US" sz="700" dirty="0"/>
          </a:p>
        </p:txBody>
      </p:sp>
      <p:sp>
        <p:nvSpPr>
          <p:cNvPr id="11" name="Text 8"/>
          <p:cNvSpPr/>
          <p:nvPr/>
        </p:nvSpPr>
        <p:spPr>
          <a:xfrm>
            <a:off x="485616" y="3673536"/>
            <a:ext cx="6590795" cy="748086"/>
          </a:xfrm>
          <a:prstGeom prst="rect">
            <a:avLst/>
          </a:prstGeom>
          <a:noFill/>
          <a:ln/>
        </p:spPr>
        <p:txBody>
          <a:bodyPr wrap="square" lIns="0" tIns="0" rIns="0" bIns="0" rtlCol="0" anchor="t">
            <a:normAutofit/>
          </a:bodyPr>
          <a:lstStyle/>
          <a:p>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Это упражнение тренирует сразу два важных навыка: </a:t>
            </a:r>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скорость чтения</a:t>
            </a:r>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 и </a:t>
            </a:r>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логическое мышление</a:t>
            </a:r>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 Когда ты быстро читаешь слова и ищешь «чужака», мозг одновременно обрабатывает смысл каждого слова и сравнивает его с остальными — это очень активная умственная работа! Чем быстрее ты читаешь, тем скорее замечаешь несоответствие: хорошо тренированный читатель «схватывает» всю группу сразу, одним взглядом. Кроме того, поиск лишнего слова развивает навык классификации — умение распределять предметы по группам, которое пригодится на уроках математики, окружающего мира и даже в повседневной жизни. Нейробиологи установили, что такие задания активируют одновременно речевые зоны мозга и зоны логического анализа — а значит, каждый найденный «чужак» делает твой мозг умнее и быстрее! Готов? На старт, внимание, марш!</a:t>
            </a:r>
            <a:endParaRPr lang="en-US" sz="700" dirty="0"/>
          </a:p>
        </p:txBody>
      </p:sp>
      <p:pic>
        <p:nvPicPr>
          <p:cNvPr id="12"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5616" y="4492086"/>
            <a:ext cx="2155207" cy="960339"/>
          </a:xfrm>
          <a:prstGeom prst="rect">
            <a:avLst/>
          </a:prstGeom>
        </p:spPr>
      </p:pic>
      <p:sp>
        <p:nvSpPr>
          <p:cNvPr id="13" name="Text 9"/>
          <p:cNvSpPr/>
          <p:nvPr/>
        </p:nvSpPr>
        <p:spPr>
          <a:xfrm>
            <a:off x="1493279" y="4554365"/>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1</a:t>
            </a:r>
            <a:endParaRPr lang="en-US" sz="1100" dirty="0"/>
          </a:p>
        </p:txBody>
      </p:sp>
      <p:sp>
        <p:nvSpPr>
          <p:cNvPr id="14" name="Text 10"/>
          <p:cNvSpPr/>
          <p:nvPr/>
        </p:nvSpPr>
        <p:spPr>
          <a:xfrm>
            <a:off x="590604" y="4846129"/>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Фрукты</a:t>
            </a:r>
            <a:endParaRPr lang="en-US" sz="900" dirty="0"/>
          </a:p>
        </p:txBody>
      </p:sp>
      <p:sp>
        <p:nvSpPr>
          <p:cNvPr id="15" name="Text 11"/>
          <p:cNvSpPr/>
          <p:nvPr/>
        </p:nvSpPr>
        <p:spPr>
          <a:xfrm>
            <a:off x="590604" y="5029335"/>
            <a:ext cx="1945231" cy="155882"/>
          </a:xfrm>
          <a:prstGeom prst="rect">
            <a:avLst/>
          </a:prstGeom>
          <a:noFill/>
          <a:ln/>
        </p:spPr>
        <p:txBody>
          <a:bodyPr wrap="none" lIns="0" tIns="0" rIns="0" bIns="0" rtlCol="0" anchor="t"/>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Яблоко · Груша · Слива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Огурец</a:t>
            </a:r>
            <a:endParaRPr lang="en-US" sz="900" dirty="0"/>
          </a:p>
        </p:txBody>
      </p:sp>
      <p:sp>
        <p:nvSpPr>
          <p:cNvPr id="16" name="Text 12"/>
          <p:cNvSpPr/>
          <p:nvPr/>
        </p:nvSpPr>
        <p:spPr>
          <a:xfrm>
            <a:off x="590604" y="5222756"/>
            <a:ext cx="1945231" cy="124681"/>
          </a:xfrm>
          <a:prstGeom prst="rect">
            <a:avLst/>
          </a:prstGeom>
          <a:noFill/>
          <a:ln/>
        </p:spPr>
        <p:txBody>
          <a:bodyPr wrap="none" lIns="0" tIns="0" rIns="0" bIns="0" rtlCol="0" anchor="t"/>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Огурец (это овощ!)</a:t>
            </a:r>
            <a:endParaRPr lang="en-US" sz="700" dirty="0"/>
          </a:p>
        </p:txBody>
      </p:sp>
      <p:pic>
        <p:nvPicPr>
          <p:cNvPr id="17"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03410" y="4492086"/>
            <a:ext cx="2155207" cy="960339"/>
          </a:xfrm>
          <a:prstGeom prst="rect">
            <a:avLst/>
          </a:prstGeom>
        </p:spPr>
      </p:pic>
      <p:sp>
        <p:nvSpPr>
          <p:cNvPr id="18" name="Text 13"/>
          <p:cNvSpPr/>
          <p:nvPr/>
        </p:nvSpPr>
        <p:spPr>
          <a:xfrm>
            <a:off x="3711073" y="4554365"/>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2</a:t>
            </a:r>
            <a:endParaRPr lang="en-US" sz="1100" dirty="0"/>
          </a:p>
        </p:txBody>
      </p:sp>
      <p:sp>
        <p:nvSpPr>
          <p:cNvPr id="19" name="Text 14"/>
          <p:cNvSpPr/>
          <p:nvPr/>
        </p:nvSpPr>
        <p:spPr>
          <a:xfrm>
            <a:off x="2808398" y="4846129"/>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Мебель</a:t>
            </a:r>
            <a:endParaRPr lang="en-US" sz="900" dirty="0"/>
          </a:p>
        </p:txBody>
      </p:sp>
      <p:sp>
        <p:nvSpPr>
          <p:cNvPr id="20" name="Text 15"/>
          <p:cNvSpPr/>
          <p:nvPr/>
        </p:nvSpPr>
        <p:spPr>
          <a:xfrm>
            <a:off x="2808398" y="5029335"/>
            <a:ext cx="1945231" cy="155882"/>
          </a:xfrm>
          <a:prstGeom prst="rect">
            <a:avLst/>
          </a:prstGeom>
          <a:noFill/>
          <a:ln/>
        </p:spPr>
        <p:txBody>
          <a:bodyPr wrap="none" lIns="0" tIns="0" rIns="0" bIns="0" rtlCol="0" anchor="t"/>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Стол · Стул · Шкаф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Чайник</a:t>
            </a:r>
            <a:endParaRPr lang="en-US" sz="900" dirty="0"/>
          </a:p>
        </p:txBody>
      </p:sp>
      <p:sp>
        <p:nvSpPr>
          <p:cNvPr id="21" name="Text 16"/>
          <p:cNvSpPr/>
          <p:nvPr/>
        </p:nvSpPr>
        <p:spPr>
          <a:xfrm>
            <a:off x="2808398" y="5222756"/>
            <a:ext cx="1945231" cy="124681"/>
          </a:xfrm>
          <a:prstGeom prst="rect">
            <a:avLst/>
          </a:prstGeom>
          <a:noFill/>
          <a:ln/>
        </p:spPr>
        <p:txBody>
          <a:bodyPr wrap="none" lIns="0" tIns="0" rIns="0" bIns="0" rtlCol="0" anchor="t"/>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Чайник (это посуда!)</a:t>
            </a:r>
            <a:endParaRPr lang="en-US" sz="700" dirty="0"/>
          </a:p>
        </p:txBody>
      </p:sp>
      <p:pic>
        <p:nvPicPr>
          <p:cNvPr id="22"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21204" y="4492086"/>
            <a:ext cx="2155207" cy="960339"/>
          </a:xfrm>
          <a:prstGeom prst="rect">
            <a:avLst/>
          </a:prstGeom>
        </p:spPr>
      </p:pic>
      <p:sp>
        <p:nvSpPr>
          <p:cNvPr id="23" name="Text 17"/>
          <p:cNvSpPr/>
          <p:nvPr/>
        </p:nvSpPr>
        <p:spPr>
          <a:xfrm>
            <a:off x="5928867" y="4554365"/>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3</a:t>
            </a:r>
            <a:endParaRPr lang="en-US" sz="1100" dirty="0"/>
          </a:p>
        </p:txBody>
      </p:sp>
      <p:sp>
        <p:nvSpPr>
          <p:cNvPr id="24" name="Text 18"/>
          <p:cNvSpPr/>
          <p:nvPr/>
        </p:nvSpPr>
        <p:spPr>
          <a:xfrm>
            <a:off x="5026192" y="4846129"/>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Животные</a:t>
            </a:r>
            <a:endParaRPr lang="en-US" sz="900" dirty="0"/>
          </a:p>
        </p:txBody>
      </p:sp>
      <p:sp>
        <p:nvSpPr>
          <p:cNvPr id="25" name="Text 19"/>
          <p:cNvSpPr/>
          <p:nvPr/>
        </p:nvSpPr>
        <p:spPr>
          <a:xfrm>
            <a:off x="5026192" y="5029335"/>
            <a:ext cx="1945231" cy="155882"/>
          </a:xfrm>
          <a:prstGeom prst="rect">
            <a:avLst/>
          </a:prstGeom>
          <a:noFill/>
          <a:ln/>
        </p:spPr>
        <p:txBody>
          <a:bodyPr wrap="none" lIns="0" tIns="0" rIns="0" bIns="0" rtlCol="0" anchor="t"/>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Кошка · Собака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Воробей</a:t>
            </a:r>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 · Корова</a:t>
            </a:r>
            <a:endParaRPr lang="en-US" sz="900" dirty="0"/>
          </a:p>
        </p:txBody>
      </p:sp>
      <p:sp>
        <p:nvSpPr>
          <p:cNvPr id="26" name="Text 20"/>
          <p:cNvSpPr/>
          <p:nvPr/>
        </p:nvSpPr>
        <p:spPr>
          <a:xfrm>
            <a:off x="5026192" y="5222756"/>
            <a:ext cx="1945231" cy="124681"/>
          </a:xfrm>
          <a:prstGeom prst="rect">
            <a:avLst/>
          </a:prstGeom>
          <a:noFill/>
          <a:ln/>
        </p:spPr>
        <p:txBody>
          <a:bodyPr wrap="none" lIns="0" tIns="0" rIns="0" bIns="0" rtlCol="0" anchor="t"/>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Воробей (это птица!)</a:t>
            </a:r>
            <a:endParaRPr lang="en-US" sz="700" dirty="0"/>
          </a:p>
        </p:txBody>
      </p:sp>
      <p:pic>
        <p:nvPicPr>
          <p:cNvPr id="27"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5616" y="5515012"/>
            <a:ext cx="2155207" cy="1240902"/>
          </a:xfrm>
          <a:prstGeom prst="rect">
            <a:avLst/>
          </a:prstGeom>
        </p:spPr>
      </p:pic>
      <p:sp>
        <p:nvSpPr>
          <p:cNvPr id="28" name="Text 21"/>
          <p:cNvSpPr/>
          <p:nvPr/>
        </p:nvSpPr>
        <p:spPr>
          <a:xfrm>
            <a:off x="1493279" y="5577291"/>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4</a:t>
            </a:r>
            <a:endParaRPr lang="en-US" sz="1100" dirty="0"/>
          </a:p>
        </p:txBody>
      </p:sp>
      <p:sp>
        <p:nvSpPr>
          <p:cNvPr id="29" name="Text 22"/>
          <p:cNvSpPr/>
          <p:nvPr/>
        </p:nvSpPr>
        <p:spPr>
          <a:xfrm>
            <a:off x="590604" y="5869054"/>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Одежда</a:t>
            </a:r>
            <a:endParaRPr lang="en-US" sz="900" dirty="0"/>
          </a:p>
        </p:txBody>
      </p:sp>
      <p:sp>
        <p:nvSpPr>
          <p:cNvPr id="30" name="Text 23"/>
          <p:cNvSpPr/>
          <p:nvPr/>
        </p:nvSpPr>
        <p:spPr>
          <a:xfrm>
            <a:off x="590604" y="6052260"/>
            <a:ext cx="1945231" cy="311764"/>
          </a:xfrm>
          <a:prstGeom prst="rect">
            <a:avLst/>
          </a:prstGeom>
          <a:noFill/>
          <a:ln/>
        </p:spPr>
        <p:txBody>
          <a:bodyPr wrap="square" lIns="0" tIns="0" rIns="0" bIns="0" rtlCol="0" anchor="t">
            <a:normAutofit/>
          </a:bodyPr>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Рубашка · Брюки · Шапка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Сковорода</a:t>
            </a:r>
            <a:endParaRPr lang="en-US" sz="900" dirty="0"/>
          </a:p>
        </p:txBody>
      </p:sp>
      <p:sp>
        <p:nvSpPr>
          <p:cNvPr id="31" name="Text 24"/>
          <p:cNvSpPr/>
          <p:nvPr/>
        </p:nvSpPr>
        <p:spPr>
          <a:xfrm>
            <a:off x="590604" y="6401564"/>
            <a:ext cx="1945231" cy="124681"/>
          </a:xfrm>
          <a:prstGeom prst="rect">
            <a:avLst/>
          </a:prstGeom>
          <a:noFill/>
          <a:ln/>
        </p:spPr>
        <p:txBody>
          <a:bodyPr wrap="none" lIns="0" tIns="0" rIns="0" bIns="0" rtlCol="0" anchor="t"/>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Сковорода (это посуда!)</a:t>
            </a:r>
            <a:endParaRPr lang="en-US" sz="700" dirty="0"/>
          </a:p>
        </p:txBody>
      </p:sp>
      <p:pic>
        <p:nvPicPr>
          <p:cNvPr id="32"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03410" y="5515012"/>
            <a:ext cx="2155207" cy="1240902"/>
          </a:xfrm>
          <a:prstGeom prst="rect">
            <a:avLst/>
          </a:prstGeom>
        </p:spPr>
      </p:pic>
      <p:sp>
        <p:nvSpPr>
          <p:cNvPr id="33" name="Text 25"/>
          <p:cNvSpPr/>
          <p:nvPr/>
        </p:nvSpPr>
        <p:spPr>
          <a:xfrm>
            <a:off x="3711073" y="5577291"/>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5</a:t>
            </a:r>
            <a:endParaRPr lang="en-US" sz="1100" dirty="0"/>
          </a:p>
        </p:txBody>
      </p:sp>
      <p:sp>
        <p:nvSpPr>
          <p:cNvPr id="34" name="Text 26"/>
          <p:cNvSpPr/>
          <p:nvPr/>
        </p:nvSpPr>
        <p:spPr>
          <a:xfrm>
            <a:off x="2808398" y="5869054"/>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Транспорт</a:t>
            </a:r>
            <a:endParaRPr lang="en-US" sz="900" dirty="0"/>
          </a:p>
        </p:txBody>
      </p:sp>
      <p:sp>
        <p:nvSpPr>
          <p:cNvPr id="35" name="Text 27"/>
          <p:cNvSpPr/>
          <p:nvPr/>
        </p:nvSpPr>
        <p:spPr>
          <a:xfrm>
            <a:off x="2808398" y="6052260"/>
            <a:ext cx="1945231" cy="311764"/>
          </a:xfrm>
          <a:prstGeom prst="rect">
            <a:avLst/>
          </a:prstGeom>
          <a:noFill/>
          <a:ln/>
        </p:spPr>
        <p:txBody>
          <a:bodyPr wrap="square" lIns="0" tIns="0" rIns="0" bIns="0" rtlCol="0" anchor="t">
            <a:normAutofit/>
          </a:bodyPr>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Автобус · Трамвай · Велосипед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Диван</a:t>
            </a:r>
            <a:endParaRPr lang="en-US" sz="900" dirty="0"/>
          </a:p>
        </p:txBody>
      </p:sp>
      <p:sp>
        <p:nvSpPr>
          <p:cNvPr id="36" name="Text 28"/>
          <p:cNvSpPr/>
          <p:nvPr/>
        </p:nvSpPr>
        <p:spPr>
          <a:xfrm>
            <a:off x="2808398" y="6401564"/>
            <a:ext cx="1945231" cy="124681"/>
          </a:xfrm>
          <a:prstGeom prst="rect">
            <a:avLst/>
          </a:prstGeom>
          <a:noFill/>
          <a:ln/>
        </p:spPr>
        <p:txBody>
          <a:bodyPr wrap="none" lIns="0" tIns="0" rIns="0" bIns="0" rtlCol="0" anchor="t"/>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Диван (это мебель!)</a:t>
            </a:r>
            <a:endParaRPr lang="en-US" sz="700" dirty="0"/>
          </a:p>
        </p:txBody>
      </p:sp>
      <p:pic>
        <p:nvPicPr>
          <p:cNvPr id="37" name="Image 6"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921204" y="5515012"/>
            <a:ext cx="2155207" cy="1240902"/>
          </a:xfrm>
          <a:prstGeom prst="rect">
            <a:avLst/>
          </a:prstGeom>
        </p:spPr>
      </p:pic>
      <p:sp>
        <p:nvSpPr>
          <p:cNvPr id="38" name="Text 29"/>
          <p:cNvSpPr/>
          <p:nvPr/>
        </p:nvSpPr>
        <p:spPr>
          <a:xfrm>
            <a:off x="5928867" y="5577291"/>
            <a:ext cx="139820" cy="174775"/>
          </a:xfrm>
          <a:prstGeom prst="rect">
            <a:avLst/>
          </a:prstGeom>
          <a:noFill/>
          <a:ln/>
        </p:spPr>
        <p:txBody>
          <a:bodyPr wrap="none" lIns="0" tIns="0" rIns="0" bIns="0" rtlCol="0" anchor="ctr"/>
          <a:lstStyle/>
          <a:p>
            <a:pPr algn="ctr" indent="0" marL="0">
              <a:lnSpc>
                <a:spcPct val="100000"/>
              </a:lnSpc>
              <a:buNone/>
            </a:pPr>
            <a:r>
              <a:rPr lang="en-US" sz="1100" dirty="0">
                <a:solidFill>
                  <a:srgbClr val="3C3939"/>
                </a:solidFill>
                <a:latin typeface="Raleway" pitchFamily="34" charset="0"/>
                <a:ea typeface="Raleway" pitchFamily="34" charset="-122"/>
                <a:cs typeface="Raleway" pitchFamily="34" charset="-120"/>
              </a:rPr>
              <a:t>6</a:t>
            </a:r>
            <a:endParaRPr lang="en-US" sz="1100" dirty="0"/>
          </a:p>
        </p:txBody>
      </p:sp>
      <p:sp>
        <p:nvSpPr>
          <p:cNvPr id="39" name="Text 30"/>
          <p:cNvSpPr/>
          <p:nvPr/>
        </p:nvSpPr>
        <p:spPr>
          <a:xfrm>
            <a:off x="5026192" y="5869054"/>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Цвета</a:t>
            </a:r>
            <a:endParaRPr lang="en-US" sz="900" dirty="0"/>
          </a:p>
        </p:txBody>
      </p:sp>
      <p:sp>
        <p:nvSpPr>
          <p:cNvPr id="40" name="Text 31"/>
          <p:cNvSpPr/>
          <p:nvPr/>
        </p:nvSpPr>
        <p:spPr>
          <a:xfrm>
            <a:off x="5026192" y="6052260"/>
            <a:ext cx="1945231" cy="311764"/>
          </a:xfrm>
          <a:prstGeom prst="rect">
            <a:avLst/>
          </a:prstGeom>
          <a:noFill/>
          <a:ln/>
        </p:spPr>
        <p:txBody>
          <a:bodyPr wrap="square" lIns="0" tIns="0" rIns="0" bIns="0" rtlCol="0" anchor="t">
            <a:normAutofit/>
          </a:bodyPr>
          <a:lstStyle/>
          <a:p>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Красный · Синий · </a:t>
            </a:r>
            <a:pPr algn="l" indent="0" marL="0">
              <a:lnSpc>
                <a:spcPct val="111000"/>
              </a:lnSpc>
              <a:buNone/>
            </a:pPr>
            <a:r>
              <a:rPr lang="en-US" sz="900" b="1" strike="sngStrike" dirty="0">
                <a:solidFill>
                  <a:srgbClr val="3C3939"/>
                </a:solidFill>
                <a:latin typeface="Roboto Bold" pitchFamily="34" charset="0"/>
                <a:ea typeface="Roboto Bold" pitchFamily="34" charset="-122"/>
                <a:cs typeface="Roboto Bold" pitchFamily="34" charset="-120"/>
              </a:rPr>
              <a:t>Круглый</a:t>
            </a:r>
            <a:pPr algn="l" indent="0" marL="0">
              <a:lnSpc>
                <a:spcPct val="111000"/>
              </a:lnSpc>
              <a:buNone/>
            </a:pPr>
            <a:r>
              <a:rPr lang="en-US" sz="900" b="1" dirty="0">
                <a:solidFill>
                  <a:srgbClr val="3C3939"/>
                </a:solidFill>
                <a:latin typeface="Roboto" pitchFamily="34" charset="0"/>
                <a:ea typeface="Roboto" pitchFamily="34" charset="-122"/>
                <a:cs typeface="Roboto" pitchFamily="34" charset="-120"/>
              </a:rPr>
              <a:t> · Зелёный</a:t>
            </a:r>
            <a:endParaRPr lang="en-US" sz="900" dirty="0"/>
          </a:p>
        </p:txBody>
      </p:sp>
      <p:sp>
        <p:nvSpPr>
          <p:cNvPr id="41" name="Text 32"/>
          <p:cNvSpPr/>
          <p:nvPr/>
        </p:nvSpPr>
        <p:spPr>
          <a:xfrm>
            <a:off x="5026192" y="6401564"/>
            <a:ext cx="1945231" cy="249362"/>
          </a:xfrm>
          <a:prstGeom prst="rect">
            <a:avLst/>
          </a:prstGeom>
          <a:noFill/>
          <a:ln/>
        </p:spPr>
        <p:txBody>
          <a:bodyPr wrap="square" lIns="0" tIns="0" rIns="0" bIns="0" rtlCol="0" anchor="t">
            <a:normAutofit/>
          </a:bodyPr>
          <a:lstStyle/>
          <a:p>
            <a:pPr algn="l" indent="0" marL="0">
              <a:lnSpc>
                <a:spcPct val="111000"/>
              </a:lnSpc>
              <a:buNone/>
            </a:pPr>
            <a:r>
              <a:rPr lang="en-US" sz="700" i="1" dirty="0">
                <a:solidFill>
                  <a:srgbClr val="3C3939"/>
                </a:solidFill>
                <a:latin typeface="Roboto" pitchFamily="34" charset="0"/>
                <a:ea typeface="Roboto" pitchFamily="34" charset="-122"/>
                <a:cs typeface="Roboto" pitchFamily="34" charset="-120"/>
              </a:rPr>
              <a:t>Лишнее слово: Круглый (это форма, не цвет!)</a:t>
            </a:r>
            <a:endParaRPr lang="en-US" sz="700" dirty="0"/>
          </a:p>
        </p:txBody>
      </p:sp>
      <p:sp>
        <p:nvSpPr>
          <p:cNvPr id="42" name="Shape 33"/>
          <p:cNvSpPr/>
          <p:nvPr/>
        </p:nvSpPr>
        <p:spPr>
          <a:xfrm>
            <a:off x="485616" y="6826378"/>
            <a:ext cx="6590795" cy="414844"/>
          </a:xfrm>
          <a:prstGeom prst="roundRect">
            <a:avLst>
              <a:gd name="adj" fmla="val 9438"/>
            </a:avLst>
          </a:prstGeom>
          <a:solidFill>
            <a:srgbClr val="B6FCB8"/>
          </a:solidFill>
          <a:ln/>
        </p:spPr>
      </p:sp>
      <p:pic>
        <p:nvPicPr>
          <p:cNvPr id="43" name="Image 7" descr="preencoded.png">    </p:cNvPr>
          <p:cNvPicPr>
            <a:picLocks noChangeAspect="1"/>
          </p:cNvPicPr>
          <p:nvPr/>
        </p:nvPicPr>
        <p:blipFill>
          <a:blip r:embed="rId14"/>
          <a:stretch>
            <a:fillRect/>
          </a:stretch>
        </p:blipFill>
        <p:spPr>
          <a:xfrm>
            <a:off x="578788" y="6947921"/>
            <a:ext cx="116496" cy="93172"/>
          </a:xfrm>
          <a:prstGeom prst="rect">
            <a:avLst/>
          </a:prstGeom>
        </p:spPr>
      </p:pic>
      <p:sp>
        <p:nvSpPr>
          <p:cNvPr id="44" name="Text 34"/>
          <p:cNvSpPr/>
          <p:nvPr/>
        </p:nvSpPr>
        <p:spPr>
          <a:xfrm>
            <a:off x="788456" y="6912227"/>
            <a:ext cx="6194783" cy="249362"/>
          </a:xfrm>
          <a:prstGeom prst="rect">
            <a:avLst/>
          </a:prstGeom>
          <a:noFill/>
          <a:ln/>
        </p:spPr>
        <p:txBody>
          <a:bodyPr wrap="square" lIns="0" tIns="0" rIns="0" bIns="0" rtlCol="0" anchor="t">
            <a:normAutofit/>
          </a:bodyPr>
          <a:lstStyle/>
          <a:p>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Молодец!</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Ты не просто читал — ты думал! Это и есть умное чтение. Если нашёл все шесть лишних слов — ты настоящий чемпион логики! </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a:t>
            </a:r>
            <a:endParaRPr lang="en-US" sz="700" dirty="0"/>
          </a:p>
        </p:txBody>
      </p:sp>
      <p:sp>
        <p:nvSpPr>
          <p:cNvPr id="45" name="Text 35"/>
          <p:cNvSpPr/>
          <p:nvPr/>
        </p:nvSpPr>
        <p:spPr>
          <a:xfrm>
            <a:off x="485616" y="7335133"/>
            <a:ext cx="2733872" cy="174775"/>
          </a:xfrm>
          <a:prstGeom prst="rect">
            <a:avLst/>
          </a:prstGeom>
          <a:noFill/>
          <a:ln/>
        </p:spPr>
        <p:txBody>
          <a:bodyPr wrap="none" lIns="0" tIns="0" rIns="0" bIns="0" rtlCol="0" anchor="t"/>
          <a:lstStyle/>
          <a:p>
            <a:pPr algn="l" indent="0" marL="0">
              <a:lnSpc>
                <a:spcPct val="104000"/>
              </a:lnSpc>
              <a:buNone/>
            </a:pPr>
            <a:r>
              <a:rPr lang="en-US" sz="11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00" dirty="0">
                <a:solidFill>
                  <a:srgbClr val="1B1B27"/>
                </a:solidFill>
                <a:latin typeface="Raleway" pitchFamily="34" charset="0"/>
                <a:ea typeface="Raleway" pitchFamily="34" charset="-122"/>
                <a:cs typeface="Raleway" pitchFamily="34" charset="-120"/>
              </a:rPr>
              <a:t> Суперзадание — придумай сам!</a:t>
            </a:r>
            <a:endParaRPr lang="en-US" sz="1100" dirty="0"/>
          </a:p>
        </p:txBody>
      </p:sp>
      <p:sp>
        <p:nvSpPr>
          <p:cNvPr id="46" name="Text 36"/>
          <p:cNvSpPr/>
          <p:nvPr/>
        </p:nvSpPr>
        <p:spPr>
          <a:xfrm>
            <a:off x="485616" y="7603819"/>
            <a:ext cx="6590795" cy="249362"/>
          </a:xfrm>
          <a:prstGeom prst="rect">
            <a:avLst/>
          </a:prstGeom>
          <a:noFill/>
          <a:ln/>
        </p:spPr>
        <p:txBody>
          <a:bodyPr wrap="square" lIns="0" tIns="0" rIns="0" bIns="0" rtlCol="0" anchor="t">
            <a:normAutofit/>
          </a:bodyPr>
          <a:lstStyle/>
          <a:p>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Теперь ты сам составитель! Придумай </a:t>
            </a:r>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две группы из четырёх слов</a:t>
            </a:r>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 — три слова должны подходить по теме, а одно быть «лишним». Потом дай задание другу или родителям — пусть попробуют найти чужака!</a:t>
            </a:r>
            <a:endParaRPr lang="en-US" sz="700" dirty="0"/>
          </a:p>
        </p:txBody>
      </p:sp>
      <p:sp>
        <p:nvSpPr>
          <p:cNvPr id="47" name="Shape 37"/>
          <p:cNvSpPr/>
          <p:nvPr/>
        </p:nvSpPr>
        <p:spPr>
          <a:xfrm>
            <a:off x="485616" y="7923645"/>
            <a:ext cx="3264104" cy="1353829"/>
          </a:xfrm>
          <a:prstGeom prst="roundRect">
            <a:avLst>
              <a:gd name="adj" fmla="val 2892"/>
            </a:avLst>
          </a:prstGeom>
          <a:solidFill>
            <a:srgbClr val="FFFFFF">
              <a:alpha val="95000"/>
            </a:srgbClr>
          </a:solidFill>
          <a:ln w="11816">
            <a:solidFill>
              <a:srgbClr val="C7C7D0"/>
            </a:solidFill>
            <a:prstDash val="solid"/>
          </a:ln>
        </p:spPr>
      </p:sp>
      <p:sp>
        <p:nvSpPr>
          <p:cNvPr id="48" name="Text 38"/>
          <p:cNvSpPr/>
          <p:nvPr/>
        </p:nvSpPr>
        <p:spPr>
          <a:xfrm>
            <a:off x="590604" y="8028633"/>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Моя группа 1</a:t>
            </a:r>
            <a:endParaRPr lang="en-US" sz="900" dirty="0"/>
          </a:p>
        </p:txBody>
      </p:sp>
      <p:sp>
        <p:nvSpPr>
          <p:cNvPr id="49" name="Text 39"/>
          <p:cNvSpPr/>
          <p:nvPr/>
        </p:nvSpPr>
        <p:spPr>
          <a:xfrm>
            <a:off x="590604" y="8211839"/>
            <a:ext cx="3054128" cy="286902"/>
          </a:xfrm>
          <a:prstGeom prst="rect">
            <a:avLst/>
          </a:prstGeom>
          <a:noFill/>
          <a:ln/>
        </p:spPr>
        <p:txBody>
          <a:bodyPr wrap="square" lIns="0" tIns="0" rIns="0" bIns="0" rtlCol="0" anchor="t"/>
          <a:lstStyle/>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Тема:</a:t>
            </a:r>
            <a:pPr algn="l" indent="0" marL="0">
              <a:lnSpc>
                <a:spcPct val="111000"/>
              </a:lnSpc>
              <a:spcAft>
                <a:spcPts val="250"/>
              </a:spcAft>
              <a:buNone/>
            </a:pPr>
            <a:r>
              <a:rPr lang="en-US" sz="700" dirty="0">
                <a:solidFill>
                  <a:srgbClr val="3C3939"/>
                </a:solidFill>
                <a:latin typeface="Roboto" pitchFamily="34" charset="0"/>
                <a:ea typeface="Roboto" pitchFamily="34" charset="-122"/>
                <a:cs typeface="Roboto" pitchFamily="34" charset="-120"/>
              </a:rPr>
              <a:t> ________________________________________</a:t>
            </a:r>
            <a:endParaRPr lang="en-US" sz="700" dirty="0"/>
          </a:p>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Слова:</a:t>
            </a:r>
            <a:endParaRPr lang="en-US" sz="700" dirty="0"/>
          </a:p>
        </p:txBody>
      </p:sp>
      <p:sp>
        <p:nvSpPr>
          <p:cNvPr id="50" name="Text 40"/>
          <p:cNvSpPr/>
          <p:nvPr/>
        </p:nvSpPr>
        <p:spPr>
          <a:xfrm>
            <a:off x="590604" y="8536281"/>
            <a:ext cx="3054128" cy="311764"/>
          </a:xfrm>
          <a:prstGeom prst="rect">
            <a:avLst/>
          </a:prstGeom>
          <a:noFill/>
          <a:ln/>
        </p:spPr>
        <p:txBody>
          <a:bodyPr wrap="square" lIns="0" tIns="0" rIns="0" bIns="0" rtlCol="0" anchor="t">
            <a:normAutofit/>
          </a:bodyPr>
          <a:lstStyle/>
          <a:p>
            <a:pPr algn="l" indent="0" marL="0">
              <a:lnSpc>
                <a:spcPct val="111000"/>
              </a:lnSpc>
              <a:buNone/>
            </a:pPr>
            <a:r>
              <a:rPr lang="en-US" sz="900" dirty="0">
                <a:solidFill>
                  <a:srgbClr val="3C3939"/>
                </a:solidFill>
                <a:latin typeface="Roboto" pitchFamily="34" charset="0"/>
                <a:ea typeface="Roboto" pitchFamily="34" charset="-122"/>
                <a:cs typeface="Roboto" pitchFamily="34" charset="-120"/>
              </a:rPr>
              <a:t>________________ · ________________ · ________________ · ________________</a:t>
            </a:r>
            <a:endParaRPr lang="en-US" sz="900" dirty="0"/>
          </a:p>
        </p:txBody>
      </p:sp>
      <p:sp>
        <p:nvSpPr>
          <p:cNvPr id="51" name="Text 41"/>
          <p:cNvSpPr/>
          <p:nvPr/>
        </p:nvSpPr>
        <p:spPr>
          <a:xfrm>
            <a:off x="590604" y="8885584"/>
            <a:ext cx="3054128" cy="286902"/>
          </a:xfrm>
          <a:prstGeom prst="rect">
            <a:avLst/>
          </a:prstGeom>
          <a:noFill/>
          <a:ln/>
        </p:spPr>
        <p:txBody>
          <a:bodyPr wrap="square" lIns="0" tIns="0" rIns="0" bIns="0" rtlCol="0" anchor="t"/>
          <a:lstStyle/>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Лишнее слово:</a:t>
            </a:r>
            <a:pPr algn="l" indent="0" marL="0">
              <a:lnSpc>
                <a:spcPct val="111000"/>
              </a:lnSpc>
              <a:spcAft>
                <a:spcPts val="250"/>
              </a:spcAft>
              <a:buNone/>
            </a:pPr>
            <a:r>
              <a:rPr lang="en-US" sz="700" dirty="0">
                <a:solidFill>
                  <a:srgbClr val="3C3939"/>
                </a:solidFill>
                <a:latin typeface="Roboto" pitchFamily="34" charset="0"/>
                <a:ea typeface="Roboto" pitchFamily="34" charset="-122"/>
                <a:cs typeface="Roboto" pitchFamily="34" charset="-120"/>
              </a:rPr>
              <a:t> ________________________</a:t>
            </a:r>
            <a:endParaRPr lang="en-US" sz="700" dirty="0"/>
          </a:p>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Почему лишнее?</a:t>
            </a:r>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 ________________________________</a:t>
            </a:r>
            <a:endParaRPr lang="en-US" sz="700" dirty="0"/>
          </a:p>
        </p:txBody>
      </p:sp>
      <p:sp>
        <p:nvSpPr>
          <p:cNvPr id="52" name="Shape 42"/>
          <p:cNvSpPr/>
          <p:nvPr/>
        </p:nvSpPr>
        <p:spPr>
          <a:xfrm>
            <a:off x="3812307" y="7923645"/>
            <a:ext cx="3264104" cy="1353829"/>
          </a:xfrm>
          <a:prstGeom prst="roundRect">
            <a:avLst>
              <a:gd name="adj" fmla="val 2892"/>
            </a:avLst>
          </a:prstGeom>
          <a:solidFill>
            <a:srgbClr val="FFFFFF">
              <a:alpha val="95000"/>
            </a:srgbClr>
          </a:solidFill>
          <a:ln w="11816">
            <a:solidFill>
              <a:srgbClr val="C7C7D0"/>
            </a:solidFill>
            <a:prstDash val="solid"/>
          </a:ln>
        </p:spPr>
      </p:sp>
      <p:sp>
        <p:nvSpPr>
          <p:cNvPr id="53" name="Text 43"/>
          <p:cNvSpPr/>
          <p:nvPr/>
        </p:nvSpPr>
        <p:spPr>
          <a:xfrm>
            <a:off x="3917295" y="8028633"/>
            <a:ext cx="1165268" cy="145666"/>
          </a:xfrm>
          <a:prstGeom prst="rect">
            <a:avLst/>
          </a:prstGeom>
          <a:noFill/>
          <a:ln/>
        </p:spPr>
        <p:txBody>
          <a:bodyPr wrap="none" lIns="0" tIns="0" rIns="0" bIns="0" rtlCol="0" anchor="t"/>
          <a:lstStyle/>
          <a:p>
            <a:pPr algn="l" indent="0" marL="0">
              <a:lnSpc>
                <a:spcPct val="104000"/>
              </a:lnSpc>
              <a:buNone/>
            </a:pPr>
            <a:r>
              <a:rPr lang="en-US" sz="900" dirty="0">
                <a:solidFill>
                  <a:srgbClr val="3C3939"/>
                </a:solidFill>
                <a:latin typeface="Raleway" pitchFamily="34" charset="0"/>
                <a:ea typeface="Raleway" pitchFamily="34" charset="-122"/>
                <a:cs typeface="Raleway" pitchFamily="34" charset="-120"/>
              </a:rPr>
              <a:t>Моя группа 2</a:t>
            </a:r>
            <a:endParaRPr lang="en-US" sz="900" dirty="0"/>
          </a:p>
        </p:txBody>
      </p:sp>
      <p:sp>
        <p:nvSpPr>
          <p:cNvPr id="54" name="Text 44"/>
          <p:cNvSpPr/>
          <p:nvPr/>
        </p:nvSpPr>
        <p:spPr>
          <a:xfrm>
            <a:off x="3917295" y="8211839"/>
            <a:ext cx="3054128" cy="286902"/>
          </a:xfrm>
          <a:prstGeom prst="rect">
            <a:avLst/>
          </a:prstGeom>
          <a:noFill/>
          <a:ln/>
        </p:spPr>
        <p:txBody>
          <a:bodyPr wrap="square" lIns="0" tIns="0" rIns="0" bIns="0" rtlCol="0" anchor="t"/>
          <a:lstStyle/>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Тема:</a:t>
            </a:r>
            <a:pPr algn="l" indent="0" marL="0">
              <a:lnSpc>
                <a:spcPct val="111000"/>
              </a:lnSpc>
              <a:spcAft>
                <a:spcPts val="250"/>
              </a:spcAft>
              <a:buNone/>
            </a:pPr>
            <a:r>
              <a:rPr lang="en-US" sz="700" dirty="0">
                <a:solidFill>
                  <a:srgbClr val="3C3939"/>
                </a:solidFill>
                <a:latin typeface="Roboto" pitchFamily="34" charset="0"/>
                <a:ea typeface="Roboto" pitchFamily="34" charset="-122"/>
                <a:cs typeface="Roboto" pitchFamily="34" charset="-120"/>
              </a:rPr>
              <a:t> ________________________________________</a:t>
            </a:r>
            <a:endParaRPr lang="en-US" sz="700" dirty="0"/>
          </a:p>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Слова:</a:t>
            </a:r>
            <a:endParaRPr lang="en-US" sz="700" dirty="0"/>
          </a:p>
        </p:txBody>
      </p:sp>
      <p:sp>
        <p:nvSpPr>
          <p:cNvPr id="55" name="Text 45"/>
          <p:cNvSpPr/>
          <p:nvPr/>
        </p:nvSpPr>
        <p:spPr>
          <a:xfrm>
            <a:off x="3917295" y="8536281"/>
            <a:ext cx="3054128" cy="311764"/>
          </a:xfrm>
          <a:prstGeom prst="rect">
            <a:avLst/>
          </a:prstGeom>
          <a:noFill/>
          <a:ln/>
        </p:spPr>
        <p:txBody>
          <a:bodyPr wrap="square" lIns="0" tIns="0" rIns="0" bIns="0" rtlCol="0" anchor="t">
            <a:normAutofit/>
          </a:bodyPr>
          <a:lstStyle/>
          <a:p>
            <a:pPr algn="l" indent="0" marL="0">
              <a:lnSpc>
                <a:spcPct val="111000"/>
              </a:lnSpc>
              <a:buNone/>
            </a:pPr>
            <a:r>
              <a:rPr lang="en-US" sz="900" dirty="0">
                <a:solidFill>
                  <a:srgbClr val="3C3939"/>
                </a:solidFill>
                <a:latin typeface="Roboto" pitchFamily="34" charset="0"/>
                <a:ea typeface="Roboto" pitchFamily="34" charset="-122"/>
                <a:cs typeface="Roboto" pitchFamily="34" charset="-120"/>
              </a:rPr>
              <a:t>________________ · ________________ · ________________ · ________________</a:t>
            </a:r>
            <a:endParaRPr lang="en-US" sz="900" dirty="0"/>
          </a:p>
        </p:txBody>
      </p:sp>
      <p:sp>
        <p:nvSpPr>
          <p:cNvPr id="56" name="Text 46"/>
          <p:cNvSpPr/>
          <p:nvPr/>
        </p:nvSpPr>
        <p:spPr>
          <a:xfrm>
            <a:off x="3917295" y="8885584"/>
            <a:ext cx="3054128" cy="286902"/>
          </a:xfrm>
          <a:prstGeom prst="rect">
            <a:avLst/>
          </a:prstGeom>
          <a:noFill/>
          <a:ln/>
        </p:spPr>
        <p:txBody>
          <a:bodyPr wrap="square" lIns="0" tIns="0" rIns="0" bIns="0" rtlCol="0" anchor="t"/>
          <a:lstStyle/>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Лишнее слово:</a:t>
            </a:r>
            <a:pPr algn="l" indent="0" marL="0">
              <a:lnSpc>
                <a:spcPct val="111000"/>
              </a:lnSpc>
              <a:spcAft>
                <a:spcPts val="250"/>
              </a:spcAft>
              <a:buNone/>
            </a:pPr>
            <a:r>
              <a:rPr lang="en-US" sz="700" dirty="0">
                <a:solidFill>
                  <a:srgbClr val="3C3939"/>
                </a:solidFill>
                <a:latin typeface="Roboto" pitchFamily="34" charset="0"/>
                <a:ea typeface="Roboto" pitchFamily="34" charset="-122"/>
                <a:cs typeface="Roboto" pitchFamily="34" charset="-120"/>
              </a:rPr>
              <a:t> ________________________</a:t>
            </a:r>
            <a:endParaRPr lang="en-US" sz="700" dirty="0"/>
          </a:p>
          <a:p>
            <a:pPr algn="l" indent="0" marL="0">
              <a:lnSpc>
                <a:spcPct val="111000"/>
              </a:lnSpc>
              <a:buNone/>
            </a:pPr>
            <a:r>
              <a:rPr lang="en-US" sz="700" b="1" dirty="0">
                <a:solidFill>
                  <a:srgbClr val="3C3939"/>
                </a:solidFill>
                <a:latin typeface="Roboto Bold" pitchFamily="34" charset="0"/>
                <a:ea typeface="Roboto Bold" pitchFamily="34" charset="-122"/>
                <a:cs typeface="Roboto Bold" pitchFamily="34" charset="-120"/>
              </a:rPr>
              <a:t>Почему лишнее?</a:t>
            </a:r>
            <a:pPr algn="l" indent="0" marL="0">
              <a:lnSpc>
                <a:spcPct val="111000"/>
              </a:lnSpc>
              <a:buNone/>
            </a:pPr>
            <a:r>
              <a:rPr lang="en-US" sz="700" dirty="0">
                <a:solidFill>
                  <a:srgbClr val="3C3939"/>
                </a:solidFill>
                <a:latin typeface="Roboto" pitchFamily="34" charset="0"/>
                <a:ea typeface="Roboto" pitchFamily="34" charset="-122"/>
                <a:cs typeface="Roboto" pitchFamily="34" charset="-120"/>
              </a:rPr>
              <a:t> ________________________________</a:t>
            </a:r>
            <a:endParaRPr lang="en-US" sz="700" dirty="0"/>
          </a:p>
        </p:txBody>
      </p:sp>
      <p:sp>
        <p:nvSpPr>
          <p:cNvPr id="57" name="Shape 47"/>
          <p:cNvSpPr/>
          <p:nvPr/>
        </p:nvSpPr>
        <p:spPr>
          <a:xfrm>
            <a:off x="485616" y="9347938"/>
            <a:ext cx="6590795" cy="664206"/>
          </a:xfrm>
          <a:prstGeom prst="roundRect">
            <a:avLst>
              <a:gd name="adj" fmla="val 5895"/>
            </a:avLst>
          </a:prstGeom>
          <a:solidFill>
            <a:srgbClr val="E1E1EA"/>
          </a:solidFill>
          <a:ln/>
        </p:spPr>
      </p:sp>
      <p:pic>
        <p:nvPicPr>
          <p:cNvPr id="58" name="Image 8" descr="preencoded.png">    </p:cNvPr>
          <p:cNvPicPr>
            <a:picLocks noChangeAspect="1"/>
          </p:cNvPicPr>
          <p:nvPr/>
        </p:nvPicPr>
        <p:blipFill>
          <a:blip r:embed="rId15"/>
          <a:stretch>
            <a:fillRect/>
          </a:stretch>
        </p:blipFill>
        <p:spPr>
          <a:xfrm>
            <a:off x="578788" y="9469481"/>
            <a:ext cx="116496" cy="93172"/>
          </a:xfrm>
          <a:prstGeom prst="rect">
            <a:avLst/>
          </a:prstGeom>
        </p:spPr>
      </p:pic>
      <p:sp>
        <p:nvSpPr>
          <p:cNvPr id="59" name="Text 48"/>
          <p:cNvSpPr/>
          <p:nvPr/>
        </p:nvSpPr>
        <p:spPr>
          <a:xfrm>
            <a:off x="788456" y="9433787"/>
            <a:ext cx="6194783" cy="498724"/>
          </a:xfrm>
          <a:prstGeom prst="rect">
            <a:avLst/>
          </a:prstGeom>
          <a:noFill/>
          <a:ln/>
        </p:spPr>
        <p:txBody>
          <a:bodyPr wrap="square" lIns="0" tIns="0" rIns="0" bIns="0" rtlCol="0" anchor="t">
            <a:normAutofit/>
          </a:bodyPr>
          <a:lstStyle/>
          <a:p>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1000"/>
              </a:lnSpc>
              <a:buNone/>
            </a:pPr>
            <a:r>
              <a:rPr lang="en-US" sz="700" b="1" dirty="0">
                <a:solidFill>
                  <a:srgbClr val="000000"/>
                </a:solidFill>
                <a:latin typeface="Roboto Bold" pitchFamily="34" charset="0"/>
                <a:ea typeface="Roboto Bold" pitchFamily="34" charset="-122"/>
                <a:cs typeface="Roboto Bold" pitchFamily="34" charset="-120"/>
              </a:rPr>
              <a:t>Ты тренируешь суперспособность!</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 Умение быстро находить «лишнее» — это основа логического мышления. Учёные, детективы и программисты каждый день используют именно этот навык: замечать, что «не вписывается» в общую картину. Каждое найденное лишнее слово — это маленькая победа твоего мозга над хаосом! Чем больше ты тренируешься, тем быстрее и точнее становится твоё мышление. Продолжай — и скоро ты будешь замечать «чужаков» везде! </a:t>
            </a:r>
            <a:pPr algn="l" indent="0" marL="0">
              <a:lnSpc>
                <a:spcPct val="111000"/>
              </a:lnSpc>
              <a:buNone/>
            </a:pPr>
            <a:r>
              <a:rPr lang="en-US" sz="700" dirty="0">
                <a:solidFill>
                  <a:srgbClr val="000000"/>
                </a:solidFill>
                <a:latin typeface="Roboto" pitchFamily="34" charset="0"/>
                <a:ea typeface="Roboto" pitchFamily="34" charset="-122"/>
                <a:cs typeface="Roboto" pitchFamily="34" charset="-120"/>
              </a:rPr>
              <a:t>✨</a:t>
            </a:r>
            <a:endParaRPr lang="en-US" sz="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485616" y="381551"/>
            <a:ext cx="627835" cy="142097"/>
          </a:xfrm>
          <a:prstGeom prst="roundRect">
            <a:avLst>
              <a:gd name="adj" fmla="val 20506"/>
            </a:avLst>
          </a:prstGeom>
          <a:solidFill>
            <a:srgbClr val="E1E1EA"/>
          </a:solidFill>
          <a:ln/>
        </p:spPr>
      </p:sp>
      <p:sp>
        <p:nvSpPr>
          <p:cNvPr id="3" name="Text 1"/>
          <p:cNvSpPr/>
          <p:nvPr/>
        </p:nvSpPr>
        <p:spPr>
          <a:xfrm>
            <a:off x="537617" y="407521"/>
            <a:ext cx="901937" cy="90157"/>
          </a:xfrm>
          <a:prstGeom prst="rect">
            <a:avLst/>
          </a:prstGeom>
          <a:noFill/>
          <a:ln/>
        </p:spPr>
        <p:txBody>
          <a:bodyPr wrap="none" lIns="0" tIns="0" rIns="0" bIns="0" rtlCol="0" anchor="t"/>
          <a:lstStyle/>
          <a:p>
            <a:pPr algn="l" indent="0" marL="0">
              <a:lnSpc>
                <a:spcPct val="108000"/>
              </a:lnSpc>
              <a:buNone/>
            </a:pPr>
            <a:r>
              <a:rPr lang="en-US" sz="500" dirty="0">
                <a:solidFill>
                  <a:srgbClr val="3C3939"/>
                </a:solidFill>
                <a:latin typeface="Roboto" pitchFamily="34" charset="0"/>
                <a:ea typeface="Roboto" pitchFamily="34" charset="-122"/>
                <a:cs typeface="Roboto" pitchFamily="34" charset="-120"/>
              </a:rPr>
              <a:t>УПРАЖНЕНИЕ 9</a:t>
            </a:r>
            <a:endParaRPr lang="en-US" sz="500" dirty="0"/>
          </a:p>
        </p:txBody>
      </p:sp>
      <p:sp>
        <p:nvSpPr>
          <p:cNvPr id="4" name="Text 2"/>
          <p:cNvSpPr/>
          <p:nvPr/>
        </p:nvSpPr>
        <p:spPr>
          <a:xfrm>
            <a:off x="485616" y="545310"/>
            <a:ext cx="5206013" cy="270963"/>
          </a:xfrm>
          <a:prstGeom prst="rect">
            <a:avLst/>
          </a:prstGeom>
          <a:noFill/>
          <a:ln/>
        </p:spPr>
        <p:txBody>
          <a:bodyPr wrap="none" lIns="0" tIns="0" rIns="0" bIns="0" rtlCol="0" anchor="t"/>
          <a:lstStyle/>
          <a:p>
            <a:pPr algn="l" indent="0" marL="0">
              <a:lnSpc>
                <a:spcPct val="104000"/>
              </a:lnSpc>
              <a:buNone/>
            </a:pPr>
            <a:r>
              <a:rPr lang="en-US" sz="17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700" dirty="0">
                <a:solidFill>
                  <a:srgbClr val="1B1B27"/>
                </a:solidFill>
                <a:latin typeface="Raleway" pitchFamily="34" charset="0"/>
                <a:ea typeface="Raleway" pitchFamily="34" charset="-122"/>
                <a:cs typeface="Raleway" pitchFamily="34" charset="-120"/>
              </a:rPr>
              <a:t> Шпионы убрали буквы — Текст без гласных</a:t>
            </a:r>
            <a:endParaRPr lang="en-US" sz="1700" dirty="0"/>
          </a:p>
        </p:txBody>
      </p:sp>
      <p:pic>
        <p:nvPicPr>
          <p:cNvPr id="5" name="Image 0" descr="preencoded.png">    </p:cNvPr>
          <p:cNvPicPr>
            <a:picLocks noChangeAspect="1"/>
          </p:cNvPicPr>
          <p:nvPr/>
        </p:nvPicPr>
        <p:blipFill>
          <a:blip r:embed="rId1"/>
          <a:stretch>
            <a:fillRect/>
          </a:stretch>
        </p:blipFill>
        <p:spPr>
          <a:xfrm>
            <a:off x="485616" y="958493"/>
            <a:ext cx="2849445" cy="2849448"/>
          </a:xfrm>
          <a:prstGeom prst="rect">
            <a:avLst/>
          </a:prstGeom>
        </p:spPr>
      </p:pic>
      <p:sp>
        <p:nvSpPr>
          <p:cNvPr id="6" name="Shape 3"/>
          <p:cNvSpPr/>
          <p:nvPr/>
        </p:nvSpPr>
        <p:spPr>
          <a:xfrm>
            <a:off x="3550575" y="958493"/>
            <a:ext cx="3529713" cy="1910586"/>
          </a:xfrm>
          <a:prstGeom prst="roundRect">
            <a:avLst>
              <a:gd name="adj" fmla="val 1906"/>
            </a:avLst>
          </a:prstGeom>
          <a:solidFill>
            <a:srgbClr val="B6D6FC"/>
          </a:solidFill>
          <a:ln/>
        </p:spPr>
      </p:sp>
      <p:pic>
        <p:nvPicPr>
          <p:cNvPr id="7" name="Image 1" descr="preencoded.png">    </p:cNvPr>
          <p:cNvPicPr>
            <a:picLocks noChangeAspect="1"/>
          </p:cNvPicPr>
          <p:nvPr/>
        </p:nvPicPr>
        <p:blipFill>
          <a:blip r:embed="rId2"/>
          <a:stretch>
            <a:fillRect/>
          </a:stretch>
        </p:blipFill>
        <p:spPr>
          <a:xfrm>
            <a:off x="3637286" y="1073697"/>
            <a:ext cx="108373" cy="86711"/>
          </a:xfrm>
          <a:prstGeom prst="rect">
            <a:avLst/>
          </a:prstGeom>
        </p:spPr>
      </p:pic>
      <p:sp>
        <p:nvSpPr>
          <p:cNvPr id="8" name="Text 4"/>
          <p:cNvSpPr/>
          <p:nvPr/>
        </p:nvSpPr>
        <p:spPr>
          <a:xfrm>
            <a:off x="3832369" y="1028895"/>
            <a:ext cx="3161209" cy="886245"/>
          </a:xfrm>
          <a:prstGeom prst="rect">
            <a:avLst/>
          </a:prstGeom>
          <a:noFill/>
          <a:ln/>
        </p:spPr>
        <p:txBody>
          <a:bodyPr wrap="square" lIns="0" tIns="0" rIns="0" bIns="0" rtlCol="0" anchor="t">
            <a:normAutofit/>
          </a:bodyPr>
          <a:lstStyle/>
          <a:p>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Инструкция:</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Из этих слов исчезли все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гласные буквы</a:t>
            </a:r>
            <a:pPr algn="l" indent="0" marL="0">
              <a:lnSpc>
                <a:spcPct val="108000"/>
              </a:lnSpc>
              <a:spcAft>
                <a:spcPts val="350"/>
              </a:spcAft>
              <a:buNone/>
            </a:pPr>
            <a:r>
              <a:rPr lang="en-US" sz="650" dirty="0">
                <a:solidFill>
                  <a:srgbClr val="000000"/>
                </a:solidFill>
                <a:latin typeface="Roboto" pitchFamily="34" charset="0"/>
                <a:ea typeface="Roboto" pitchFamily="34" charset="-122"/>
                <a:cs typeface="Roboto" pitchFamily="34" charset="-120"/>
              </a:rPr>
              <a:t> (А, Е, Ё, И, О, У, Ы, Э, Ю, Я). Догадайся, какие это слова, и прочитай их!</a:t>
            </a:r>
            <a:endParaRPr lang="en-US" sz="650" dirty="0"/>
          </a:p>
          <a:p>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Что значит читать без гласных?</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Гласные буквы — это звуки, которые «открывают» слово и делают его мелодичным. Но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согласные несут главный смысл</a:t>
            </a:r>
            <a:pPr algn="l" indent="0" marL="0">
              <a:lnSpc>
                <a:spcPct val="108000"/>
              </a:lnSpc>
              <a:spcAft>
                <a:spcPts val="350"/>
              </a:spcAft>
              <a:buNone/>
            </a:pPr>
            <a:r>
              <a:rPr lang="en-US" sz="650" dirty="0">
                <a:solidFill>
                  <a:srgbClr val="000000"/>
                </a:solidFill>
                <a:latin typeface="Roboto" pitchFamily="34" charset="0"/>
                <a:ea typeface="Roboto" pitchFamily="34" charset="-122"/>
                <a:cs typeface="Roboto" pitchFamily="34" charset="-120"/>
              </a:rPr>
              <a:t>: именно они отвечают за «костяк» слова, его узнаваемый образ. Убери гласные — и слово всё равно узнаётся! Попробуй сам.</a:t>
            </a:r>
            <a:endParaRPr lang="en-US" sz="650" dirty="0"/>
          </a:p>
          <a:p>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Как угадывать слова:</a:t>
            </a:r>
            <a:endParaRPr lang="en-US" sz="650" dirty="0"/>
          </a:p>
        </p:txBody>
      </p:sp>
      <p:sp>
        <p:nvSpPr>
          <p:cNvPr id="9" name="Text 5"/>
          <p:cNvSpPr/>
          <p:nvPr/>
        </p:nvSpPr>
        <p:spPr>
          <a:xfrm>
            <a:off x="3832369" y="1963880"/>
            <a:ext cx="3161209" cy="864582"/>
          </a:xfrm>
          <a:prstGeom prst="rect">
            <a:avLst/>
          </a:prstGeom>
          <a:noFill/>
          <a:ln/>
        </p:spPr>
        <p:txBody>
          <a:bodyPr wrap="square" lIns="0" tIns="0" rIns="0" bIns="0" rtlCol="0" anchor="t">
            <a:normAutofit/>
          </a:bodyPr>
          <a:lstStyle/>
          <a:p>
            <a:pPr algn="l" marL="132080" indent="-132080">
              <a:lnSpc>
                <a:spcPct val="108000"/>
              </a:lnSpc>
              <a:buSzPct val="100000"/>
              <a:buChar char="•"/>
            </a:pPr>
            <a:r>
              <a:rPr lang="en-US" sz="650" b="1" dirty="0">
                <a:solidFill>
                  <a:srgbClr val="000000"/>
                </a:solidFill>
                <a:latin typeface="Roboto Bold" pitchFamily="34" charset="0"/>
                <a:ea typeface="Roboto Bold" pitchFamily="34" charset="-122"/>
                <a:cs typeface="Roboto Bold" pitchFamily="34" charset="-120"/>
              </a:rPr>
              <a:t>Читай согласные вслух</a:t>
            </a:r>
            <a:pPr algn="l" marL="132080" indent="-132080">
              <a:lnSpc>
                <a:spcPct val="108000"/>
              </a:lnSpc>
              <a:buSzPct val="100000"/>
              <a:buChar char="•"/>
            </a:pPr>
            <a:r>
              <a:rPr lang="en-US" sz="650" dirty="0">
                <a:solidFill>
                  <a:srgbClr val="000000"/>
                </a:solidFill>
                <a:latin typeface="Roboto" pitchFamily="34" charset="0"/>
                <a:ea typeface="Roboto" pitchFamily="34" charset="-122"/>
                <a:cs typeface="Roboto" pitchFamily="34" charset="-120"/>
              </a:rPr>
              <a:t> — мозг сам «подставит» пропущенные гласные</a:t>
            </a:r>
            <a:endParaRPr lang="en-US" sz="650" dirty="0"/>
          </a:p>
          <a:p>
            <a:pPr algn="l" marL="132080" indent="-132080">
              <a:lnSpc>
                <a:spcPct val="108000"/>
              </a:lnSpc>
              <a:buSzPct val="100000"/>
              <a:buChar char="•"/>
            </a:pPr>
            <a:r>
              <a:rPr lang="en-US" sz="650" b="1" dirty="0">
                <a:solidFill>
                  <a:srgbClr val="000000"/>
                </a:solidFill>
                <a:latin typeface="Roboto Bold" pitchFamily="34" charset="0"/>
                <a:ea typeface="Roboto Bold" pitchFamily="34" charset="-122"/>
                <a:cs typeface="Roboto Bold" pitchFamily="34" charset="-120"/>
              </a:rPr>
              <a:t>Обрати внимание на длину слова</a:t>
            </a:r>
            <a:pPr algn="l" marL="132080" indent="-132080">
              <a:lnSpc>
                <a:spcPct val="108000"/>
              </a:lnSpc>
              <a:buSzPct val="100000"/>
              <a:buChar char="•"/>
            </a:pPr>
            <a:r>
              <a:rPr lang="en-US" sz="650" dirty="0">
                <a:solidFill>
                  <a:srgbClr val="000000"/>
                </a:solidFill>
                <a:latin typeface="Roboto" pitchFamily="34" charset="0"/>
                <a:ea typeface="Roboto" pitchFamily="34" charset="-122"/>
                <a:cs typeface="Roboto" pitchFamily="34" charset="-120"/>
              </a:rPr>
              <a:t> — сколько букв, столько подсказок</a:t>
            </a:r>
            <a:endParaRPr lang="en-US" sz="650" dirty="0"/>
          </a:p>
          <a:p>
            <a:pPr algn="l" marL="132080" indent="-132080">
              <a:lnSpc>
                <a:spcPct val="108000"/>
              </a:lnSpc>
              <a:buSzPct val="100000"/>
              <a:buChar char="•"/>
            </a:pPr>
            <a:r>
              <a:rPr lang="en-US" sz="650" b="1" dirty="0">
                <a:solidFill>
                  <a:srgbClr val="000000"/>
                </a:solidFill>
                <a:latin typeface="Roboto Bold" pitchFamily="34" charset="0"/>
                <a:ea typeface="Roboto Bold" pitchFamily="34" charset="-122"/>
                <a:cs typeface="Roboto Bold" pitchFamily="34" charset="-120"/>
              </a:rPr>
              <a:t>Думай о контексте:</a:t>
            </a:r>
            <a:pPr algn="l" marL="132080" indent="-132080">
              <a:lnSpc>
                <a:spcPct val="108000"/>
              </a:lnSpc>
              <a:buSzPct val="100000"/>
              <a:buChar char="•"/>
            </a:pPr>
            <a:r>
              <a:rPr lang="en-US" sz="650" dirty="0">
                <a:solidFill>
                  <a:srgbClr val="000000"/>
                </a:solidFill>
                <a:latin typeface="Roboto" pitchFamily="34" charset="0"/>
                <a:ea typeface="Roboto" pitchFamily="34" charset="-122"/>
                <a:cs typeface="Roboto" pitchFamily="34" charset="-120"/>
              </a:rPr>
              <a:t> если видишь КНФТ — подумай, что бывает сладким и начинается на К</a:t>
            </a:r>
            <a:endParaRPr lang="en-US" sz="650" dirty="0"/>
          </a:p>
          <a:p>
            <a:pPr algn="l" marL="132080" indent="-132080">
              <a:lnSpc>
                <a:spcPct val="108000"/>
              </a:lnSpc>
              <a:buSzPct val="100000"/>
              <a:buChar char="•"/>
            </a:pPr>
            <a:r>
              <a:rPr lang="en-US" sz="650" b="1" dirty="0">
                <a:solidFill>
                  <a:srgbClr val="000000"/>
                </a:solidFill>
                <a:latin typeface="Roboto Bold" pitchFamily="34" charset="0"/>
                <a:ea typeface="Roboto Bold" pitchFamily="34" charset="-122"/>
                <a:cs typeface="Roboto Bold" pitchFamily="34" charset="-120"/>
              </a:rPr>
              <a:t>Не торопись:</a:t>
            </a:r>
            <a:pPr algn="l" marL="132080" indent="-132080">
              <a:lnSpc>
                <a:spcPct val="108000"/>
              </a:lnSpc>
              <a:buSzPct val="100000"/>
              <a:buChar char="•"/>
            </a:pPr>
            <a:r>
              <a:rPr lang="en-US" sz="650" dirty="0">
                <a:solidFill>
                  <a:srgbClr val="000000"/>
                </a:solidFill>
                <a:latin typeface="Roboto" pitchFamily="34" charset="0"/>
                <a:ea typeface="Roboto" pitchFamily="34" charset="-122"/>
                <a:cs typeface="Roboto" pitchFamily="34" charset="-120"/>
              </a:rPr>
              <a:t> произнеси согласные несколько раз подряд — слово «всплывёт» само</a:t>
            </a:r>
            <a:endParaRPr lang="en-US" sz="650" dirty="0"/>
          </a:p>
          <a:p>
            <a:pPr algn="l" marL="132080" indent="-132080">
              <a:lnSpc>
                <a:spcPct val="108000"/>
              </a:lnSpc>
              <a:buSzPct val="100000"/>
              <a:buChar char="•"/>
            </a:pPr>
            <a:r>
              <a:rPr lang="en-US" sz="650" b="1" dirty="0">
                <a:solidFill>
                  <a:srgbClr val="000000"/>
                </a:solidFill>
                <a:latin typeface="Roboto Bold" pitchFamily="34" charset="0"/>
                <a:ea typeface="Roboto Bold" pitchFamily="34" charset="-122"/>
                <a:cs typeface="Roboto Bold" pitchFamily="34" charset="-120"/>
              </a:rPr>
              <a:t>Ищи знакомые «корни»</a:t>
            </a:r>
            <a:pPr algn="l" marL="132080" indent="-132080">
              <a:lnSpc>
                <a:spcPct val="108000"/>
              </a:lnSpc>
              <a:buSzPct val="100000"/>
              <a:buChar char="•"/>
            </a:pPr>
            <a:r>
              <a:rPr lang="en-US" sz="650" dirty="0">
                <a:solidFill>
                  <a:srgbClr val="000000"/>
                </a:solidFill>
                <a:latin typeface="Roboto" pitchFamily="34" charset="0"/>
                <a:ea typeface="Roboto" pitchFamily="34" charset="-122"/>
                <a:cs typeface="Roboto" pitchFamily="34" charset="-120"/>
              </a:rPr>
              <a:t> — части слов, которые ты уже знаешь</a:t>
            </a:r>
            <a:endParaRPr lang="en-US" sz="650" dirty="0"/>
          </a:p>
        </p:txBody>
      </p:sp>
      <p:sp>
        <p:nvSpPr>
          <p:cNvPr id="10" name="Text 6"/>
          <p:cNvSpPr/>
          <p:nvPr/>
        </p:nvSpPr>
        <p:spPr>
          <a:xfrm>
            <a:off x="485616" y="3929791"/>
            <a:ext cx="6590795" cy="676084"/>
          </a:xfrm>
          <a:prstGeom prst="rect">
            <a:avLst/>
          </a:prstGeom>
          <a:noFill/>
          <a:ln/>
        </p:spPr>
        <p:txBody>
          <a:bodyPr wrap="square" lIns="0" tIns="0" rIns="0" bIns="0" rtlCol="0" anchor="t">
            <a:normAutofit/>
          </a:bodyPr>
          <a:lstStyle/>
          <a:p>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Наш мозг — удивительный «читательный компьютер»: он способен восстанавливать слова даже без гласных, потому что согласные несут основную смысловую нагрузку. Когда ты видишь зашифрованное слово, мозг мгновенно перебирает все известные тебе слова с такими согласными и выбирает подходящее — это называется </a:t>
            </a:r>
            <a:pPr algn="l" indent="0" marL="0">
              <a:lnSpc>
                <a:spcPct val="108000"/>
              </a:lnSpc>
              <a:buNone/>
            </a:pPr>
            <a:r>
              <a:rPr lang="en-US" sz="650" b="1" dirty="0">
                <a:solidFill>
                  <a:srgbClr val="3C3939"/>
                </a:solidFill>
                <a:latin typeface="Roboto Bold" pitchFamily="34" charset="0"/>
                <a:ea typeface="Roboto Bold" pitchFamily="34" charset="-122"/>
                <a:cs typeface="Roboto Bold" pitchFamily="34" charset="-120"/>
              </a:rPr>
              <a:t>лексический поиск</a:t>
            </a:r>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 Учёные доказали: опытные читатели воспринимают слово не по буквам, а сразу как целый </a:t>
            </a:r>
            <a:pPr algn="l" indent="0" marL="0">
              <a:lnSpc>
                <a:spcPct val="108000"/>
              </a:lnSpc>
              <a:buNone/>
            </a:pPr>
            <a:r>
              <a:rPr lang="en-US" sz="650" b="1" dirty="0">
                <a:solidFill>
                  <a:srgbClr val="3C3939"/>
                </a:solidFill>
                <a:latin typeface="Roboto Bold" pitchFamily="34" charset="0"/>
                <a:ea typeface="Roboto Bold" pitchFamily="34" charset="-122"/>
                <a:cs typeface="Roboto Bold" pitchFamily="34" charset="-120"/>
              </a:rPr>
              <a:t>зрительный образ</a:t>
            </a:r>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 поэтому отсутствие гласных почти не мешает пониманию. Чем больше слов ты знаешь, тем быстрее мозг «дорисовывает» пропущенные буквы — вот почему чтение без гласных даётся лучше тем, кто много читает. Это упражнение тренирует сразу два навыка: </a:t>
            </a:r>
            <a:pPr algn="l" indent="0" marL="0">
              <a:lnSpc>
                <a:spcPct val="108000"/>
              </a:lnSpc>
              <a:buNone/>
            </a:pPr>
            <a:r>
              <a:rPr lang="en-US" sz="650" b="1" dirty="0">
                <a:solidFill>
                  <a:srgbClr val="3C3939"/>
                </a:solidFill>
                <a:latin typeface="Roboto Bold" pitchFamily="34" charset="0"/>
                <a:ea typeface="Roboto Bold" pitchFamily="34" charset="-122"/>
                <a:cs typeface="Roboto Bold" pitchFamily="34" charset="-120"/>
              </a:rPr>
              <a:t>скорость узнавания слов</a:t>
            </a:r>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 и </a:t>
            </a:r>
            <a:pPr algn="l" indent="0" marL="0">
              <a:lnSpc>
                <a:spcPct val="108000"/>
              </a:lnSpc>
              <a:buNone/>
            </a:pPr>
            <a:r>
              <a:rPr lang="en-US" sz="650" b="1" dirty="0">
                <a:solidFill>
                  <a:srgbClr val="3C3939"/>
                </a:solidFill>
                <a:latin typeface="Roboto Bold" pitchFamily="34" charset="0"/>
                <a:ea typeface="Roboto Bold" pitchFamily="34" charset="-122"/>
                <a:cs typeface="Roboto Bold" pitchFamily="34" charset="-120"/>
              </a:rPr>
              <a:t>гибкость мышления</a:t>
            </a:r>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 — именно то, что нужно умному и быстрому читателю!</a:t>
            </a:r>
            <a:endParaRPr lang="en-US" sz="650" dirty="0"/>
          </a:p>
        </p:txBody>
      </p:sp>
      <p:sp>
        <p:nvSpPr>
          <p:cNvPr id="11" name="Shape 7"/>
          <p:cNvSpPr/>
          <p:nvPr/>
        </p:nvSpPr>
        <p:spPr>
          <a:xfrm>
            <a:off x="485616" y="4666800"/>
            <a:ext cx="3268289" cy="688392"/>
          </a:xfrm>
          <a:prstGeom prst="roundRect">
            <a:avLst>
              <a:gd name="adj" fmla="val 5291"/>
            </a:avLst>
          </a:prstGeom>
          <a:solidFill>
            <a:srgbClr val="E1E1EA"/>
          </a:solidFill>
          <a:ln w="3939">
            <a:solidFill>
              <a:srgbClr val="C7C7D0"/>
            </a:solidFill>
            <a:prstDash val="solid"/>
          </a:ln>
        </p:spPr>
      </p:sp>
      <p:sp>
        <p:nvSpPr>
          <p:cNvPr id="12" name="Text 8"/>
          <p:cNvSpPr/>
          <p:nvPr/>
        </p:nvSpPr>
        <p:spPr>
          <a:xfrm>
            <a:off x="576265" y="4757449"/>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КНФТ</a:t>
            </a:r>
            <a:endParaRPr lang="en-US" sz="1350" dirty="0"/>
          </a:p>
        </p:txBody>
      </p:sp>
      <p:sp>
        <p:nvSpPr>
          <p:cNvPr id="13" name="Text 9"/>
          <p:cNvSpPr/>
          <p:nvPr/>
        </p:nvSpPr>
        <p:spPr>
          <a:xfrm>
            <a:off x="576265" y="5006688"/>
            <a:ext cx="3086991"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КОНФЕТА</a:t>
            </a:r>
            <a:endParaRPr lang="en-US" sz="650" dirty="0"/>
          </a:p>
        </p:txBody>
      </p:sp>
      <p:sp>
        <p:nvSpPr>
          <p:cNvPr id="14" name="Shape 10"/>
          <p:cNvSpPr/>
          <p:nvPr/>
        </p:nvSpPr>
        <p:spPr>
          <a:xfrm>
            <a:off x="3808060" y="4666800"/>
            <a:ext cx="3268351" cy="688392"/>
          </a:xfrm>
          <a:prstGeom prst="roundRect">
            <a:avLst>
              <a:gd name="adj" fmla="val 5291"/>
            </a:avLst>
          </a:prstGeom>
          <a:solidFill>
            <a:srgbClr val="E1E1EA"/>
          </a:solidFill>
          <a:ln w="3939">
            <a:solidFill>
              <a:srgbClr val="C7C7D0"/>
            </a:solidFill>
            <a:prstDash val="solid"/>
          </a:ln>
        </p:spPr>
      </p:sp>
      <p:sp>
        <p:nvSpPr>
          <p:cNvPr id="15" name="Text 11"/>
          <p:cNvSpPr/>
          <p:nvPr/>
        </p:nvSpPr>
        <p:spPr>
          <a:xfrm>
            <a:off x="3898709" y="4757449"/>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КРНДШ</a:t>
            </a:r>
            <a:endParaRPr lang="en-US" sz="1350" dirty="0"/>
          </a:p>
        </p:txBody>
      </p:sp>
      <p:sp>
        <p:nvSpPr>
          <p:cNvPr id="16" name="Text 12"/>
          <p:cNvSpPr/>
          <p:nvPr/>
        </p:nvSpPr>
        <p:spPr>
          <a:xfrm>
            <a:off x="3898709" y="5006688"/>
            <a:ext cx="3087053"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КАРАНДАШ</a:t>
            </a:r>
            <a:endParaRPr lang="en-US" sz="650" dirty="0"/>
          </a:p>
        </p:txBody>
      </p:sp>
      <p:sp>
        <p:nvSpPr>
          <p:cNvPr id="17" name="Shape 13"/>
          <p:cNvSpPr/>
          <p:nvPr/>
        </p:nvSpPr>
        <p:spPr>
          <a:xfrm>
            <a:off x="485616" y="5409347"/>
            <a:ext cx="3268289" cy="688392"/>
          </a:xfrm>
          <a:prstGeom prst="roundRect">
            <a:avLst>
              <a:gd name="adj" fmla="val 5291"/>
            </a:avLst>
          </a:prstGeom>
          <a:solidFill>
            <a:srgbClr val="E1E1EA"/>
          </a:solidFill>
          <a:ln w="3939">
            <a:solidFill>
              <a:srgbClr val="C7C7D0"/>
            </a:solidFill>
            <a:prstDash val="solid"/>
          </a:ln>
        </p:spPr>
      </p:sp>
      <p:sp>
        <p:nvSpPr>
          <p:cNvPr id="18" name="Text 14"/>
          <p:cNvSpPr/>
          <p:nvPr/>
        </p:nvSpPr>
        <p:spPr>
          <a:xfrm>
            <a:off x="576265" y="5499996"/>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МЛК</a:t>
            </a:r>
            <a:endParaRPr lang="en-US" sz="1350" dirty="0"/>
          </a:p>
        </p:txBody>
      </p:sp>
      <p:sp>
        <p:nvSpPr>
          <p:cNvPr id="19" name="Text 15"/>
          <p:cNvSpPr/>
          <p:nvPr/>
        </p:nvSpPr>
        <p:spPr>
          <a:xfrm>
            <a:off x="576265" y="5749235"/>
            <a:ext cx="3086991"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МОЛОКО</a:t>
            </a:r>
            <a:endParaRPr lang="en-US" sz="650" dirty="0"/>
          </a:p>
        </p:txBody>
      </p:sp>
      <p:sp>
        <p:nvSpPr>
          <p:cNvPr id="20" name="Shape 16"/>
          <p:cNvSpPr/>
          <p:nvPr/>
        </p:nvSpPr>
        <p:spPr>
          <a:xfrm>
            <a:off x="3808060" y="5409347"/>
            <a:ext cx="3268351" cy="688392"/>
          </a:xfrm>
          <a:prstGeom prst="roundRect">
            <a:avLst>
              <a:gd name="adj" fmla="val 5291"/>
            </a:avLst>
          </a:prstGeom>
          <a:solidFill>
            <a:srgbClr val="E1E1EA"/>
          </a:solidFill>
          <a:ln w="3939">
            <a:solidFill>
              <a:srgbClr val="C7C7D0"/>
            </a:solidFill>
            <a:prstDash val="solid"/>
          </a:ln>
        </p:spPr>
      </p:sp>
      <p:sp>
        <p:nvSpPr>
          <p:cNvPr id="21" name="Text 17"/>
          <p:cNvSpPr/>
          <p:nvPr/>
        </p:nvSpPr>
        <p:spPr>
          <a:xfrm>
            <a:off x="3898709" y="5499996"/>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РБТ</a:t>
            </a:r>
            <a:endParaRPr lang="en-US" sz="1350" dirty="0"/>
          </a:p>
        </p:txBody>
      </p:sp>
      <p:sp>
        <p:nvSpPr>
          <p:cNvPr id="22" name="Text 18"/>
          <p:cNvSpPr/>
          <p:nvPr/>
        </p:nvSpPr>
        <p:spPr>
          <a:xfrm>
            <a:off x="3898709" y="5749235"/>
            <a:ext cx="3087053"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РЕБЯТА</a:t>
            </a:r>
            <a:endParaRPr lang="en-US" sz="650" dirty="0"/>
          </a:p>
        </p:txBody>
      </p:sp>
      <p:sp>
        <p:nvSpPr>
          <p:cNvPr id="23" name="Shape 19"/>
          <p:cNvSpPr/>
          <p:nvPr/>
        </p:nvSpPr>
        <p:spPr>
          <a:xfrm>
            <a:off x="485616" y="6151895"/>
            <a:ext cx="3268289" cy="688392"/>
          </a:xfrm>
          <a:prstGeom prst="roundRect">
            <a:avLst>
              <a:gd name="adj" fmla="val 5291"/>
            </a:avLst>
          </a:prstGeom>
          <a:solidFill>
            <a:srgbClr val="E1E1EA"/>
          </a:solidFill>
          <a:ln w="3939">
            <a:solidFill>
              <a:srgbClr val="C7C7D0"/>
            </a:solidFill>
            <a:prstDash val="solid"/>
          </a:ln>
        </p:spPr>
      </p:sp>
      <p:sp>
        <p:nvSpPr>
          <p:cNvPr id="24" name="Text 20"/>
          <p:cNvSpPr/>
          <p:nvPr/>
        </p:nvSpPr>
        <p:spPr>
          <a:xfrm>
            <a:off x="576265" y="6242544"/>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ШКЛА</a:t>
            </a:r>
            <a:endParaRPr lang="en-US" sz="1350" dirty="0"/>
          </a:p>
        </p:txBody>
      </p:sp>
      <p:sp>
        <p:nvSpPr>
          <p:cNvPr id="25" name="Text 21"/>
          <p:cNvSpPr/>
          <p:nvPr/>
        </p:nvSpPr>
        <p:spPr>
          <a:xfrm>
            <a:off x="576265" y="6491783"/>
            <a:ext cx="3086991"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ШКОЛА</a:t>
            </a:r>
            <a:endParaRPr lang="en-US" sz="650" dirty="0"/>
          </a:p>
        </p:txBody>
      </p:sp>
      <p:sp>
        <p:nvSpPr>
          <p:cNvPr id="26" name="Shape 22"/>
          <p:cNvSpPr/>
          <p:nvPr/>
        </p:nvSpPr>
        <p:spPr>
          <a:xfrm>
            <a:off x="3808060" y="6151895"/>
            <a:ext cx="3268351" cy="688392"/>
          </a:xfrm>
          <a:prstGeom prst="roundRect">
            <a:avLst>
              <a:gd name="adj" fmla="val 5291"/>
            </a:avLst>
          </a:prstGeom>
          <a:solidFill>
            <a:srgbClr val="E1E1EA"/>
          </a:solidFill>
          <a:ln w="3939">
            <a:solidFill>
              <a:srgbClr val="C7C7D0"/>
            </a:solidFill>
            <a:prstDash val="solid"/>
          </a:ln>
        </p:spPr>
      </p:sp>
      <p:sp>
        <p:nvSpPr>
          <p:cNvPr id="27" name="Text 23"/>
          <p:cNvSpPr/>
          <p:nvPr/>
        </p:nvSpPr>
        <p:spPr>
          <a:xfrm>
            <a:off x="3898709" y="6242544"/>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КНГА</a:t>
            </a:r>
            <a:endParaRPr lang="en-US" sz="1350" dirty="0"/>
          </a:p>
        </p:txBody>
      </p:sp>
      <p:sp>
        <p:nvSpPr>
          <p:cNvPr id="28" name="Text 24"/>
          <p:cNvSpPr/>
          <p:nvPr/>
        </p:nvSpPr>
        <p:spPr>
          <a:xfrm>
            <a:off x="3898709" y="6491783"/>
            <a:ext cx="3087053"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КНИГА</a:t>
            </a:r>
            <a:endParaRPr lang="en-US" sz="650" dirty="0"/>
          </a:p>
        </p:txBody>
      </p:sp>
      <p:sp>
        <p:nvSpPr>
          <p:cNvPr id="29" name="Shape 25"/>
          <p:cNvSpPr/>
          <p:nvPr/>
        </p:nvSpPr>
        <p:spPr>
          <a:xfrm>
            <a:off x="485616" y="6894442"/>
            <a:ext cx="3268289" cy="688392"/>
          </a:xfrm>
          <a:prstGeom prst="roundRect">
            <a:avLst>
              <a:gd name="adj" fmla="val 5291"/>
            </a:avLst>
          </a:prstGeom>
          <a:solidFill>
            <a:srgbClr val="E1E1EA"/>
          </a:solidFill>
          <a:ln w="3939">
            <a:solidFill>
              <a:srgbClr val="C7C7D0"/>
            </a:solidFill>
            <a:prstDash val="solid"/>
          </a:ln>
        </p:spPr>
      </p:sp>
      <p:sp>
        <p:nvSpPr>
          <p:cNvPr id="30" name="Text 26"/>
          <p:cNvSpPr/>
          <p:nvPr/>
        </p:nvSpPr>
        <p:spPr>
          <a:xfrm>
            <a:off x="576265" y="6985091"/>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ТЕТРДЬ</a:t>
            </a:r>
            <a:endParaRPr lang="en-US" sz="1350" dirty="0"/>
          </a:p>
        </p:txBody>
      </p:sp>
      <p:sp>
        <p:nvSpPr>
          <p:cNvPr id="31" name="Text 27"/>
          <p:cNvSpPr/>
          <p:nvPr/>
        </p:nvSpPr>
        <p:spPr>
          <a:xfrm>
            <a:off x="576265" y="7234330"/>
            <a:ext cx="3086991"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ТЕТРАДЬ</a:t>
            </a:r>
            <a:endParaRPr lang="en-US" sz="650" dirty="0"/>
          </a:p>
        </p:txBody>
      </p:sp>
      <p:sp>
        <p:nvSpPr>
          <p:cNvPr id="32" name="Shape 28"/>
          <p:cNvSpPr/>
          <p:nvPr/>
        </p:nvSpPr>
        <p:spPr>
          <a:xfrm>
            <a:off x="3808060" y="6894442"/>
            <a:ext cx="3268351" cy="688392"/>
          </a:xfrm>
          <a:prstGeom prst="roundRect">
            <a:avLst>
              <a:gd name="adj" fmla="val 5291"/>
            </a:avLst>
          </a:prstGeom>
          <a:solidFill>
            <a:srgbClr val="E1E1EA"/>
          </a:solidFill>
          <a:ln w="3939">
            <a:solidFill>
              <a:srgbClr val="C7C7D0"/>
            </a:solidFill>
            <a:prstDash val="solid"/>
          </a:ln>
        </p:spPr>
      </p:sp>
      <p:sp>
        <p:nvSpPr>
          <p:cNvPr id="33" name="Text 29"/>
          <p:cNvSpPr/>
          <p:nvPr/>
        </p:nvSpPr>
        <p:spPr>
          <a:xfrm>
            <a:off x="3898709" y="6985091"/>
            <a:ext cx="1734394" cy="216746"/>
          </a:xfrm>
          <a:prstGeom prst="rect">
            <a:avLst/>
          </a:prstGeom>
          <a:noFill/>
          <a:ln/>
        </p:spPr>
        <p:txBody>
          <a:bodyPr wrap="none" lIns="0" tIns="0" rIns="0" bIns="0" rtlCol="0" anchor="t"/>
          <a:lstStyle/>
          <a:p>
            <a:pPr algn="l" indent="0" marL="0">
              <a:lnSpc>
                <a:spcPct val="104000"/>
              </a:lnSpc>
              <a:buNone/>
            </a:pPr>
            <a:r>
              <a:rPr lang="en-US" sz="1350" dirty="0">
                <a:solidFill>
                  <a:srgbClr val="3C3939"/>
                </a:solidFill>
                <a:latin typeface="Raleway" pitchFamily="34" charset="0"/>
                <a:ea typeface="Raleway" pitchFamily="34" charset="-122"/>
                <a:cs typeface="Raleway" pitchFamily="34" charset="-120"/>
              </a:rPr>
              <a:t>УЧТЛЬ</a:t>
            </a:r>
            <a:endParaRPr lang="en-US" sz="1350" dirty="0"/>
          </a:p>
        </p:txBody>
      </p:sp>
      <p:sp>
        <p:nvSpPr>
          <p:cNvPr id="34" name="Text 30"/>
          <p:cNvSpPr/>
          <p:nvPr/>
        </p:nvSpPr>
        <p:spPr>
          <a:xfrm>
            <a:off x="3898709" y="7234330"/>
            <a:ext cx="3087053" cy="257855"/>
          </a:xfrm>
          <a:prstGeom prst="rect">
            <a:avLst/>
          </a:prstGeom>
          <a:noFill/>
          <a:ln/>
        </p:spPr>
        <p:txBody>
          <a:bodyPr wrap="square" lIns="0" tIns="0" rIns="0" bIns="0" rtlCol="0" anchor="t"/>
          <a:lstStyle/>
          <a:p>
            <a:pPr algn="l" indent="0" marL="0">
              <a:lnSpc>
                <a:spcPct val="108000"/>
              </a:lnSpc>
              <a:spcAft>
                <a:spcPts val="250"/>
              </a:spcAft>
              <a:buNone/>
            </a:pPr>
            <a:r>
              <a:rPr lang="en-US" sz="650" dirty="0">
                <a:solidFill>
                  <a:srgbClr val="3C3939"/>
                </a:solidFill>
                <a:latin typeface="Roboto" pitchFamily="34" charset="0"/>
                <a:ea typeface="Roboto" pitchFamily="34" charset="-122"/>
                <a:cs typeface="Roboto" pitchFamily="34" charset="-120"/>
              </a:rPr>
              <a:t>Это слово: ____________</a:t>
            </a:r>
            <a:endParaRPr lang="en-US" sz="650" dirty="0"/>
          </a:p>
          <a:p>
            <a:pPr algn="l" indent="0" marL="0">
              <a:lnSpc>
                <a:spcPct val="108000"/>
              </a:lnSpc>
              <a:buNone/>
            </a:pPr>
            <a:r>
              <a:rPr lang="en-US" sz="650" i="1" dirty="0">
                <a:solidFill>
                  <a:srgbClr val="3C3939"/>
                </a:solidFill>
                <a:latin typeface="Roboto" pitchFamily="34" charset="0"/>
                <a:ea typeface="Roboto" pitchFamily="34" charset="-122"/>
                <a:cs typeface="Roboto" pitchFamily="34" charset="-120"/>
              </a:rPr>
              <a:t>Ответ: УЧИТЕЛЬ</a:t>
            </a:r>
            <a:endParaRPr lang="en-US" sz="650" dirty="0"/>
          </a:p>
        </p:txBody>
      </p:sp>
      <p:sp>
        <p:nvSpPr>
          <p:cNvPr id="35" name="Text 31"/>
          <p:cNvSpPr/>
          <p:nvPr/>
        </p:nvSpPr>
        <p:spPr>
          <a:xfrm>
            <a:off x="485616" y="7664129"/>
            <a:ext cx="2769012" cy="162590"/>
          </a:xfrm>
          <a:prstGeom prst="rect">
            <a:avLst/>
          </a:prstGeom>
          <a:noFill/>
          <a:ln/>
        </p:spPr>
        <p:txBody>
          <a:bodyPr wrap="none" lIns="0" tIns="0" rIns="0" bIns="0" rtlCol="0" anchor="t"/>
          <a:lstStyle/>
          <a:p>
            <a:pPr algn="l" indent="0" marL="0">
              <a:lnSpc>
                <a:spcPct val="104000"/>
              </a:lnSpc>
              <a:buNone/>
            </a:pPr>
            <a:r>
              <a:rPr lang="en-US" sz="10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000" dirty="0">
                <a:solidFill>
                  <a:srgbClr val="1B1B27"/>
                </a:solidFill>
                <a:latin typeface="Raleway" pitchFamily="34" charset="0"/>
                <a:ea typeface="Raleway" pitchFamily="34" charset="-122"/>
                <a:cs typeface="Raleway" pitchFamily="34" charset="-120"/>
              </a:rPr>
              <a:t> Суперзадание — текст без гласных</a:t>
            </a:r>
            <a:endParaRPr lang="en-US" sz="1000" dirty="0"/>
          </a:p>
        </p:txBody>
      </p:sp>
      <p:sp>
        <p:nvSpPr>
          <p:cNvPr id="36" name="Text 32"/>
          <p:cNvSpPr/>
          <p:nvPr/>
        </p:nvSpPr>
        <p:spPr>
          <a:xfrm>
            <a:off x="485616" y="7908014"/>
            <a:ext cx="6968900" cy="112681"/>
          </a:xfrm>
          <a:prstGeom prst="rect">
            <a:avLst/>
          </a:prstGeom>
          <a:noFill/>
          <a:ln/>
        </p:spPr>
        <p:txBody>
          <a:bodyPr wrap="none" lIns="0" tIns="0" rIns="0" bIns="0" rtlCol="0" anchor="t"/>
          <a:lstStyle/>
          <a:p>
            <a:pPr algn="l" indent="0" marL="0">
              <a:lnSpc>
                <a:spcPct val="108000"/>
              </a:lnSpc>
              <a:buNone/>
            </a:pPr>
            <a:r>
              <a:rPr lang="en-US" sz="650" dirty="0">
                <a:solidFill>
                  <a:srgbClr val="3C3939"/>
                </a:solidFill>
                <a:latin typeface="Roboto" pitchFamily="34" charset="0"/>
                <a:ea typeface="Roboto" pitchFamily="34" charset="-122"/>
                <a:cs typeface="Roboto" pitchFamily="34" charset="-120"/>
              </a:rPr>
              <a:t>Шпионы зашифровали целый текст! Прочитай его и запиши все слова полностью — верни гласные на место.</a:t>
            </a:r>
            <a:endParaRPr lang="en-US" sz="650" dirty="0"/>
          </a:p>
        </p:txBody>
      </p:sp>
      <p:sp>
        <p:nvSpPr>
          <p:cNvPr id="37" name="Shape 33"/>
          <p:cNvSpPr/>
          <p:nvPr/>
        </p:nvSpPr>
        <p:spPr>
          <a:xfrm>
            <a:off x="485616" y="8081620"/>
            <a:ext cx="6590795" cy="1094190"/>
          </a:xfrm>
          <a:prstGeom prst="roundRect">
            <a:avLst>
              <a:gd name="adj" fmla="val 3329"/>
            </a:avLst>
          </a:prstGeom>
          <a:solidFill>
            <a:srgbClr val="FCF2B5"/>
          </a:solidFill>
          <a:ln/>
        </p:spPr>
      </p:sp>
      <p:pic>
        <p:nvPicPr>
          <p:cNvPr id="38" name="Image 2" descr="preencoded.png">    </p:cNvPr>
          <p:cNvPicPr>
            <a:picLocks noChangeAspect="1"/>
          </p:cNvPicPr>
          <p:nvPr/>
        </p:nvPicPr>
        <p:blipFill>
          <a:blip r:embed="rId3"/>
          <a:stretch>
            <a:fillRect/>
          </a:stretch>
        </p:blipFill>
        <p:spPr>
          <a:xfrm>
            <a:off x="572326" y="8192885"/>
            <a:ext cx="108373" cy="86711"/>
          </a:xfrm>
          <a:prstGeom prst="rect">
            <a:avLst/>
          </a:prstGeom>
        </p:spPr>
      </p:pic>
      <p:sp>
        <p:nvSpPr>
          <p:cNvPr id="39" name="Text 34"/>
          <p:cNvSpPr/>
          <p:nvPr/>
        </p:nvSpPr>
        <p:spPr>
          <a:xfrm>
            <a:off x="767409" y="8157437"/>
            <a:ext cx="6600396" cy="112681"/>
          </a:xfrm>
          <a:prstGeom prst="rect">
            <a:avLst/>
          </a:prstGeom>
          <a:noFill/>
          <a:ln/>
        </p:spPr>
        <p:txBody>
          <a:bodyPr wrap="none" lIns="0" tIns="0" rIns="0" bIns="0" rtlCol="0" anchor="t"/>
          <a:lstStyle/>
          <a:p>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Зашифрованный текст:</a:t>
            </a:r>
            <a:endParaRPr lang="en-US" sz="650" dirty="0"/>
          </a:p>
        </p:txBody>
      </p:sp>
      <p:sp>
        <p:nvSpPr>
          <p:cNvPr id="40" name="Text 35"/>
          <p:cNvSpPr/>
          <p:nvPr/>
        </p:nvSpPr>
        <p:spPr>
          <a:xfrm>
            <a:off x="767409" y="8318858"/>
            <a:ext cx="6600396" cy="140866"/>
          </a:xfrm>
          <a:prstGeom prst="rect">
            <a:avLst/>
          </a:prstGeom>
          <a:noFill/>
          <a:ln/>
        </p:spPr>
        <p:txBody>
          <a:bodyPr wrap="none" lIns="0" tIns="0" rIns="0" bIns="0" rtlCol="0" anchor="t"/>
          <a:lstStyle/>
          <a:p>
            <a:pPr algn="l" indent="0" marL="0">
              <a:lnSpc>
                <a:spcPct val="108000"/>
              </a:lnSpc>
              <a:buNone/>
            </a:pPr>
            <a:r>
              <a:rPr lang="en-US" sz="850" b="1" dirty="0">
                <a:solidFill>
                  <a:srgbClr val="000000"/>
                </a:solidFill>
                <a:latin typeface="Roboto Bold" pitchFamily="34" charset="0"/>
                <a:ea typeface="Roboto Bold" pitchFamily="34" charset="-122"/>
                <a:cs typeface="Roboto Bold" pitchFamily="34" charset="-120"/>
              </a:rPr>
              <a:t>Сгдня трт дть тпл. Мы пшл в шкл с рнцм. Учтль рссказл нм нвю сказк пр хбрых збрят.</a:t>
            </a:r>
            <a:endParaRPr lang="en-US" sz="850" dirty="0"/>
          </a:p>
        </p:txBody>
      </p:sp>
      <p:sp>
        <p:nvSpPr>
          <p:cNvPr id="41" name="Text 36"/>
          <p:cNvSpPr/>
          <p:nvPr/>
        </p:nvSpPr>
        <p:spPr>
          <a:xfrm>
            <a:off x="767409" y="8508464"/>
            <a:ext cx="6222291" cy="596943"/>
          </a:xfrm>
          <a:prstGeom prst="rect">
            <a:avLst/>
          </a:prstGeom>
          <a:noFill/>
          <a:ln/>
        </p:spPr>
        <p:txBody>
          <a:bodyPr wrap="square" lIns="0" tIns="0" rIns="0" bIns="0" rtlCol="0" anchor="t"/>
          <a:lstStyle/>
          <a:p>
            <a:pPr algn="l" indent="0" marL="0">
              <a:lnSpc>
                <a:spcPct val="108000"/>
              </a:lnSpc>
              <a:spcAft>
                <a:spcPts val="350"/>
              </a:spcAft>
              <a:buNone/>
            </a:pPr>
            <a:r>
              <a:rPr lang="en-US" sz="650" b="1" dirty="0">
                <a:solidFill>
                  <a:srgbClr val="000000"/>
                </a:solidFill>
                <a:latin typeface="Roboto Bold" pitchFamily="34" charset="0"/>
                <a:ea typeface="Roboto Bold" pitchFamily="34" charset="-122"/>
                <a:cs typeface="Roboto Bold" pitchFamily="34" charset="-120"/>
              </a:rPr>
              <a:t>Твой ответ (напиши полный текст):</a:t>
            </a:r>
            <a:endParaRPr lang="en-US" sz="650" dirty="0"/>
          </a:p>
          <a:p>
            <a:pPr algn="l" indent="0" marL="0">
              <a:lnSpc>
                <a:spcPct val="108000"/>
              </a:lnSpc>
              <a:spcAft>
                <a:spcPts val="350"/>
              </a:spcAft>
              <a:buNone/>
            </a:pPr>
            <a:r>
              <a:rPr lang="en-US" sz="650" dirty="0">
                <a:solidFill>
                  <a:srgbClr val="000000"/>
                </a:solidFill>
                <a:latin typeface="Roboto" pitchFamily="34" charset="0"/>
                <a:ea typeface="Roboto" pitchFamily="34" charset="-122"/>
                <a:cs typeface="Roboto" pitchFamily="34" charset="-120"/>
              </a:rPr>
              <a:t>1. ________________________________________________________________</a:t>
            </a:r>
            <a:endParaRPr lang="en-US" sz="650" dirty="0"/>
          </a:p>
          <a:p>
            <a:pPr algn="l" indent="0" marL="0">
              <a:lnSpc>
                <a:spcPct val="108000"/>
              </a:lnSpc>
              <a:spcAft>
                <a:spcPts val="350"/>
              </a:spcAft>
              <a:buNone/>
            </a:pPr>
            <a:r>
              <a:rPr lang="en-US" sz="650" dirty="0">
                <a:solidFill>
                  <a:srgbClr val="000000"/>
                </a:solidFill>
                <a:latin typeface="Roboto" pitchFamily="34" charset="0"/>
                <a:ea typeface="Roboto" pitchFamily="34" charset="-122"/>
                <a:cs typeface="Roboto" pitchFamily="34" charset="-120"/>
              </a:rPr>
              <a:t>2. ________________________________________________________________</a:t>
            </a:r>
            <a:endParaRPr lang="en-US" sz="650" dirty="0"/>
          </a:p>
          <a:p>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3. ________________________________________________________________</a:t>
            </a:r>
            <a:endParaRPr lang="en-US" sz="650" dirty="0"/>
          </a:p>
        </p:txBody>
      </p:sp>
      <p:sp>
        <p:nvSpPr>
          <p:cNvPr id="42" name="Shape 37"/>
          <p:cNvSpPr/>
          <p:nvPr/>
        </p:nvSpPr>
        <p:spPr>
          <a:xfrm>
            <a:off x="485616" y="9236734"/>
            <a:ext cx="6590795" cy="822304"/>
          </a:xfrm>
          <a:prstGeom prst="roundRect">
            <a:avLst>
              <a:gd name="adj" fmla="val 4429"/>
            </a:avLst>
          </a:prstGeom>
          <a:solidFill>
            <a:srgbClr val="E1E1EA"/>
          </a:solidFill>
          <a:ln/>
        </p:spPr>
      </p:sp>
      <p:pic>
        <p:nvPicPr>
          <p:cNvPr id="43" name="Image 3" descr="preencoded.png">    </p:cNvPr>
          <p:cNvPicPr>
            <a:picLocks noChangeAspect="1"/>
          </p:cNvPicPr>
          <p:nvPr/>
        </p:nvPicPr>
        <p:blipFill>
          <a:blip r:embed="rId4"/>
          <a:stretch>
            <a:fillRect/>
          </a:stretch>
        </p:blipFill>
        <p:spPr>
          <a:xfrm>
            <a:off x="572326" y="9348000"/>
            <a:ext cx="108373" cy="86711"/>
          </a:xfrm>
          <a:prstGeom prst="rect">
            <a:avLst/>
          </a:prstGeom>
        </p:spPr>
      </p:pic>
      <p:sp>
        <p:nvSpPr>
          <p:cNvPr id="44" name="Text 38"/>
          <p:cNvSpPr/>
          <p:nvPr/>
        </p:nvSpPr>
        <p:spPr>
          <a:xfrm>
            <a:off x="767409" y="9312552"/>
            <a:ext cx="6222291" cy="676084"/>
          </a:xfrm>
          <a:prstGeom prst="rect">
            <a:avLst/>
          </a:prstGeom>
          <a:noFill/>
          <a:ln/>
        </p:spPr>
        <p:txBody>
          <a:bodyPr wrap="square" lIns="0" tIns="0" rIns="0" bIns="0" rtlCol="0" anchor="t">
            <a:normAutofit/>
          </a:bodyPr>
          <a:lstStyle/>
          <a:p>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Интересный факт: языки без гласных!</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В некоторых языках мира гласные буквы вообще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не пишутся</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 и люди отлично понимают друг друга! Например, в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арабском языке</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(на котором говорят более 400 миллионов человек) текст традиционно записывается только согласными. Гласные обозначаются лишь маленькими значками над и под буквами — и только в книгах для детей или в Коране. Взрослые читают вообще без этих значков! В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иврите</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(языке Израиля) та же система: согласные пишутся, гласные — угадываются по смыслу. Такое письмо называется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консонантным</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(от слова «consonant» — согласный). Семитские языки (арабский, иврит, арамейский) используют эту систему уже </a:t>
            </a:r>
            <a:pPr algn="l" indent="0" marL="0">
              <a:lnSpc>
                <a:spcPct val="108000"/>
              </a:lnSpc>
              <a:buNone/>
            </a:pPr>
            <a:r>
              <a:rPr lang="en-US" sz="650" b="1" dirty="0">
                <a:solidFill>
                  <a:srgbClr val="000000"/>
                </a:solidFill>
                <a:latin typeface="Roboto Bold" pitchFamily="34" charset="0"/>
                <a:ea typeface="Roboto Bold" pitchFamily="34" charset="-122"/>
                <a:cs typeface="Roboto Bold" pitchFamily="34" charset="-120"/>
              </a:rPr>
              <a:t>тысячи лет</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 Выходит, ты только что читал, как настоящий арабский школьник! Теперь ты знаешь секрет, который знают сотни миллионов людей по всему миру. </a:t>
            </a:r>
            <a:pPr algn="l" indent="0" marL="0">
              <a:lnSpc>
                <a:spcPct val="108000"/>
              </a:lnSpc>
              <a:buNone/>
            </a:pPr>
            <a:r>
              <a:rPr lang="en-US" sz="650" dirty="0">
                <a:solidFill>
                  <a:srgbClr val="000000"/>
                </a:solidFill>
                <a:latin typeface="Roboto" pitchFamily="34" charset="0"/>
                <a:ea typeface="Roboto" pitchFamily="34" charset="-122"/>
                <a:cs typeface="Roboto" pitchFamily="34" charset="-120"/>
              </a:rPr>
              <a:t>🌍</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485616" y="381551"/>
            <a:ext cx="749809" cy="164744"/>
          </a:xfrm>
          <a:prstGeom prst="roundRect">
            <a:avLst>
              <a:gd name="adj" fmla="val 19898"/>
            </a:avLst>
          </a:prstGeom>
          <a:solidFill>
            <a:srgbClr val="E1E1EA"/>
          </a:solidFill>
          <a:ln/>
        </p:spPr>
      </p:sp>
      <p:sp>
        <p:nvSpPr>
          <p:cNvPr id="3" name="Text 1"/>
          <p:cNvSpPr/>
          <p:nvPr/>
        </p:nvSpPr>
        <p:spPr>
          <a:xfrm>
            <a:off x="544140" y="410783"/>
            <a:ext cx="1010863" cy="106280"/>
          </a:xfrm>
          <a:prstGeom prst="rect">
            <a:avLst/>
          </a:prstGeom>
          <a:noFill/>
          <a:ln/>
        </p:spPr>
        <p:txBody>
          <a:bodyPr wrap="none" lIns="0" tIns="0" rIns="0" bIns="0" rtlCol="0" anchor="t"/>
          <a:lstStyle/>
          <a:p>
            <a:pPr algn="l" indent="0" marL="0">
              <a:lnSpc>
                <a:spcPct val="114000"/>
              </a:lnSpc>
              <a:buNone/>
            </a:pPr>
            <a:r>
              <a:rPr lang="en-US" sz="600" dirty="0">
                <a:solidFill>
                  <a:srgbClr val="3C3939"/>
                </a:solidFill>
                <a:latin typeface="Roboto" pitchFamily="34" charset="0"/>
                <a:ea typeface="Roboto" pitchFamily="34" charset="-122"/>
                <a:cs typeface="Roboto" pitchFamily="34" charset="-120"/>
              </a:rPr>
              <a:t>УПРАЖНЕНИЕ 10</a:t>
            </a:r>
            <a:endParaRPr lang="en-US" sz="600" dirty="0"/>
          </a:p>
        </p:txBody>
      </p:sp>
      <p:sp>
        <p:nvSpPr>
          <p:cNvPr id="4" name="Text 2"/>
          <p:cNvSpPr/>
          <p:nvPr/>
        </p:nvSpPr>
        <p:spPr>
          <a:xfrm>
            <a:off x="485616" y="573680"/>
            <a:ext cx="5267861" cy="308749"/>
          </a:xfrm>
          <a:prstGeom prst="rect">
            <a:avLst/>
          </a:prstGeom>
          <a:noFill/>
          <a:ln/>
        </p:spPr>
        <p:txBody>
          <a:bodyPr wrap="none" lIns="0" tIns="0" rIns="0" bIns="0" rtlCol="0" anchor="t"/>
          <a:lstStyle/>
          <a:p>
            <a:pPr algn="l" indent="0" marL="0">
              <a:lnSpc>
                <a:spcPct val="104000"/>
              </a:lnSpc>
              <a:buNone/>
            </a:pPr>
            <a:r>
              <a:rPr lang="en-US" sz="19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900" dirty="0">
                <a:solidFill>
                  <a:srgbClr val="1B1B27"/>
                </a:solidFill>
                <a:latin typeface="Raleway" pitchFamily="34" charset="0"/>
                <a:ea typeface="Raleway" pitchFamily="34" charset="-122"/>
                <a:cs typeface="Raleway" pitchFamily="34" charset="-120"/>
              </a:rPr>
              <a:t> Внимание на старт! — Прыгающий мяч</a:t>
            </a:r>
            <a:endParaRPr lang="en-US" sz="1900" dirty="0"/>
          </a:p>
        </p:txBody>
      </p:sp>
      <p:sp>
        <p:nvSpPr>
          <p:cNvPr id="5" name="Shape 3"/>
          <p:cNvSpPr/>
          <p:nvPr/>
        </p:nvSpPr>
        <p:spPr>
          <a:xfrm>
            <a:off x="485616" y="985325"/>
            <a:ext cx="6590795" cy="2382048"/>
          </a:xfrm>
          <a:prstGeom prst="roundRect">
            <a:avLst>
              <a:gd name="adj" fmla="val 1720"/>
            </a:avLst>
          </a:prstGeom>
          <a:solidFill>
            <a:srgbClr val="B6D6FC"/>
          </a:solidFill>
          <a:ln/>
        </p:spPr>
      </p:sp>
      <p:pic>
        <p:nvPicPr>
          <p:cNvPr id="6" name="Image 0" descr="preencoded.png">    </p:cNvPr>
          <p:cNvPicPr>
            <a:picLocks noChangeAspect="1"/>
          </p:cNvPicPr>
          <p:nvPr/>
        </p:nvPicPr>
        <p:blipFill>
          <a:blip r:embed="rId1"/>
          <a:stretch>
            <a:fillRect/>
          </a:stretch>
        </p:blipFill>
        <p:spPr>
          <a:xfrm>
            <a:off x="583157" y="1112467"/>
            <a:ext cx="121912" cy="97542"/>
          </a:xfrm>
          <a:prstGeom prst="rect">
            <a:avLst/>
          </a:prstGeom>
        </p:spPr>
      </p:pic>
      <p:sp>
        <p:nvSpPr>
          <p:cNvPr id="7" name="Text 4"/>
          <p:cNvSpPr/>
          <p:nvPr/>
        </p:nvSpPr>
        <p:spPr>
          <a:xfrm>
            <a:off x="802610" y="1078251"/>
            <a:ext cx="6176259" cy="1053512"/>
          </a:xfrm>
          <a:prstGeom prst="rect">
            <a:avLst/>
          </a:prstGeom>
          <a:noFill/>
          <a:ln/>
        </p:spPr>
        <p:txBody>
          <a:bodyPr wrap="square" lIns="0" tIns="0" rIns="0" bIns="0" rtlCol="0" anchor="t">
            <a:normAutofit/>
          </a:bodyPr>
          <a:lstStyle/>
          <a:p>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Инструкция:</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Читай текст, делая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паузу (хлопок)</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только тогда, когда видишь значок мяча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spcAft>
                <a:spcPts val="450"/>
              </a:spcAft>
              <a:buNone/>
            </a:pPr>
            <a:r>
              <a:rPr lang="en-US" sz="750" dirty="0">
                <a:solidFill>
                  <a:srgbClr val="000000"/>
                </a:solidFill>
                <a:latin typeface="Roboto" pitchFamily="34" charset="0"/>
                <a:ea typeface="Roboto" pitchFamily="34" charset="-122"/>
                <a:cs typeface="Roboto" pitchFamily="34" charset="-120"/>
              </a:rPr>
              <a:t>. Будь внимателен — пропустишь мяч, не считается!</a:t>
            </a:r>
            <a:endParaRPr lang="en-US" sz="750" dirty="0"/>
          </a:p>
          <a:p>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Что такое двойная задача при чтении?</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Обычно мы читаем и думаем только о смысле текста. Но в этом упражнении нужно делать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два дела одновременно</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понимать содержание И следить за появлением специального символа. Это называется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разделённым вниманием</a:t>
            </a:r>
            <a:pPr algn="l" indent="0" marL="0">
              <a:lnSpc>
                <a:spcPct val="114000"/>
              </a:lnSpc>
              <a:spcAft>
                <a:spcPts val="450"/>
              </a:spcAft>
              <a:buNone/>
            </a:pPr>
            <a:r>
              <a:rPr lang="en-US" sz="750" dirty="0">
                <a:solidFill>
                  <a:srgbClr val="000000"/>
                </a:solidFill>
                <a:latin typeface="Roboto" pitchFamily="34" charset="0"/>
                <a:ea typeface="Roboto" pitchFamily="34" charset="-122"/>
                <a:cs typeface="Roboto" pitchFamily="34" charset="-120"/>
              </a:rPr>
              <a:t> — способностью мозга удерживать несколько задач сразу. Именно этот навык нужен опытным читателям, водителям, спортсменам и всем, кто работает в условиях многозадачности.</a:t>
            </a:r>
            <a:endParaRPr lang="en-US" sz="750" dirty="0"/>
          </a:p>
          <a:p>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Советы, как удерживать обе задачи одновременно:</a:t>
            </a:r>
            <a:endParaRPr lang="en-US" sz="750" dirty="0"/>
          </a:p>
        </p:txBody>
      </p:sp>
      <p:sp>
        <p:nvSpPr>
          <p:cNvPr id="8" name="Text 5"/>
          <p:cNvSpPr/>
          <p:nvPr/>
        </p:nvSpPr>
        <p:spPr>
          <a:xfrm>
            <a:off x="802610" y="2193487"/>
            <a:ext cx="6176259" cy="760333"/>
          </a:xfrm>
          <a:prstGeom prst="rect">
            <a:avLst/>
          </a:prstGeom>
          <a:noFill/>
          <a:ln/>
        </p:spPr>
        <p:txBody>
          <a:bodyPr wrap="square" lIns="0" tIns="0" rIns="0" bIns="0" rtlCol="0" anchor="t">
            <a:normAutofit/>
          </a:bodyPr>
          <a:lstStyle/>
          <a:p>
            <a:pPr algn="l" marL="152400" indent="-152400">
              <a:lnSpc>
                <a:spcPct val="114000"/>
              </a:lnSpc>
              <a:buSzPct val="100000"/>
              <a:buChar char="•"/>
            </a:pPr>
            <a:r>
              <a:rPr lang="en-US" sz="750" b="1" dirty="0">
                <a:solidFill>
                  <a:srgbClr val="000000"/>
                </a:solidFill>
                <a:latin typeface="Roboto Bold" pitchFamily="34" charset="0"/>
                <a:ea typeface="Roboto Bold" pitchFamily="34" charset="-122"/>
                <a:cs typeface="Roboto Bold" pitchFamily="34" charset="-120"/>
              </a:rPr>
              <a:t>Не замедляйся специально</a:t>
            </a:r>
            <a:pPr algn="l" marL="152400" indent="-152400">
              <a:lnSpc>
                <a:spcPct val="114000"/>
              </a:lnSpc>
              <a:buSzPct val="100000"/>
              <a:buChar char="•"/>
            </a:pPr>
            <a:r>
              <a:rPr lang="en-US" sz="750" dirty="0">
                <a:solidFill>
                  <a:srgbClr val="000000"/>
                </a:solidFill>
                <a:latin typeface="Roboto" pitchFamily="34" charset="0"/>
                <a:ea typeface="Roboto" pitchFamily="34" charset="-122"/>
                <a:cs typeface="Roboto" pitchFamily="34" charset="-120"/>
              </a:rPr>
              <a:t> — читай в своём обычном темпе, доверяй вниманию</a:t>
            </a:r>
            <a:endParaRPr lang="en-US" sz="750" dirty="0"/>
          </a:p>
          <a:p>
            <a:pPr algn="l" marL="152400" indent="-152400">
              <a:lnSpc>
                <a:spcPct val="114000"/>
              </a:lnSpc>
              <a:buSzPct val="100000"/>
              <a:buChar char="•"/>
            </a:pPr>
            <a:r>
              <a:rPr lang="en-US" sz="750" b="1" dirty="0">
                <a:solidFill>
                  <a:srgbClr val="000000"/>
                </a:solidFill>
                <a:latin typeface="Roboto Bold" pitchFamily="34" charset="0"/>
                <a:ea typeface="Roboto Bold" pitchFamily="34" charset="-122"/>
                <a:cs typeface="Roboto Bold" pitchFamily="34" charset="-120"/>
              </a:rPr>
              <a:t>Не ищи мяч глазами отдельно</a:t>
            </a:r>
            <a:pPr algn="l" marL="152400" indent="-152400">
              <a:lnSpc>
                <a:spcPct val="114000"/>
              </a:lnSpc>
              <a:buSzPct val="100000"/>
              <a:buChar char="•"/>
            </a:pPr>
            <a:r>
              <a:rPr lang="en-US" sz="750" dirty="0">
                <a:solidFill>
                  <a:srgbClr val="000000"/>
                </a:solidFill>
                <a:latin typeface="Roboto" pitchFamily="34" charset="0"/>
                <a:ea typeface="Roboto" pitchFamily="34" charset="-122"/>
                <a:cs typeface="Roboto" pitchFamily="34" charset="-120"/>
              </a:rPr>
              <a:t> — пусть он «выпрыгивает» сам, пока ты читаешь</a:t>
            </a:r>
            <a:endParaRPr lang="en-US" sz="750" dirty="0"/>
          </a:p>
          <a:p>
            <a:pPr algn="l" marL="152400" indent="-152400">
              <a:lnSpc>
                <a:spcPct val="114000"/>
              </a:lnSpc>
              <a:buSzPct val="100000"/>
              <a:buChar char="•"/>
            </a:pPr>
            <a:r>
              <a:rPr lang="en-US" sz="750" b="1" dirty="0">
                <a:solidFill>
                  <a:srgbClr val="000000"/>
                </a:solidFill>
                <a:latin typeface="Roboto Bold" pitchFamily="34" charset="0"/>
                <a:ea typeface="Roboto Bold" pitchFamily="34" charset="-122"/>
                <a:cs typeface="Roboto Bold" pitchFamily="34" charset="-120"/>
              </a:rPr>
              <a:t>Дыши ровно</a:t>
            </a:r>
            <a:pPr algn="l" marL="152400" indent="-152400">
              <a:lnSpc>
                <a:spcPct val="114000"/>
              </a:lnSpc>
              <a:buSzPct val="100000"/>
              <a:buChar char="•"/>
            </a:pPr>
            <a:r>
              <a:rPr lang="en-US" sz="750" dirty="0">
                <a:solidFill>
                  <a:srgbClr val="000000"/>
                </a:solidFill>
                <a:latin typeface="Roboto" pitchFamily="34" charset="0"/>
                <a:ea typeface="Roboto" pitchFamily="34" charset="-122"/>
                <a:cs typeface="Roboto" pitchFamily="34" charset="-120"/>
              </a:rPr>
              <a:t> — напряжение мешает периферийному вниманию</a:t>
            </a:r>
            <a:endParaRPr lang="en-US" sz="750" dirty="0"/>
          </a:p>
          <a:p>
            <a:pPr algn="l" marL="152400" indent="-152400">
              <a:lnSpc>
                <a:spcPct val="114000"/>
              </a:lnSpc>
              <a:buSzPct val="100000"/>
              <a:buChar char="•"/>
            </a:pPr>
            <a:r>
              <a:rPr lang="en-US" sz="750" b="1" dirty="0">
                <a:solidFill>
                  <a:srgbClr val="000000"/>
                </a:solidFill>
                <a:latin typeface="Roboto Bold" pitchFamily="34" charset="0"/>
                <a:ea typeface="Roboto Bold" pitchFamily="34" charset="-122"/>
                <a:cs typeface="Roboto Bold" pitchFamily="34" charset="-120"/>
              </a:rPr>
              <a:t>После первой попытки попробуй быстрее</a:t>
            </a:r>
            <a:pPr algn="l" marL="152400" indent="-152400">
              <a:lnSpc>
                <a:spcPct val="114000"/>
              </a:lnSpc>
              <a:buSzPct val="100000"/>
              <a:buChar char="•"/>
            </a:pPr>
            <a:r>
              <a:rPr lang="en-US" sz="750" dirty="0">
                <a:solidFill>
                  <a:srgbClr val="000000"/>
                </a:solidFill>
                <a:latin typeface="Roboto" pitchFamily="34" charset="0"/>
                <a:ea typeface="Roboto" pitchFamily="34" charset="-122"/>
                <a:cs typeface="Roboto" pitchFamily="34" charset="-120"/>
              </a:rPr>
              <a:t> — скорость улучшает концентрацию</a:t>
            </a:r>
            <a:endParaRPr lang="en-US" sz="750" dirty="0"/>
          </a:p>
          <a:p>
            <a:pPr algn="l" marL="152400" indent="-152400">
              <a:lnSpc>
                <a:spcPct val="114000"/>
              </a:lnSpc>
              <a:buSzPct val="100000"/>
              <a:buChar char="•"/>
            </a:pPr>
            <a:r>
              <a:rPr lang="en-US" sz="750" b="1" dirty="0">
                <a:solidFill>
                  <a:srgbClr val="000000"/>
                </a:solidFill>
                <a:latin typeface="Roboto Bold" pitchFamily="34" charset="0"/>
                <a:ea typeface="Roboto Bold" pitchFamily="34" charset="-122"/>
                <a:cs typeface="Roboto Bold" pitchFamily="34" charset="-120"/>
              </a:rPr>
              <a:t>Если пропустил</a:t>
            </a:r>
            <a:pPr algn="l" marL="152400" indent="-152400">
              <a:lnSpc>
                <a:spcPct val="114000"/>
              </a:lnSpc>
              <a:buSzPct val="100000"/>
              <a:buChar char="•"/>
            </a:pPr>
            <a:r>
              <a:rPr lang="en-US" sz="750" dirty="0">
                <a:solidFill>
                  <a:srgbClr val="000000"/>
                </a:solidFill>
                <a:latin typeface="Roboto" pitchFamily="34" charset="0"/>
                <a:ea typeface="Roboto" pitchFamily="34" charset="-122"/>
                <a:cs typeface="Roboto" pitchFamily="34" charset="-120"/>
              </a:rPr>
              <a:t> — не расстраивайся, перечитай ещё раз: это и есть тренировка!</a:t>
            </a:r>
            <a:endParaRPr lang="en-US" sz="750" dirty="0"/>
          </a:p>
        </p:txBody>
      </p:sp>
      <p:sp>
        <p:nvSpPr>
          <p:cNvPr id="9" name="Text 6"/>
          <p:cNvSpPr/>
          <p:nvPr/>
        </p:nvSpPr>
        <p:spPr>
          <a:xfrm>
            <a:off x="802610" y="3015545"/>
            <a:ext cx="6176259" cy="265732"/>
          </a:xfrm>
          <a:prstGeom prst="rect">
            <a:avLst/>
          </a:prstGeom>
          <a:noFill/>
          <a:ln/>
        </p:spPr>
        <p:txBody>
          <a:bodyPr wrap="square" lIns="0" tIns="0" rIns="0" bIns="0" rtlCol="0" anchor="t">
            <a:normAutofit/>
          </a:bodyPr>
          <a:lstStyle/>
          <a:p>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Как тренировать разделённое внимание:</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Начни с медленного темпа, потом постепенно ускоряйся. С каждой новой попыткой мозг учится распределять внимание эффективнее — и вскоре ты будешь замечать символы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автоматически</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не теряя нить текста.</a:t>
            </a:r>
            <a:endParaRPr lang="en-US" sz="750" dirty="0"/>
          </a:p>
        </p:txBody>
      </p:sp>
      <p:sp>
        <p:nvSpPr>
          <p:cNvPr id="10" name="Text 7"/>
          <p:cNvSpPr/>
          <p:nvPr/>
        </p:nvSpPr>
        <p:spPr>
          <a:xfrm>
            <a:off x="485616" y="3444544"/>
            <a:ext cx="6590795" cy="797195"/>
          </a:xfrm>
          <a:prstGeom prst="rect">
            <a:avLst/>
          </a:prstGeom>
          <a:noFill/>
          <a:ln/>
        </p:spPr>
        <p:txBody>
          <a:bodyPr wrap="square" lIns="0" tIns="0" rIns="0" bIns="0" rtlCol="0" anchor="t">
            <a:normAutofit/>
          </a:bodyPr>
          <a:lstStyle/>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Это упражнение тренирует сразу два важнейших навыка: </a:t>
            </a:r>
            <a:pPr algn="l" indent="0" marL="0">
              <a:lnSpc>
                <a:spcPct val="114000"/>
              </a:lnSpc>
              <a:buNone/>
            </a:pPr>
            <a:r>
              <a:rPr lang="en-US" sz="750" b="1" dirty="0">
                <a:solidFill>
                  <a:srgbClr val="3C3939"/>
                </a:solidFill>
                <a:latin typeface="Roboto Bold" pitchFamily="34" charset="0"/>
                <a:ea typeface="Roboto Bold" pitchFamily="34" charset="-122"/>
                <a:cs typeface="Roboto Bold" pitchFamily="34" charset="-120"/>
              </a:rPr>
              <a:t>скорость чтения</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и умение одновременно </a:t>
            </a:r>
            <a:pPr algn="l" indent="0" marL="0">
              <a:lnSpc>
                <a:spcPct val="114000"/>
              </a:lnSpc>
              <a:buNone/>
            </a:pPr>
            <a:r>
              <a:rPr lang="en-US" sz="750" b="1" dirty="0">
                <a:solidFill>
                  <a:srgbClr val="3C3939"/>
                </a:solidFill>
                <a:latin typeface="Roboto Bold" pitchFamily="34" charset="0"/>
                <a:ea typeface="Roboto Bold" pitchFamily="34" charset="-122"/>
                <a:cs typeface="Roboto Bold" pitchFamily="34" charset="-120"/>
              </a:rPr>
              <a:t>сканировать текст в поисках нужного знака</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Читатели-профессионалы умеют в одно и то же время понимать смысл и замечать специальные метки — именно это называется </a:t>
            </a:r>
            <a:pPr algn="l" indent="0" marL="0">
              <a:lnSpc>
                <a:spcPct val="114000"/>
              </a:lnSpc>
              <a:buNone/>
            </a:pPr>
            <a:r>
              <a:rPr lang="en-US" sz="750" b="1" dirty="0">
                <a:solidFill>
                  <a:srgbClr val="3C3939"/>
                </a:solidFill>
                <a:latin typeface="Roboto Bold" pitchFamily="34" charset="0"/>
                <a:ea typeface="Roboto Bold" pitchFamily="34" charset="-122"/>
                <a:cs typeface="Roboto Bold" pitchFamily="34" charset="-120"/>
              </a:rPr>
              <a:t>разделённым вниманием</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Наш мозг от природы способен обрабатывать несколько потоков информации параллельно, но этот навык нужно тренировать: поначалу он кажется трудным, зато быстро развивается. Учёные показали, что регулярные упражнения на разделённое внимание ускоряют реакцию и улучшают рабочую память — ту часть мозга, которая удерживает сразу несколько мыслей. Попробуй читать плавно и хлопнуть точно в нужный момент — и с каждой попыткой ты будешь делать это всё лучше!</a:t>
            </a:r>
            <a:endParaRPr lang="en-US" sz="750" dirty="0"/>
          </a:p>
        </p:txBody>
      </p:sp>
      <p:sp>
        <p:nvSpPr>
          <p:cNvPr id="11" name="Shape 8"/>
          <p:cNvSpPr/>
          <p:nvPr/>
        </p:nvSpPr>
        <p:spPr>
          <a:xfrm>
            <a:off x="485616" y="4318911"/>
            <a:ext cx="11816" cy="486601"/>
          </a:xfrm>
          <a:prstGeom prst="roundRect">
            <a:avLst>
              <a:gd name="adj" fmla="val 59999"/>
            </a:avLst>
          </a:prstGeom>
          <a:solidFill>
            <a:srgbClr val="1B1B27"/>
          </a:solidFill>
          <a:ln/>
        </p:spPr>
      </p:sp>
      <p:sp>
        <p:nvSpPr>
          <p:cNvPr id="12" name="Text 9"/>
          <p:cNvSpPr/>
          <p:nvPr/>
        </p:nvSpPr>
        <p:spPr>
          <a:xfrm>
            <a:off x="631897" y="4396083"/>
            <a:ext cx="6444514" cy="332319"/>
          </a:xfrm>
          <a:prstGeom prst="rect">
            <a:avLst/>
          </a:prstGeom>
          <a:noFill/>
          <a:ln/>
        </p:spPr>
        <p:txBody>
          <a:bodyPr wrap="square" lIns="0" tIns="0" rIns="0" bIns="0" rtlCol="0" anchor="t">
            <a:normAutofit/>
          </a:bodyPr>
          <a:lstStyle/>
          <a:p>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Наступила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тёплая весна. Птицы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весело поют свои песни. Дети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пошли гулять в парк. Солнце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светит ярко и тепло. Мы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идём гулять в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лес. Там растут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3C3939"/>
                </a:solidFill>
                <a:latin typeface="Roboto Bold" pitchFamily="34" charset="0"/>
                <a:ea typeface="Roboto Bold" pitchFamily="34" charset="-122"/>
                <a:cs typeface="Roboto Bold" pitchFamily="34" charset="-120"/>
              </a:rPr>
              <a:t> высокие деревья.</a:t>
            </a:r>
            <a:endParaRPr lang="en-US" sz="950" dirty="0"/>
          </a:p>
        </p:txBody>
      </p:sp>
      <p:pic>
        <p:nvPicPr>
          <p:cNvPr id="13"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5616" y="4882745"/>
            <a:ext cx="243885" cy="243885"/>
          </a:xfrm>
          <a:prstGeom prst="rect">
            <a:avLst/>
          </a:prstGeom>
        </p:spPr>
      </p:pic>
      <p:sp>
        <p:nvSpPr>
          <p:cNvPr id="14" name="Text 10"/>
          <p:cNvSpPr/>
          <p:nvPr/>
        </p:nvSpPr>
        <p:spPr>
          <a:xfrm>
            <a:off x="815226" y="4882745"/>
            <a:ext cx="1445400"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Сколько раз ты хлопнул?</a:t>
            </a:r>
            <a:endParaRPr lang="en-US" sz="950" dirty="0"/>
          </a:p>
        </p:txBody>
      </p:sp>
      <p:sp>
        <p:nvSpPr>
          <p:cNvPr id="15" name="Text 11"/>
          <p:cNvSpPr/>
          <p:nvPr/>
        </p:nvSpPr>
        <p:spPr>
          <a:xfrm>
            <a:off x="815226" y="5076290"/>
            <a:ext cx="1810150" cy="664330"/>
          </a:xfrm>
          <a:prstGeom prst="rect">
            <a:avLst/>
          </a:prstGeom>
          <a:noFill/>
          <a:ln/>
        </p:spPr>
        <p:txBody>
          <a:bodyPr wrap="square" lIns="0" tIns="0" rIns="0" bIns="0" rtlCol="0" anchor="t">
            <a:normAutofit/>
          </a:bodyPr>
          <a:lstStyle/>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Правильный ответ: </a:t>
            </a:r>
            <a:pPr algn="l" indent="0" marL="0">
              <a:lnSpc>
                <a:spcPct val="114000"/>
              </a:lnSpc>
              <a:buNone/>
            </a:pPr>
            <a:r>
              <a:rPr lang="en-US" sz="750" b="1" dirty="0">
                <a:solidFill>
                  <a:srgbClr val="3C3939"/>
                </a:solidFill>
                <a:latin typeface="Roboto Bold" pitchFamily="34" charset="0"/>
                <a:ea typeface="Roboto Bold" pitchFamily="34" charset="-122"/>
                <a:cs typeface="Roboto Bold" pitchFamily="34" charset="-120"/>
              </a:rPr>
              <a:t>7 раз</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Сосчитай ещё раз и проверь себя — все ли мячи ты поймал? Если нашёл все семь с первого раза, ты настоящий чемпион внимания!</a:t>
            </a:r>
            <a:endParaRPr lang="en-US" sz="750" dirty="0"/>
          </a:p>
        </p:txBody>
      </p:sp>
      <p:pic>
        <p:nvPicPr>
          <p:cNvPr id="16"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11102" y="4882745"/>
            <a:ext cx="243885" cy="243885"/>
          </a:xfrm>
          <a:prstGeom prst="rect">
            <a:avLst/>
          </a:prstGeom>
        </p:spPr>
      </p:pic>
      <p:sp>
        <p:nvSpPr>
          <p:cNvPr id="17" name="Text 12"/>
          <p:cNvSpPr/>
          <p:nvPr/>
        </p:nvSpPr>
        <p:spPr>
          <a:xfrm>
            <a:off x="3040713" y="4882745"/>
            <a:ext cx="1219485"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Усложни задание</a:t>
            </a:r>
            <a:endParaRPr lang="en-US" sz="950" dirty="0"/>
          </a:p>
        </p:txBody>
      </p:sp>
      <p:sp>
        <p:nvSpPr>
          <p:cNvPr id="18" name="Text 13"/>
          <p:cNvSpPr/>
          <p:nvPr/>
        </p:nvSpPr>
        <p:spPr>
          <a:xfrm>
            <a:off x="3040713" y="5076290"/>
            <a:ext cx="1810150" cy="797195"/>
          </a:xfrm>
          <a:prstGeom prst="rect">
            <a:avLst/>
          </a:prstGeom>
          <a:noFill/>
          <a:ln/>
        </p:spPr>
        <p:txBody>
          <a:bodyPr wrap="square" lIns="0" tIns="0" rIns="0" bIns="0" rtlCol="0" anchor="t">
            <a:normAutofit/>
          </a:bodyPr>
          <a:lstStyle/>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Попроси кого-нибудь добавить ещё значки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или заменить их на другой символ — звёздочку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цветок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или молнию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Чем неожиданнее символ, тем сложнее задание — и тем лучше тренируется внимание!</a:t>
            </a:r>
            <a:endParaRPr lang="en-US" sz="750" dirty="0"/>
          </a:p>
        </p:txBody>
      </p:sp>
      <p:pic>
        <p:nvPicPr>
          <p:cNvPr id="19"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36589" y="4882745"/>
            <a:ext cx="243885" cy="243885"/>
          </a:xfrm>
          <a:prstGeom prst="rect">
            <a:avLst/>
          </a:prstGeom>
        </p:spPr>
      </p:pic>
      <p:sp>
        <p:nvSpPr>
          <p:cNvPr id="20" name="Text 14"/>
          <p:cNvSpPr/>
          <p:nvPr/>
        </p:nvSpPr>
        <p:spPr>
          <a:xfrm>
            <a:off x="5266199" y="4882745"/>
            <a:ext cx="1219485"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Рекорд</a:t>
            </a:r>
            <a:endParaRPr lang="en-US" sz="950" dirty="0"/>
          </a:p>
        </p:txBody>
      </p:sp>
      <p:sp>
        <p:nvSpPr>
          <p:cNvPr id="21" name="Text 15"/>
          <p:cNvSpPr/>
          <p:nvPr/>
        </p:nvSpPr>
        <p:spPr>
          <a:xfrm>
            <a:off x="5266199" y="5076290"/>
            <a:ext cx="1810150" cy="797195"/>
          </a:xfrm>
          <a:prstGeom prst="rect">
            <a:avLst/>
          </a:prstGeom>
          <a:noFill/>
          <a:ln/>
        </p:spPr>
        <p:txBody>
          <a:bodyPr wrap="square" lIns="0" tIns="0" rIns="0" bIns="0" rtlCol="0" anchor="t">
            <a:normAutofit/>
          </a:bodyPr>
          <a:lstStyle/>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Попробуй прочитать текст как можно быстрее, не пропустив ни одного мяча! Засеки время на часах или попроси кого-то засечь — и каждый раз старайся побить свой личный рекорд скорости и точности.</a:t>
            </a:r>
            <a:endParaRPr lang="en-US" sz="750" dirty="0"/>
          </a:p>
        </p:txBody>
      </p:sp>
      <p:sp>
        <p:nvSpPr>
          <p:cNvPr id="22" name="Text 16"/>
          <p:cNvSpPr/>
          <p:nvPr/>
        </p:nvSpPr>
        <p:spPr>
          <a:xfrm>
            <a:off x="485616" y="5976381"/>
            <a:ext cx="1841474" cy="186837"/>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Мои результаты</a:t>
            </a:r>
            <a:endParaRPr lang="en-US" sz="1150" dirty="0"/>
          </a:p>
        </p:txBody>
      </p:sp>
      <p:sp>
        <p:nvSpPr>
          <p:cNvPr id="23" name="Shape 17"/>
          <p:cNvSpPr/>
          <p:nvPr/>
        </p:nvSpPr>
        <p:spPr>
          <a:xfrm>
            <a:off x="485616" y="6266114"/>
            <a:ext cx="2151207" cy="851966"/>
          </a:xfrm>
          <a:prstGeom prst="roundRect">
            <a:avLst>
              <a:gd name="adj" fmla="val 4810"/>
            </a:avLst>
          </a:prstGeom>
          <a:solidFill>
            <a:srgbClr val="FFFFFF">
              <a:alpha val="95000"/>
            </a:srgbClr>
          </a:solidFill>
          <a:ln w="11816">
            <a:solidFill>
              <a:srgbClr val="C7C7D0"/>
            </a:solidFill>
            <a:prstDash val="solid"/>
          </a:ln>
        </p:spPr>
      </p:sp>
      <p:sp>
        <p:nvSpPr>
          <p:cNvPr id="24" name="Text 18"/>
          <p:cNvSpPr/>
          <p:nvPr/>
        </p:nvSpPr>
        <p:spPr>
          <a:xfrm>
            <a:off x="594973" y="6375471"/>
            <a:ext cx="1219485"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Попытка 1</a:t>
            </a:r>
            <a:endParaRPr lang="en-US" sz="950" dirty="0"/>
          </a:p>
        </p:txBody>
      </p:sp>
      <p:sp>
        <p:nvSpPr>
          <p:cNvPr id="25" name="Text 19"/>
          <p:cNvSpPr/>
          <p:nvPr/>
        </p:nvSpPr>
        <p:spPr>
          <a:xfrm>
            <a:off x="594973" y="6569016"/>
            <a:ext cx="1932493" cy="306841"/>
          </a:xfrm>
          <a:prstGeom prst="rect">
            <a:avLst/>
          </a:prstGeom>
          <a:noFill/>
          <a:ln/>
        </p:spPr>
        <p:txBody>
          <a:bodyPr wrap="square" lIns="0" tIns="0" rIns="0" bIns="0" rtlCol="0" anchor="t"/>
          <a:lstStyle/>
          <a:p>
            <a:pPr algn="l" indent="0" marL="0">
              <a:lnSpc>
                <a:spcPct val="114000"/>
              </a:lnSpc>
              <a:spcAft>
                <a:spcPts val="300"/>
              </a:spcAft>
              <a:buNone/>
            </a:pPr>
            <a:r>
              <a:rPr lang="en-US" sz="750" dirty="0">
                <a:solidFill>
                  <a:srgbClr val="3C3939"/>
                </a:solidFill>
                <a:latin typeface="Roboto" pitchFamily="34" charset="0"/>
                <a:ea typeface="Roboto" pitchFamily="34" charset="-122"/>
                <a:cs typeface="Roboto" pitchFamily="34" charset="-120"/>
              </a:rPr>
              <a:t>Сколько мячей нашёл: ________</a:t>
            </a:r>
            <a:endParaRPr lang="en-US" sz="750" dirty="0"/>
          </a:p>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Время: ________ секунд</a:t>
            </a:r>
            <a:endParaRPr lang="en-US" sz="750" dirty="0"/>
          </a:p>
        </p:txBody>
      </p:sp>
      <p:sp>
        <p:nvSpPr>
          <p:cNvPr id="26" name="Shape 20"/>
          <p:cNvSpPr/>
          <p:nvPr/>
        </p:nvSpPr>
        <p:spPr>
          <a:xfrm>
            <a:off x="2705379" y="6266114"/>
            <a:ext cx="2151207" cy="851966"/>
          </a:xfrm>
          <a:prstGeom prst="roundRect">
            <a:avLst>
              <a:gd name="adj" fmla="val 4810"/>
            </a:avLst>
          </a:prstGeom>
          <a:solidFill>
            <a:srgbClr val="FFFFFF">
              <a:alpha val="95000"/>
            </a:srgbClr>
          </a:solidFill>
          <a:ln w="11816">
            <a:solidFill>
              <a:srgbClr val="C7C7D0"/>
            </a:solidFill>
            <a:prstDash val="solid"/>
          </a:ln>
        </p:spPr>
      </p:sp>
      <p:sp>
        <p:nvSpPr>
          <p:cNvPr id="27" name="Text 21"/>
          <p:cNvSpPr/>
          <p:nvPr/>
        </p:nvSpPr>
        <p:spPr>
          <a:xfrm>
            <a:off x="2814736" y="6375471"/>
            <a:ext cx="1219485"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Попытка 2</a:t>
            </a:r>
            <a:endParaRPr lang="en-US" sz="950" dirty="0"/>
          </a:p>
        </p:txBody>
      </p:sp>
      <p:sp>
        <p:nvSpPr>
          <p:cNvPr id="28" name="Text 22"/>
          <p:cNvSpPr/>
          <p:nvPr/>
        </p:nvSpPr>
        <p:spPr>
          <a:xfrm>
            <a:off x="2814736" y="6569016"/>
            <a:ext cx="1932493" cy="306841"/>
          </a:xfrm>
          <a:prstGeom prst="rect">
            <a:avLst/>
          </a:prstGeom>
          <a:noFill/>
          <a:ln/>
        </p:spPr>
        <p:txBody>
          <a:bodyPr wrap="square" lIns="0" tIns="0" rIns="0" bIns="0" rtlCol="0" anchor="t"/>
          <a:lstStyle/>
          <a:p>
            <a:pPr algn="l" indent="0" marL="0">
              <a:lnSpc>
                <a:spcPct val="114000"/>
              </a:lnSpc>
              <a:spcAft>
                <a:spcPts val="300"/>
              </a:spcAft>
              <a:buNone/>
            </a:pPr>
            <a:r>
              <a:rPr lang="en-US" sz="750" dirty="0">
                <a:solidFill>
                  <a:srgbClr val="3C3939"/>
                </a:solidFill>
                <a:latin typeface="Roboto" pitchFamily="34" charset="0"/>
                <a:ea typeface="Roboto" pitchFamily="34" charset="-122"/>
                <a:cs typeface="Roboto" pitchFamily="34" charset="-120"/>
              </a:rPr>
              <a:t>Сколько мячей нашёл: ________</a:t>
            </a:r>
            <a:endParaRPr lang="en-US" sz="750" dirty="0"/>
          </a:p>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Время: ________ секунд</a:t>
            </a:r>
            <a:endParaRPr lang="en-US" sz="750" dirty="0"/>
          </a:p>
        </p:txBody>
      </p:sp>
      <p:sp>
        <p:nvSpPr>
          <p:cNvPr id="29" name="Shape 23"/>
          <p:cNvSpPr/>
          <p:nvPr/>
        </p:nvSpPr>
        <p:spPr>
          <a:xfrm>
            <a:off x="4925142" y="6266114"/>
            <a:ext cx="2151207" cy="851966"/>
          </a:xfrm>
          <a:prstGeom prst="roundRect">
            <a:avLst>
              <a:gd name="adj" fmla="val 4810"/>
            </a:avLst>
          </a:prstGeom>
          <a:solidFill>
            <a:srgbClr val="FFFFFF">
              <a:alpha val="95000"/>
            </a:srgbClr>
          </a:solidFill>
          <a:ln w="11816">
            <a:solidFill>
              <a:srgbClr val="C7C7D0"/>
            </a:solidFill>
            <a:prstDash val="solid"/>
          </a:ln>
        </p:spPr>
      </p:sp>
      <p:sp>
        <p:nvSpPr>
          <p:cNvPr id="30" name="Text 24"/>
          <p:cNvSpPr/>
          <p:nvPr/>
        </p:nvSpPr>
        <p:spPr>
          <a:xfrm>
            <a:off x="5034499" y="6375471"/>
            <a:ext cx="1219485" cy="152436"/>
          </a:xfrm>
          <a:prstGeom prst="rect">
            <a:avLst/>
          </a:prstGeom>
          <a:noFill/>
          <a:ln/>
        </p:spPr>
        <p:txBody>
          <a:bodyPr wrap="none" lIns="0" tIns="0" rIns="0" bIns="0" rtlCol="0" anchor="t"/>
          <a:lstStyle/>
          <a:p>
            <a:pPr algn="l" indent="0" marL="0">
              <a:lnSpc>
                <a:spcPct val="104000"/>
              </a:lnSpc>
              <a:buNone/>
            </a:pPr>
            <a:r>
              <a:rPr lang="en-US" sz="950" dirty="0">
                <a:solidFill>
                  <a:srgbClr val="3C3939"/>
                </a:solidFill>
                <a:latin typeface="Raleway" pitchFamily="34" charset="0"/>
                <a:ea typeface="Raleway" pitchFamily="34" charset="-122"/>
                <a:cs typeface="Raleway" pitchFamily="34" charset="-120"/>
              </a:rPr>
              <a:t>Правильный ответ</a:t>
            </a:r>
            <a:endParaRPr lang="en-US" sz="950" dirty="0"/>
          </a:p>
        </p:txBody>
      </p:sp>
      <p:sp>
        <p:nvSpPr>
          <p:cNvPr id="31" name="Text 25"/>
          <p:cNvSpPr/>
          <p:nvPr/>
        </p:nvSpPr>
        <p:spPr>
          <a:xfrm>
            <a:off x="5034499" y="6569016"/>
            <a:ext cx="1932493" cy="439707"/>
          </a:xfrm>
          <a:prstGeom prst="rect">
            <a:avLst/>
          </a:prstGeom>
          <a:noFill/>
          <a:ln/>
        </p:spPr>
        <p:txBody>
          <a:bodyPr wrap="square" lIns="0" tIns="0" rIns="0" bIns="0" rtlCol="0" anchor="t"/>
          <a:lstStyle/>
          <a:p>
            <a:pPr algn="l" indent="0" marL="0">
              <a:lnSpc>
                <a:spcPct val="114000"/>
              </a:lnSpc>
              <a:buNone/>
            </a:pPr>
            <a:r>
              <a:rPr lang="en-US" sz="750" b="1" dirty="0">
                <a:solidFill>
                  <a:srgbClr val="3C3939"/>
                </a:solidFill>
                <a:latin typeface="Roboto Bold" pitchFamily="34" charset="0"/>
                <a:ea typeface="Roboto Bold" pitchFamily="34" charset="-122"/>
                <a:cs typeface="Roboto Bold" pitchFamily="34" charset="-120"/>
              </a:rPr>
              <a:t>7 мячей </a:t>
            </a:r>
            <a:pPr algn="l" indent="0" marL="0">
              <a:lnSpc>
                <a:spcPct val="114000"/>
              </a:lnSpc>
              <a:spcAft>
                <a:spcPts val="300"/>
              </a:spcAft>
              <a:buNone/>
            </a:pPr>
            <a:r>
              <a:rPr lang="en-US" sz="750" dirty="0">
                <a:solidFill>
                  <a:srgbClr val="000000"/>
                </a:solidFill>
                <a:latin typeface="Roboto" pitchFamily="34" charset="0"/>
                <a:ea typeface="Roboto" pitchFamily="34" charset="-122"/>
                <a:cs typeface="Roboto" pitchFamily="34" charset="-120"/>
              </a:rPr>
              <a:t>⚽</a:t>
            </a:r>
            <a:endParaRPr lang="en-US" sz="750" dirty="0"/>
          </a:p>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Попытка 2 лучше попытки 1? Значит, твой мозг уже учится!</a:t>
            </a:r>
            <a:endParaRPr lang="en-US" sz="750" dirty="0"/>
          </a:p>
        </p:txBody>
      </p:sp>
      <p:sp>
        <p:nvSpPr>
          <p:cNvPr id="32" name="Text 26"/>
          <p:cNvSpPr/>
          <p:nvPr/>
        </p:nvSpPr>
        <p:spPr>
          <a:xfrm>
            <a:off x="485616" y="7220976"/>
            <a:ext cx="2953879" cy="186837"/>
          </a:xfrm>
          <a:prstGeom prst="rect">
            <a:avLst/>
          </a:prstGeom>
          <a:noFill/>
          <a:ln/>
        </p:spPr>
        <p:txBody>
          <a:bodyPr wrap="none" lIns="0" tIns="0" rIns="0" bIns="0" rtlCol="0" anchor="t"/>
          <a:lstStyle/>
          <a:p>
            <a:pPr algn="l" indent="0" marL="0">
              <a:lnSpc>
                <a:spcPct val="104000"/>
              </a:lnSpc>
              <a:buNone/>
            </a:pPr>
            <a:r>
              <a:rPr lang="en-US" sz="115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150" dirty="0">
                <a:solidFill>
                  <a:srgbClr val="1B1B27"/>
                </a:solidFill>
                <a:latin typeface="Raleway" pitchFamily="34" charset="0"/>
                <a:ea typeface="Raleway" pitchFamily="34" charset="-122"/>
                <a:cs typeface="Raleway" pitchFamily="34" charset="-120"/>
              </a:rPr>
              <a:t> Суперзадание — Найди все мячи!</a:t>
            </a:r>
            <a:endParaRPr lang="en-US" sz="1150" dirty="0"/>
          </a:p>
        </p:txBody>
      </p:sp>
      <p:sp>
        <p:nvSpPr>
          <p:cNvPr id="33" name="Text 27"/>
          <p:cNvSpPr/>
          <p:nvPr/>
        </p:nvSpPr>
        <p:spPr>
          <a:xfrm>
            <a:off x="485616" y="7510708"/>
            <a:ext cx="6968900" cy="132866"/>
          </a:xfrm>
          <a:prstGeom prst="rect">
            <a:avLst/>
          </a:prstGeom>
          <a:noFill/>
          <a:ln/>
        </p:spPr>
        <p:txBody>
          <a:bodyPr wrap="none" lIns="0" tIns="0" rIns="0" bIns="0" rtlCol="0" anchor="t"/>
          <a:lstStyle/>
          <a:p>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Шпионы спрятали мячи в длинном тексте. Прочитай весь текст вслух, хлопай на каждый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3C3939"/>
                </a:solidFill>
                <a:latin typeface="Roboto" pitchFamily="34" charset="0"/>
                <a:ea typeface="Roboto" pitchFamily="34" charset="-122"/>
                <a:cs typeface="Roboto" pitchFamily="34" charset="-120"/>
              </a:rPr>
              <a:t> и в конце запиши, сколько мячей ты насчитал.</a:t>
            </a:r>
            <a:endParaRPr lang="en-US" sz="750" dirty="0"/>
          </a:p>
        </p:txBody>
      </p:sp>
      <p:sp>
        <p:nvSpPr>
          <p:cNvPr id="34" name="Shape 28"/>
          <p:cNvSpPr/>
          <p:nvPr/>
        </p:nvSpPr>
        <p:spPr>
          <a:xfrm>
            <a:off x="485616" y="7720746"/>
            <a:ext cx="6590795" cy="1593591"/>
          </a:xfrm>
          <a:prstGeom prst="roundRect">
            <a:avLst>
              <a:gd name="adj" fmla="val 2571"/>
            </a:avLst>
          </a:prstGeom>
          <a:solidFill>
            <a:srgbClr val="FCF2B5"/>
          </a:solidFill>
          <a:ln/>
        </p:spPr>
      </p:sp>
      <p:pic>
        <p:nvPicPr>
          <p:cNvPr id="35" name="Image 4" descr="preencoded.png">    </p:cNvPr>
          <p:cNvPicPr>
            <a:picLocks noChangeAspect="1"/>
          </p:cNvPicPr>
          <p:nvPr/>
        </p:nvPicPr>
        <p:blipFill>
          <a:blip r:embed="rId8"/>
          <a:stretch>
            <a:fillRect/>
          </a:stretch>
        </p:blipFill>
        <p:spPr>
          <a:xfrm>
            <a:off x="583157" y="7847889"/>
            <a:ext cx="121912" cy="97542"/>
          </a:xfrm>
          <a:prstGeom prst="rect">
            <a:avLst/>
          </a:prstGeom>
        </p:spPr>
      </p:pic>
      <p:sp>
        <p:nvSpPr>
          <p:cNvPr id="36" name="Text 29"/>
          <p:cNvSpPr/>
          <p:nvPr/>
        </p:nvSpPr>
        <p:spPr>
          <a:xfrm>
            <a:off x="802610" y="7813672"/>
            <a:ext cx="6554363" cy="132866"/>
          </a:xfrm>
          <a:prstGeom prst="rect">
            <a:avLst/>
          </a:prstGeom>
          <a:noFill/>
          <a:ln/>
        </p:spPr>
        <p:txBody>
          <a:bodyPr wrap="none" lIns="0" tIns="0" rIns="0" bIns="0" rtlCol="0" anchor="t"/>
          <a:lstStyle/>
          <a:p>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Зашифрованный текст:</a:t>
            </a:r>
            <a:endParaRPr lang="en-US" sz="750" dirty="0"/>
          </a:p>
        </p:txBody>
      </p:sp>
      <p:sp>
        <p:nvSpPr>
          <p:cNvPr id="37" name="Text 30"/>
          <p:cNvSpPr/>
          <p:nvPr/>
        </p:nvSpPr>
        <p:spPr>
          <a:xfrm>
            <a:off x="802610" y="8008263"/>
            <a:ext cx="6176259" cy="830797"/>
          </a:xfrm>
          <a:prstGeom prst="rect">
            <a:avLst/>
          </a:prstGeom>
          <a:noFill/>
          <a:ln/>
        </p:spPr>
        <p:txBody>
          <a:bodyPr wrap="square" lIns="0" tIns="0" rIns="0" bIns="0" rtlCol="0" anchor="t">
            <a:normAutofit/>
          </a:bodyPr>
          <a:lstStyle/>
          <a:p>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Утром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Маша встала рано. Она умылась и позавтракала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вкусной кашей. Потом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собрала рюкзак и пошла в школу. По дороге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она встретила друга Петю. Они вместе шли и смеялись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над смешной историей. В школе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учитель рассказал им про далёкие страны. Дети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слушали очень внимательно и задавали вопросы. После уроков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ребята пошли на стадион. Там они играли </a:t>
            </a:r>
            <a:pPr algn="l" indent="0" marL="0">
              <a:lnSpc>
                <a:spcPct val="114000"/>
              </a:lnSpc>
              <a:buNone/>
            </a:pPr>
            <a:r>
              <a:rPr lang="en-US" sz="9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950" b="1" dirty="0">
                <a:solidFill>
                  <a:srgbClr val="000000"/>
                </a:solidFill>
                <a:latin typeface="Roboto Bold" pitchFamily="34" charset="0"/>
                <a:ea typeface="Roboto Bold" pitchFamily="34" charset="-122"/>
                <a:cs typeface="Roboto Bold" pitchFamily="34" charset="-120"/>
              </a:rPr>
              <a:t> в футбол до самого вечера.</a:t>
            </a:r>
            <a:endParaRPr lang="en-US" sz="950" dirty="0"/>
          </a:p>
        </p:txBody>
      </p:sp>
      <p:sp>
        <p:nvSpPr>
          <p:cNvPr id="38" name="Text 31"/>
          <p:cNvSpPr/>
          <p:nvPr/>
        </p:nvSpPr>
        <p:spPr>
          <a:xfrm>
            <a:off x="802610" y="8900785"/>
            <a:ext cx="6176259" cy="327457"/>
          </a:xfrm>
          <a:prstGeom prst="rect">
            <a:avLst/>
          </a:prstGeom>
          <a:noFill/>
          <a:ln/>
        </p:spPr>
        <p:txBody>
          <a:bodyPr wrap="square" lIns="0" tIns="0" rIns="0" bIns="0" rtlCol="0" anchor="t"/>
          <a:lstStyle/>
          <a:p>
            <a:pPr algn="l" indent="0" marL="0">
              <a:lnSpc>
                <a:spcPct val="114000"/>
              </a:lnSpc>
              <a:spcAft>
                <a:spcPts val="450"/>
              </a:spcAft>
              <a:buNone/>
            </a:pPr>
            <a:r>
              <a:rPr lang="en-US" sz="750" b="1" dirty="0">
                <a:solidFill>
                  <a:srgbClr val="000000"/>
                </a:solidFill>
                <a:latin typeface="Roboto Bold" pitchFamily="34" charset="0"/>
                <a:ea typeface="Roboto Bold" pitchFamily="34" charset="-122"/>
                <a:cs typeface="Roboto Bold" pitchFamily="34" charset="-120"/>
              </a:rPr>
              <a:t>Сколько мячей ты насчитал? Запиши: ________</a:t>
            </a:r>
            <a:endParaRPr lang="en-US" sz="750" dirty="0"/>
          </a:p>
          <a:p>
            <a:pPr algn="l" indent="0" marL="0">
              <a:lnSpc>
                <a:spcPct val="114000"/>
              </a:lnSpc>
              <a:buNone/>
            </a:pPr>
            <a:r>
              <a:rPr lang="en-US" sz="750" i="1" dirty="0">
                <a:solidFill>
                  <a:srgbClr val="000000"/>
                </a:solidFill>
                <a:latin typeface="Roboto" pitchFamily="34" charset="0"/>
                <a:ea typeface="Roboto" pitchFamily="34" charset="-122"/>
                <a:cs typeface="Roboto" pitchFamily="34" charset="-120"/>
              </a:rPr>
              <a:t>Подсказка: мячей больше семи, но меньше двенадцати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
        <p:nvSpPr>
          <p:cNvPr id="39" name="Shape 32"/>
          <p:cNvSpPr/>
          <p:nvPr/>
        </p:nvSpPr>
        <p:spPr>
          <a:xfrm>
            <a:off x="485616" y="9391509"/>
            <a:ext cx="6590795" cy="710485"/>
          </a:xfrm>
          <a:prstGeom prst="roundRect">
            <a:avLst>
              <a:gd name="adj" fmla="val 5767"/>
            </a:avLst>
          </a:prstGeom>
          <a:solidFill>
            <a:srgbClr val="B6FCB8"/>
          </a:solidFill>
          <a:ln/>
        </p:spPr>
      </p:sp>
      <p:pic>
        <p:nvPicPr>
          <p:cNvPr id="40" name="Image 5" descr="preencoded.png">    </p:cNvPr>
          <p:cNvPicPr>
            <a:picLocks noChangeAspect="1"/>
          </p:cNvPicPr>
          <p:nvPr/>
        </p:nvPicPr>
        <p:blipFill>
          <a:blip r:embed="rId9"/>
          <a:stretch>
            <a:fillRect/>
          </a:stretch>
        </p:blipFill>
        <p:spPr>
          <a:xfrm>
            <a:off x="583157" y="9518651"/>
            <a:ext cx="121912" cy="97542"/>
          </a:xfrm>
          <a:prstGeom prst="rect">
            <a:avLst/>
          </a:prstGeom>
        </p:spPr>
      </p:pic>
      <p:sp>
        <p:nvSpPr>
          <p:cNvPr id="41" name="Text 33"/>
          <p:cNvSpPr/>
          <p:nvPr/>
        </p:nvSpPr>
        <p:spPr>
          <a:xfrm>
            <a:off x="802610" y="9484435"/>
            <a:ext cx="6176259" cy="531464"/>
          </a:xfrm>
          <a:prstGeom prst="rect">
            <a:avLst/>
          </a:prstGeom>
          <a:noFill/>
          <a:ln/>
        </p:spPr>
        <p:txBody>
          <a:bodyPr wrap="square" lIns="0" tIns="0" rIns="0" bIns="0" rtlCol="0" anchor="t">
            <a:normAutofit/>
          </a:bodyPr>
          <a:lstStyle/>
          <a:p>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Ты молодец!</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Упражнение на «прыгающий мяч» — одно из самых сложных, потому что требует от мозга работать на двух уровнях одновременно. Каждый раз, когда ты выполняешь это задание, ты буквально </a:t>
            </a:r>
            <a:pPr algn="l" indent="0" marL="0">
              <a:lnSpc>
                <a:spcPct val="114000"/>
              </a:lnSpc>
              <a:buNone/>
            </a:pPr>
            <a:r>
              <a:rPr lang="en-US" sz="750" b="1" dirty="0">
                <a:solidFill>
                  <a:srgbClr val="000000"/>
                </a:solidFill>
                <a:latin typeface="Roboto Bold" pitchFamily="34" charset="0"/>
                <a:ea typeface="Roboto Bold" pitchFamily="34" charset="-122"/>
                <a:cs typeface="Roboto Bold" pitchFamily="34" charset="-120"/>
              </a:rPr>
              <a:t>прокачиваешь свой мозг</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 нейроны выстраивают новые связи, внимание становится острее, а скорость чтения растёт. Профессиональные спортсмены используют похожие упражнения для тренировки реакции. Так что ты уже тренируешься, как чемпион! </a:t>
            </a:r>
            <a:pPr algn="l" indent="0" marL="0">
              <a:lnSpc>
                <a:spcPct val="114000"/>
              </a:lnSpc>
              <a:buNone/>
            </a:pPr>
            <a:r>
              <a:rPr lang="en-US" sz="750" dirty="0">
                <a:solidFill>
                  <a:srgbClr val="000000"/>
                </a:solidFill>
                <a:latin typeface="Roboto" pitchFamily="34" charset="0"/>
                <a:ea typeface="Roboto" pitchFamily="34" charset="-122"/>
                <a:cs typeface="Roboto" pitchFamily="34" charset="-120"/>
              </a:rPr>
              <a:t>🏆</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485616" y="381551"/>
            <a:ext cx="875166" cy="151020"/>
          </a:xfrm>
          <a:prstGeom prst="roundRect">
            <a:avLst>
              <a:gd name="adj" fmla="val 20259"/>
            </a:avLst>
          </a:prstGeom>
          <a:solidFill>
            <a:srgbClr val="E1E1EA"/>
          </a:solidFill>
          <a:ln/>
        </p:spPr>
      </p:sp>
      <p:sp>
        <p:nvSpPr>
          <p:cNvPr id="3" name="Text 1"/>
          <p:cNvSpPr/>
          <p:nvPr/>
        </p:nvSpPr>
        <p:spPr>
          <a:xfrm>
            <a:off x="540202" y="408813"/>
            <a:ext cx="1144098" cy="96495"/>
          </a:xfrm>
          <a:prstGeom prst="rect">
            <a:avLst/>
          </a:prstGeom>
          <a:noFill/>
          <a:ln/>
        </p:spPr>
        <p:txBody>
          <a:bodyPr wrap="none" lIns="0" tIns="0" rIns="0" bIns="0" rtlCol="0" anchor="t"/>
          <a:lstStyle/>
          <a:p>
            <a:pPr algn="l" indent="0" marL="0">
              <a:lnSpc>
                <a:spcPct val="110000"/>
              </a:lnSpc>
              <a:buNone/>
            </a:pPr>
            <a:r>
              <a:rPr lang="en-US" sz="550" dirty="0">
                <a:solidFill>
                  <a:srgbClr val="3C3939"/>
                </a:solidFill>
                <a:latin typeface="Roboto" pitchFamily="34" charset="0"/>
                <a:ea typeface="Roboto" pitchFamily="34" charset="-122"/>
                <a:cs typeface="Roboto" pitchFamily="34" charset="-120"/>
              </a:rPr>
              <a:t>ТРЕКЕР РЕЗУЛЬТАТОВ</a:t>
            </a:r>
            <a:endParaRPr lang="en-US" sz="550" dirty="0"/>
          </a:p>
        </p:txBody>
      </p:sp>
      <p:sp>
        <p:nvSpPr>
          <p:cNvPr id="4" name="Text 2"/>
          <p:cNvSpPr/>
          <p:nvPr/>
        </p:nvSpPr>
        <p:spPr>
          <a:xfrm>
            <a:off x="642974" y="556449"/>
            <a:ext cx="6276016" cy="576942"/>
          </a:xfrm>
          <a:prstGeom prst="rect">
            <a:avLst/>
          </a:prstGeom>
          <a:noFill/>
          <a:ln/>
        </p:spPr>
        <p:txBody>
          <a:bodyPr wrap="none" lIns="0" tIns="0" rIns="0" bIns="0" rtlCol="0" anchor="t"/>
          <a:lstStyle/>
          <a:p>
            <a:pPr algn="ctr" indent="0" marL="0">
              <a:lnSpc>
                <a:spcPct val="104000"/>
              </a:lnSpc>
              <a:buNone/>
            </a:pPr>
            <a:r>
              <a:rPr lang="en-US" sz="3550" dirty="0">
                <a:solidFill>
                  <a:srgbClr val="000000"/>
                </a:solidFill>
                <a:latin typeface="Raleway" pitchFamily="34" charset="0"/>
                <a:ea typeface="Raleway" pitchFamily="34" charset="-122"/>
                <a:cs typeface="Raleway" pitchFamily="34" charset="-120"/>
              </a:rPr>
              <a:t>🏆</a:t>
            </a:r>
            <a:pPr algn="ctr" indent="0" marL="0">
              <a:lnSpc>
                <a:spcPct val="104000"/>
              </a:lnSpc>
              <a:buNone/>
            </a:pPr>
            <a:r>
              <a:rPr lang="en-US" sz="3550" dirty="0">
                <a:solidFill>
                  <a:srgbClr val="1B1B27"/>
                </a:solidFill>
                <a:latin typeface="Raleway" pitchFamily="34" charset="0"/>
                <a:ea typeface="Raleway" pitchFamily="34" charset="-122"/>
                <a:cs typeface="Raleway" pitchFamily="34" charset="-120"/>
              </a:rPr>
              <a:t> Мои супер-достижения</a:t>
            </a:r>
            <a:endParaRPr lang="en-US" sz="3550" dirty="0"/>
          </a:p>
        </p:txBody>
      </p:sp>
      <p:sp>
        <p:nvSpPr>
          <p:cNvPr id="5" name="Text 3"/>
          <p:cNvSpPr/>
          <p:nvPr/>
        </p:nvSpPr>
        <p:spPr>
          <a:xfrm>
            <a:off x="485616" y="1222994"/>
            <a:ext cx="6590795" cy="362043"/>
          </a:xfrm>
          <a:prstGeom prst="rect">
            <a:avLst/>
          </a:prstGeom>
          <a:noFill/>
          <a:ln/>
        </p:spPr>
        <p:txBody>
          <a:bodyPr wrap="square" lIns="0" tIns="0" rIns="0" bIns="0" rtlCol="0" anchor="t">
            <a:normAutofit/>
          </a:bodyPr>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Ты прошёл все 10 упражнений — это настоящий подвиг, которым можно гордиться! Каждое задание тренировало твой мозг, делало тебя быстрее, внимательнее и умнее. Ты не сдался, даже когда было трудно, — и это главное качество настоящего чемпиона. Теперь время подвести итоги, увидеть свой прогресс и отпраздновать победу! </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endParaRPr lang="en-US" sz="700" dirty="0"/>
          </a:p>
        </p:txBody>
      </p:sp>
      <p:sp>
        <p:nvSpPr>
          <p:cNvPr id="6" name="Shape 4"/>
          <p:cNvSpPr/>
          <p:nvPr/>
        </p:nvSpPr>
        <p:spPr>
          <a:xfrm>
            <a:off x="485616" y="1652239"/>
            <a:ext cx="6590795" cy="1432847"/>
          </a:xfrm>
          <a:prstGeom prst="roundRect">
            <a:avLst>
              <a:gd name="adj" fmla="val 2669"/>
            </a:avLst>
          </a:prstGeom>
          <a:noFill/>
          <a:ln w="3939">
            <a:solidFill>
              <a:srgbClr val="000000">
                <a:alpha val="8000"/>
              </a:srgbClr>
            </a:solidFill>
            <a:prstDash val="solid"/>
          </a:ln>
        </p:spPr>
      </p:sp>
      <p:sp>
        <p:nvSpPr>
          <p:cNvPr id="7" name="Text 5"/>
          <p:cNvSpPr/>
          <p:nvPr/>
        </p:nvSpPr>
        <p:spPr>
          <a:xfrm>
            <a:off x="580634" y="1695933"/>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Скорость чтения ДО тренировки</a:t>
            </a:r>
            <a:endParaRPr lang="en-US" sz="700" dirty="0"/>
          </a:p>
        </p:txBody>
      </p:sp>
      <p:sp>
        <p:nvSpPr>
          <p:cNvPr id="8" name="Text 6"/>
          <p:cNvSpPr/>
          <p:nvPr/>
        </p:nvSpPr>
        <p:spPr>
          <a:xfrm>
            <a:off x="4530360" y="1695933"/>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 слов/мин</a:t>
            </a:r>
            <a:endParaRPr lang="en-US" sz="700" dirty="0"/>
          </a:p>
        </p:txBody>
      </p:sp>
      <p:sp>
        <p:nvSpPr>
          <p:cNvPr id="9" name="Text 7"/>
          <p:cNvSpPr/>
          <p:nvPr/>
        </p:nvSpPr>
        <p:spPr>
          <a:xfrm>
            <a:off x="580634" y="1900062"/>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Скорость чтения ПОСЛЕ тренировки</a:t>
            </a:r>
            <a:endParaRPr lang="en-US" sz="700" dirty="0"/>
          </a:p>
        </p:txBody>
      </p:sp>
      <p:sp>
        <p:nvSpPr>
          <p:cNvPr id="10" name="Text 8"/>
          <p:cNvSpPr/>
          <p:nvPr/>
        </p:nvSpPr>
        <p:spPr>
          <a:xfrm>
            <a:off x="4530360" y="1900062"/>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 слов/мин</a:t>
            </a:r>
            <a:endParaRPr lang="en-US" sz="700" dirty="0"/>
          </a:p>
        </p:txBody>
      </p:sp>
      <p:sp>
        <p:nvSpPr>
          <p:cNvPr id="11" name="Text 9"/>
          <p:cNvSpPr/>
          <p:nvPr/>
        </p:nvSpPr>
        <p:spPr>
          <a:xfrm>
            <a:off x="580634" y="2104192"/>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Мой прирост</a:t>
            </a:r>
            <a:endParaRPr lang="en-US" sz="700" dirty="0"/>
          </a:p>
        </p:txBody>
      </p:sp>
      <p:sp>
        <p:nvSpPr>
          <p:cNvPr id="12" name="Text 10"/>
          <p:cNvSpPr/>
          <p:nvPr/>
        </p:nvSpPr>
        <p:spPr>
          <a:xfrm>
            <a:off x="4530360" y="2104192"/>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 слов/мин</a:t>
            </a:r>
            <a:endParaRPr lang="en-US" sz="700" dirty="0"/>
          </a:p>
        </p:txBody>
      </p:sp>
      <p:sp>
        <p:nvSpPr>
          <p:cNvPr id="13" name="Text 11"/>
          <p:cNvSpPr/>
          <p:nvPr/>
        </p:nvSpPr>
        <p:spPr>
          <a:xfrm>
            <a:off x="580634" y="2308322"/>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Моё любимое упражнение</a:t>
            </a:r>
            <a:endParaRPr lang="en-US" sz="700" dirty="0"/>
          </a:p>
        </p:txBody>
      </p:sp>
      <p:sp>
        <p:nvSpPr>
          <p:cNvPr id="14" name="Text 12"/>
          <p:cNvSpPr/>
          <p:nvPr/>
        </p:nvSpPr>
        <p:spPr>
          <a:xfrm>
            <a:off x="4530360" y="2308322"/>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Упражнение №____</a:t>
            </a:r>
            <a:endParaRPr lang="en-US" sz="700" dirty="0"/>
          </a:p>
        </p:txBody>
      </p:sp>
      <p:sp>
        <p:nvSpPr>
          <p:cNvPr id="15" name="Text 13"/>
          <p:cNvSpPr/>
          <p:nvPr/>
        </p:nvSpPr>
        <p:spPr>
          <a:xfrm>
            <a:off x="580634" y="2512452"/>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Самое трудное упражнение</a:t>
            </a:r>
            <a:endParaRPr lang="en-US" sz="700" dirty="0"/>
          </a:p>
        </p:txBody>
      </p:sp>
      <p:sp>
        <p:nvSpPr>
          <p:cNvPr id="16" name="Text 14"/>
          <p:cNvSpPr/>
          <p:nvPr/>
        </p:nvSpPr>
        <p:spPr>
          <a:xfrm>
            <a:off x="4530360" y="2512452"/>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Упражнение №____</a:t>
            </a:r>
            <a:endParaRPr lang="en-US" sz="700" dirty="0"/>
          </a:p>
        </p:txBody>
      </p:sp>
      <p:sp>
        <p:nvSpPr>
          <p:cNvPr id="17" name="Text 15"/>
          <p:cNvSpPr/>
          <p:nvPr/>
        </p:nvSpPr>
        <p:spPr>
          <a:xfrm>
            <a:off x="580634" y="2716582"/>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Что мне понравилось больше всего:</a:t>
            </a:r>
            <a:endParaRPr lang="en-US" sz="700" dirty="0"/>
          </a:p>
        </p:txBody>
      </p:sp>
      <p:sp>
        <p:nvSpPr>
          <p:cNvPr id="18" name="Text 16"/>
          <p:cNvSpPr/>
          <p:nvPr/>
        </p:nvSpPr>
        <p:spPr>
          <a:xfrm>
            <a:off x="4530360" y="2716582"/>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_______________________</a:t>
            </a:r>
            <a:endParaRPr lang="en-US" sz="700" dirty="0"/>
          </a:p>
        </p:txBody>
      </p:sp>
      <p:sp>
        <p:nvSpPr>
          <p:cNvPr id="19" name="Text 17"/>
          <p:cNvSpPr/>
          <p:nvPr/>
        </p:nvSpPr>
        <p:spPr>
          <a:xfrm>
            <a:off x="580634" y="2920711"/>
            <a:ext cx="4145794"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Что я хочу улучшить:</a:t>
            </a:r>
            <a:endParaRPr lang="en-US" sz="700" dirty="0"/>
          </a:p>
        </p:txBody>
      </p:sp>
      <p:sp>
        <p:nvSpPr>
          <p:cNvPr id="20" name="Text 18"/>
          <p:cNvSpPr/>
          <p:nvPr/>
        </p:nvSpPr>
        <p:spPr>
          <a:xfrm>
            <a:off x="4530360" y="2920711"/>
            <a:ext cx="2829198"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_______________________</a:t>
            </a:r>
            <a:endParaRPr lang="en-US" sz="700" dirty="0"/>
          </a:p>
        </p:txBody>
      </p:sp>
      <p:sp>
        <p:nvSpPr>
          <p:cNvPr id="21" name="Text 19"/>
          <p:cNvSpPr/>
          <p:nvPr/>
        </p:nvSpPr>
        <p:spPr>
          <a:xfrm>
            <a:off x="1093512" y="3174689"/>
            <a:ext cx="5374941" cy="227577"/>
          </a:xfrm>
          <a:prstGeom prst="rect">
            <a:avLst/>
          </a:prstGeom>
          <a:noFill/>
          <a:ln/>
        </p:spPr>
        <p:txBody>
          <a:bodyPr wrap="none" lIns="0" tIns="0" rIns="0" bIns="0" rtlCol="0" anchor="t"/>
          <a:lstStyle/>
          <a:p>
            <a:pPr algn="ctr" indent="0" marL="0">
              <a:lnSpc>
                <a:spcPct val="104000"/>
              </a:lnSpc>
              <a:buNone/>
            </a:pPr>
            <a:r>
              <a:rPr lang="en-US" sz="1400" dirty="0">
                <a:solidFill>
                  <a:srgbClr val="000000"/>
                </a:solidFill>
                <a:latin typeface="Raleway" pitchFamily="34" charset="0"/>
                <a:ea typeface="Raleway" pitchFamily="34" charset="-122"/>
                <a:cs typeface="Raleway" pitchFamily="34" charset="-120"/>
              </a:rPr>
              <a:t>⭐</a:t>
            </a:r>
            <a:pPr algn="ctr" indent="0" marL="0">
              <a:lnSpc>
                <a:spcPct val="104000"/>
              </a:lnSpc>
              <a:buNone/>
            </a:pPr>
            <a:r>
              <a:rPr lang="en-US" sz="1400" dirty="0">
                <a:solidFill>
                  <a:srgbClr val="1B1B27"/>
                </a:solidFill>
                <a:latin typeface="Raleway" pitchFamily="34" charset="0"/>
                <a:ea typeface="Raleway" pitchFamily="34" charset="-122"/>
                <a:cs typeface="Raleway" pitchFamily="34" charset="-120"/>
              </a:rPr>
              <a:t> Оцени, насколько легко тебе было выполнять задания</a:t>
            </a:r>
            <a:endParaRPr lang="en-US" sz="1400" dirty="0"/>
          </a:p>
        </p:txBody>
      </p:sp>
      <p:sp>
        <p:nvSpPr>
          <p:cNvPr id="22" name="Shape 20"/>
          <p:cNvSpPr/>
          <p:nvPr/>
        </p:nvSpPr>
        <p:spPr>
          <a:xfrm>
            <a:off x="485616" y="3491869"/>
            <a:ext cx="2157054" cy="1160223"/>
          </a:xfrm>
          <a:prstGeom prst="roundRect">
            <a:avLst>
              <a:gd name="adj" fmla="val 3296"/>
            </a:avLst>
          </a:prstGeom>
          <a:solidFill>
            <a:srgbClr val="E1E1EA"/>
          </a:solidFill>
          <a:ln w="3939">
            <a:solidFill>
              <a:srgbClr val="C7C7D0"/>
            </a:solidFill>
            <a:prstDash val="solid"/>
          </a:ln>
        </p:spPr>
      </p:sp>
      <p:sp>
        <p:nvSpPr>
          <p:cNvPr id="23" name="Text 21"/>
          <p:cNvSpPr/>
          <p:nvPr/>
        </p:nvSpPr>
        <p:spPr>
          <a:xfrm>
            <a:off x="881197" y="3586826"/>
            <a:ext cx="1365828" cy="174590"/>
          </a:xfrm>
          <a:prstGeom prst="rect">
            <a:avLst/>
          </a:prstGeom>
          <a:noFill/>
          <a:ln/>
        </p:spPr>
        <p:txBody>
          <a:bodyPr wrap="none" lIns="0" tIns="0" rIns="0" bIns="0" rtlCol="0" anchor="t"/>
          <a:lstStyle/>
          <a:p>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endParaRPr lang="en-US" sz="1050" dirty="0"/>
          </a:p>
        </p:txBody>
      </p:sp>
      <p:sp>
        <p:nvSpPr>
          <p:cNvPr id="24" name="Text 22"/>
          <p:cNvSpPr/>
          <p:nvPr/>
        </p:nvSpPr>
        <p:spPr>
          <a:xfrm>
            <a:off x="580572" y="3797233"/>
            <a:ext cx="1967140" cy="639221"/>
          </a:xfrm>
          <a:prstGeom prst="rect">
            <a:avLst/>
          </a:prstGeom>
          <a:noFill/>
          <a:ln/>
        </p:spPr>
        <p:txBody>
          <a:bodyPr wrap="square" lIns="0" tIns="0" rIns="0" bIns="0" rtlCol="0" anchor="t"/>
          <a:lstStyle/>
          <a:p>
            <a:pPr algn="ctr" indent="0" marL="0">
              <a:lnSpc>
                <a:spcPct val="110000"/>
              </a:lnSpc>
              <a:spcAft>
                <a:spcPts val="250"/>
              </a:spcAft>
              <a:buNone/>
            </a:pPr>
            <a:r>
              <a:rPr lang="en-US" sz="700" b="1" dirty="0">
                <a:solidFill>
                  <a:srgbClr val="3C3939"/>
                </a:solidFill>
                <a:latin typeface="Roboto Bold" pitchFamily="34" charset="0"/>
                <a:ea typeface="Roboto Bold" pitchFamily="34" charset="-122"/>
                <a:cs typeface="Roboto Bold" pitchFamily="34" charset="-120"/>
              </a:rPr>
              <a:t>Сложновато</a:t>
            </a:r>
            <a:endParaRPr lang="en-US" sz="700" dirty="0"/>
          </a:p>
          <a:p>
            <a:pPr algn="ctr" indent="0" marL="0">
              <a:lnSpc>
                <a:spcPct val="110000"/>
              </a:lnSpc>
              <a:buNone/>
            </a:pPr>
            <a:r>
              <a:rPr lang="en-US" sz="700" dirty="0">
                <a:solidFill>
                  <a:srgbClr val="3C3939"/>
                </a:solidFill>
                <a:latin typeface="Roboto" pitchFamily="34" charset="0"/>
                <a:ea typeface="Roboto" pitchFamily="34" charset="-122"/>
                <a:cs typeface="Roboto" pitchFamily="34" charset="-120"/>
              </a:rPr>
              <a:t>Некоторые задания давались с трудом, но это нормально! Каждый начинает с малого. Продолжай тренироваться — и очень скоро станет намного легче.</a:t>
            </a:r>
            <a:endParaRPr lang="en-US" sz="700" dirty="0"/>
          </a:p>
        </p:txBody>
      </p:sp>
      <p:sp>
        <p:nvSpPr>
          <p:cNvPr id="25" name="Shape 23"/>
          <p:cNvSpPr/>
          <p:nvPr/>
        </p:nvSpPr>
        <p:spPr>
          <a:xfrm>
            <a:off x="2702425" y="3491869"/>
            <a:ext cx="2157115" cy="1160223"/>
          </a:xfrm>
          <a:prstGeom prst="roundRect">
            <a:avLst>
              <a:gd name="adj" fmla="val 3296"/>
            </a:avLst>
          </a:prstGeom>
          <a:solidFill>
            <a:srgbClr val="E1E1EA"/>
          </a:solidFill>
          <a:ln w="3939">
            <a:solidFill>
              <a:srgbClr val="C7C7D0"/>
            </a:solidFill>
            <a:prstDash val="solid"/>
          </a:ln>
        </p:spPr>
      </p:sp>
      <p:sp>
        <p:nvSpPr>
          <p:cNvPr id="26" name="Text 24"/>
          <p:cNvSpPr/>
          <p:nvPr/>
        </p:nvSpPr>
        <p:spPr>
          <a:xfrm>
            <a:off x="3098068" y="3586826"/>
            <a:ext cx="1365828" cy="174590"/>
          </a:xfrm>
          <a:prstGeom prst="rect">
            <a:avLst/>
          </a:prstGeom>
          <a:noFill/>
          <a:ln/>
        </p:spPr>
        <p:txBody>
          <a:bodyPr wrap="none" lIns="0" tIns="0" rIns="0" bIns="0" rtlCol="0" anchor="t"/>
          <a:lstStyle/>
          <a:p>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endParaRPr lang="en-US" sz="1050" dirty="0"/>
          </a:p>
        </p:txBody>
      </p:sp>
      <p:sp>
        <p:nvSpPr>
          <p:cNvPr id="27" name="Text 25"/>
          <p:cNvSpPr/>
          <p:nvPr/>
        </p:nvSpPr>
        <p:spPr>
          <a:xfrm>
            <a:off x="2797382" y="3797233"/>
            <a:ext cx="1967201" cy="639221"/>
          </a:xfrm>
          <a:prstGeom prst="rect">
            <a:avLst/>
          </a:prstGeom>
          <a:noFill/>
          <a:ln/>
        </p:spPr>
        <p:txBody>
          <a:bodyPr wrap="square" lIns="0" tIns="0" rIns="0" bIns="0" rtlCol="0" anchor="t"/>
          <a:lstStyle/>
          <a:p>
            <a:pPr algn="ctr" indent="0" marL="0">
              <a:lnSpc>
                <a:spcPct val="110000"/>
              </a:lnSpc>
              <a:spcAft>
                <a:spcPts val="250"/>
              </a:spcAft>
              <a:buNone/>
            </a:pPr>
            <a:r>
              <a:rPr lang="en-US" sz="700" b="1" dirty="0">
                <a:solidFill>
                  <a:srgbClr val="3C3939"/>
                </a:solidFill>
                <a:latin typeface="Roboto Bold" pitchFamily="34" charset="0"/>
                <a:ea typeface="Roboto Bold" pitchFamily="34" charset="-122"/>
                <a:cs typeface="Roboto Bold" pitchFamily="34" charset="-120"/>
              </a:rPr>
              <a:t>Почти отлично!</a:t>
            </a:r>
            <a:endParaRPr lang="en-US" sz="700" dirty="0"/>
          </a:p>
          <a:p>
            <a:pPr algn="ctr" indent="0" marL="0">
              <a:lnSpc>
                <a:spcPct val="110000"/>
              </a:lnSpc>
              <a:buNone/>
            </a:pPr>
            <a:r>
              <a:rPr lang="en-US" sz="700" dirty="0">
                <a:solidFill>
                  <a:srgbClr val="3C3939"/>
                </a:solidFill>
                <a:latin typeface="Roboto" pitchFamily="34" charset="0"/>
                <a:ea typeface="Roboto" pitchFamily="34" charset="-122"/>
                <a:cs typeface="Roboto" pitchFamily="34" charset="-120"/>
              </a:rPr>
              <a:t>Большинство заданий получились хорошо, хотя некоторые были непростыми. Ты уже на верном пути — ещё немного практики, и ты достигнешь высшего уровня!</a:t>
            </a:r>
            <a:endParaRPr lang="en-US" sz="700" dirty="0"/>
          </a:p>
        </p:txBody>
      </p:sp>
      <p:sp>
        <p:nvSpPr>
          <p:cNvPr id="28" name="Shape 26"/>
          <p:cNvSpPr/>
          <p:nvPr/>
        </p:nvSpPr>
        <p:spPr>
          <a:xfrm>
            <a:off x="4919296" y="3491869"/>
            <a:ext cx="2157115" cy="1160223"/>
          </a:xfrm>
          <a:prstGeom prst="roundRect">
            <a:avLst>
              <a:gd name="adj" fmla="val 3296"/>
            </a:avLst>
          </a:prstGeom>
          <a:solidFill>
            <a:srgbClr val="E1E1EA"/>
          </a:solidFill>
          <a:ln w="3939">
            <a:solidFill>
              <a:srgbClr val="C7C7D0"/>
            </a:solidFill>
            <a:prstDash val="solid"/>
          </a:ln>
        </p:spPr>
      </p:sp>
      <p:sp>
        <p:nvSpPr>
          <p:cNvPr id="29" name="Text 27"/>
          <p:cNvSpPr/>
          <p:nvPr/>
        </p:nvSpPr>
        <p:spPr>
          <a:xfrm>
            <a:off x="5314939" y="3586826"/>
            <a:ext cx="1365828" cy="174590"/>
          </a:xfrm>
          <a:prstGeom prst="rect">
            <a:avLst/>
          </a:prstGeom>
          <a:noFill/>
          <a:ln/>
        </p:spPr>
        <p:txBody>
          <a:bodyPr wrap="none" lIns="0" tIns="0" rIns="0" bIns="0" rtlCol="0" anchor="t"/>
          <a:lstStyle/>
          <a:p>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pPr algn="ctr" indent="0" marL="0">
              <a:lnSpc>
                <a:spcPct val="104000"/>
              </a:lnSpc>
              <a:buNone/>
            </a:pPr>
            <a:r>
              <a:rPr lang="en-US" sz="1050" dirty="0">
                <a:solidFill>
                  <a:srgbClr val="000000"/>
                </a:solidFill>
                <a:latin typeface="Raleway" pitchFamily="34" charset="0"/>
                <a:ea typeface="Raleway" pitchFamily="34" charset="-122"/>
                <a:cs typeface="Raleway" pitchFamily="34" charset="-120"/>
              </a:rPr>
              <a:t>⭐</a:t>
            </a:r>
            <a:endParaRPr lang="en-US" sz="1050" dirty="0"/>
          </a:p>
        </p:txBody>
      </p:sp>
      <p:sp>
        <p:nvSpPr>
          <p:cNvPr id="30" name="Text 28"/>
          <p:cNvSpPr/>
          <p:nvPr/>
        </p:nvSpPr>
        <p:spPr>
          <a:xfrm>
            <a:off x="5014253" y="3797233"/>
            <a:ext cx="1967201" cy="759902"/>
          </a:xfrm>
          <a:prstGeom prst="rect">
            <a:avLst/>
          </a:prstGeom>
          <a:noFill/>
          <a:ln/>
        </p:spPr>
        <p:txBody>
          <a:bodyPr wrap="square" lIns="0" tIns="0" rIns="0" bIns="0" rtlCol="0" anchor="t"/>
          <a:lstStyle/>
          <a:p>
            <a:pPr algn="ctr" indent="0" marL="0">
              <a:lnSpc>
                <a:spcPct val="110000"/>
              </a:lnSpc>
              <a:spcAft>
                <a:spcPts val="250"/>
              </a:spcAft>
              <a:buNone/>
            </a:pPr>
            <a:r>
              <a:rPr lang="en-US" sz="700" b="1" dirty="0">
                <a:solidFill>
                  <a:srgbClr val="3C3939"/>
                </a:solidFill>
                <a:latin typeface="Roboto Bold" pitchFamily="34" charset="0"/>
                <a:ea typeface="Roboto Bold" pitchFamily="34" charset="-122"/>
                <a:cs typeface="Roboto Bold" pitchFamily="34" charset="-120"/>
              </a:rPr>
              <a:t>Супер-чемпион!</a:t>
            </a:r>
            <a:endParaRPr lang="en-US" sz="700" dirty="0"/>
          </a:p>
          <a:p>
            <a:pPr algn="ctr" indent="0" marL="0">
              <a:lnSpc>
                <a:spcPct val="110000"/>
              </a:lnSpc>
              <a:buNone/>
            </a:pPr>
            <a:r>
              <a:rPr lang="en-US" sz="700" dirty="0">
                <a:solidFill>
                  <a:srgbClr val="3C3939"/>
                </a:solidFill>
                <a:latin typeface="Roboto" pitchFamily="34" charset="0"/>
                <a:ea typeface="Roboto" pitchFamily="34" charset="-122"/>
                <a:cs typeface="Roboto" pitchFamily="34" charset="-120"/>
              </a:rPr>
              <a:t>Всё получилось легко и быстро — ты настоящий мастер чтения! Твой мозг работает на полную мощность, а навыки внимания и скорости уже на высшем уровне. Так держать!</a:t>
            </a:r>
            <a:endParaRPr lang="en-US" sz="700" dirty="0"/>
          </a:p>
        </p:txBody>
      </p:sp>
      <p:sp>
        <p:nvSpPr>
          <p:cNvPr id="31" name="Text 29"/>
          <p:cNvSpPr/>
          <p:nvPr/>
        </p:nvSpPr>
        <p:spPr>
          <a:xfrm>
            <a:off x="485616" y="4741694"/>
            <a:ext cx="2572267" cy="227577"/>
          </a:xfrm>
          <a:prstGeom prst="rect">
            <a:avLst/>
          </a:prstGeom>
          <a:noFill/>
          <a:ln/>
        </p:spPr>
        <p:txBody>
          <a:bodyPr wrap="none" lIns="0" tIns="0" rIns="0" bIns="0" rtlCol="0" anchor="t"/>
          <a:lstStyle/>
          <a:p>
            <a:pPr algn="l" indent="0" marL="0">
              <a:lnSpc>
                <a:spcPct val="104000"/>
              </a:lnSpc>
              <a:buNone/>
            </a:pPr>
            <a:r>
              <a:rPr lang="en-US" sz="14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400" dirty="0">
                <a:solidFill>
                  <a:srgbClr val="1B1B27"/>
                </a:solidFill>
                <a:latin typeface="Raleway" pitchFamily="34" charset="0"/>
                <a:ea typeface="Raleway" pitchFamily="34" charset="-122"/>
                <a:cs typeface="Raleway" pitchFamily="34" charset="-120"/>
              </a:rPr>
              <a:t> Мой план тренировок</a:t>
            </a:r>
            <a:endParaRPr lang="en-US" sz="1400" dirty="0"/>
          </a:p>
        </p:txBody>
      </p:sp>
      <p:sp>
        <p:nvSpPr>
          <p:cNvPr id="32" name="Text 30"/>
          <p:cNvSpPr/>
          <p:nvPr/>
        </p:nvSpPr>
        <p:spPr>
          <a:xfrm>
            <a:off x="485616" y="5058874"/>
            <a:ext cx="6968900"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Чтобы результат сохранялся и рос, важно заниматься регулярно. Следуй этому простому плану — и через месяц ты сам удивишься своему прогрессу!</a:t>
            </a:r>
            <a:endParaRPr lang="en-US" sz="700" dirty="0"/>
          </a:p>
        </p:txBody>
      </p:sp>
      <p:sp>
        <p:nvSpPr>
          <p:cNvPr id="33" name="Shape 31"/>
          <p:cNvSpPr/>
          <p:nvPr/>
        </p:nvSpPr>
        <p:spPr>
          <a:xfrm>
            <a:off x="622174" y="5610892"/>
            <a:ext cx="2020434" cy="91018"/>
          </a:xfrm>
          <a:prstGeom prst="roundRect">
            <a:avLst>
              <a:gd name="adj" fmla="val 42018"/>
            </a:avLst>
          </a:prstGeom>
          <a:solidFill>
            <a:srgbClr val="E1E1EA"/>
          </a:solidFill>
          <a:ln w="3939">
            <a:solidFill>
              <a:srgbClr val="C7C7D0"/>
            </a:solidFill>
            <a:prstDash val="solid"/>
          </a:ln>
        </p:spPr>
      </p:sp>
      <p:sp>
        <p:nvSpPr>
          <p:cNvPr id="34" name="Shape 32"/>
          <p:cNvSpPr/>
          <p:nvPr/>
        </p:nvSpPr>
        <p:spPr>
          <a:xfrm>
            <a:off x="485616" y="5519874"/>
            <a:ext cx="273116" cy="273117"/>
          </a:xfrm>
          <a:prstGeom prst="roundRect">
            <a:avLst>
              <a:gd name="adj" fmla="val 86526"/>
            </a:avLst>
          </a:prstGeom>
          <a:solidFill>
            <a:srgbClr val="E1E1EA"/>
          </a:solidFill>
          <a:ln w="3939">
            <a:solidFill>
              <a:srgbClr val="C7C7D0"/>
            </a:solidFill>
            <a:prstDash val="solid"/>
          </a:ln>
        </p:spPr>
      </p:sp>
      <p:pic>
        <p:nvPicPr>
          <p:cNvPr id="3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53864" y="5588122"/>
            <a:ext cx="136558" cy="136558"/>
          </a:xfrm>
          <a:prstGeom prst="rect">
            <a:avLst/>
          </a:prstGeom>
        </p:spPr>
      </p:pic>
      <p:sp>
        <p:nvSpPr>
          <p:cNvPr id="36" name="Text 33"/>
          <p:cNvSpPr/>
          <p:nvPr/>
        </p:nvSpPr>
        <p:spPr>
          <a:xfrm>
            <a:off x="576634" y="5852746"/>
            <a:ext cx="1975017" cy="284563"/>
          </a:xfrm>
          <a:prstGeom prst="rect">
            <a:avLst/>
          </a:prstGeom>
          <a:noFill/>
          <a:ln/>
        </p:spPr>
        <p:txBody>
          <a:bodyPr wrap="square" lIns="0" tIns="0" rIns="0" bIns="0" rtlCol="0" anchor="t">
            <a:normAutofit/>
          </a:bodyPr>
          <a:lstStyle/>
          <a:p>
            <a:pPr algn="l" indent="0" marL="0">
              <a:lnSpc>
                <a:spcPct val="104000"/>
              </a:lnSpc>
              <a:buNone/>
            </a:pPr>
            <a:r>
              <a:rPr lang="en-US" sz="850" dirty="0">
                <a:solidFill>
                  <a:srgbClr val="3C3939"/>
                </a:solidFill>
                <a:latin typeface="Raleway" pitchFamily="34" charset="0"/>
                <a:ea typeface="Raleway" pitchFamily="34" charset="-122"/>
                <a:cs typeface="Raleway" pitchFamily="34" charset="-120"/>
              </a:rPr>
              <a:t>Повторяй упражнения 3 раза в неделю</a:t>
            </a:r>
            <a:endParaRPr lang="en-US" sz="850" dirty="0"/>
          </a:p>
        </p:txBody>
      </p:sp>
      <p:sp>
        <p:nvSpPr>
          <p:cNvPr id="37" name="Text 34"/>
          <p:cNvSpPr/>
          <p:nvPr/>
        </p:nvSpPr>
        <p:spPr>
          <a:xfrm>
            <a:off x="576634" y="6173126"/>
            <a:ext cx="1975017" cy="482724"/>
          </a:xfrm>
          <a:prstGeom prst="rect">
            <a:avLst/>
          </a:prstGeom>
          <a:noFill/>
          <a:ln/>
        </p:spPr>
        <p:txBody>
          <a:bodyPr wrap="square" lIns="0" tIns="0" rIns="0" bIns="0" rtlCol="0" anchor="t">
            <a:normAutofit/>
          </a:bodyPr>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Выбери три удобных дня — например, понедельник, среду и пятницу. Регулярность важнее длительности: даже 10–15 минут в день дают отличный результат!</a:t>
            </a:r>
            <a:endParaRPr lang="en-US" sz="700" dirty="0"/>
          </a:p>
        </p:txBody>
      </p:sp>
      <p:sp>
        <p:nvSpPr>
          <p:cNvPr id="38" name="Shape 35"/>
          <p:cNvSpPr/>
          <p:nvPr/>
        </p:nvSpPr>
        <p:spPr>
          <a:xfrm>
            <a:off x="2838983" y="5474334"/>
            <a:ext cx="2020495" cy="91018"/>
          </a:xfrm>
          <a:prstGeom prst="roundRect">
            <a:avLst>
              <a:gd name="adj" fmla="val 42018"/>
            </a:avLst>
          </a:prstGeom>
          <a:solidFill>
            <a:srgbClr val="E1E1EA"/>
          </a:solidFill>
          <a:ln w="3939">
            <a:solidFill>
              <a:srgbClr val="C7C7D0"/>
            </a:solidFill>
            <a:prstDash val="solid"/>
          </a:ln>
        </p:spPr>
      </p:sp>
      <p:sp>
        <p:nvSpPr>
          <p:cNvPr id="39" name="Shape 36"/>
          <p:cNvSpPr/>
          <p:nvPr/>
        </p:nvSpPr>
        <p:spPr>
          <a:xfrm>
            <a:off x="2702425" y="5383315"/>
            <a:ext cx="273116" cy="273117"/>
          </a:xfrm>
          <a:prstGeom prst="roundRect">
            <a:avLst>
              <a:gd name="adj" fmla="val 86526"/>
            </a:avLst>
          </a:prstGeom>
          <a:solidFill>
            <a:srgbClr val="E1E1EA"/>
          </a:solidFill>
          <a:ln w="3939">
            <a:solidFill>
              <a:srgbClr val="C7C7D0"/>
            </a:solidFill>
            <a:prstDash val="solid"/>
          </a:ln>
        </p:spPr>
      </p:sp>
      <p:pic>
        <p:nvPicPr>
          <p:cNvPr id="4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70673" y="5451564"/>
            <a:ext cx="136558" cy="136558"/>
          </a:xfrm>
          <a:prstGeom prst="rect">
            <a:avLst/>
          </a:prstGeom>
        </p:spPr>
      </p:pic>
      <p:sp>
        <p:nvSpPr>
          <p:cNvPr id="41" name="Text 37"/>
          <p:cNvSpPr/>
          <p:nvPr/>
        </p:nvSpPr>
        <p:spPr>
          <a:xfrm>
            <a:off x="2793443" y="5716188"/>
            <a:ext cx="1470201" cy="142282"/>
          </a:xfrm>
          <a:prstGeom prst="rect">
            <a:avLst/>
          </a:prstGeom>
          <a:noFill/>
          <a:ln/>
        </p:spPr>
        <p:txBody>
          <a:bodyPr wrap="none" lIns="0" tIns="0" rIns="0" bIns="0" rtlCol="0" anchor="t"/>
          <a:lstStyle/>
          <a:p>
            <a:pPr algn="l" indent="0" marL="0">
              <a:lnSpc>
                <a:spcPct val="104000"/>
              </a:lnSpc>
              <a:buNone/>
            </a:pPr>
            <a:r>
              <a:rPr lang="en-US" sz="850" dirty="0">
                <a:solidFill>
                  <a:srgbClr val="3C3939"/>
                </a:solidFill>
                <a:latin typeface="Raleway" pitchFamily="34" charset="0"/>
                <a:ea typeface="Raleway" pitchFamily="34" charset="-122"/>
                <a:cs typeface="Raleway" pitchFamily="34" charset="-120"/>
              </a:rPr>
              <a:t>Засекай время каждый раз</a:t>
            </a:r>
            <a:endParaRPr lang="en-US" sz="850" dirty="0"/>
          </a:p>
        </p:txBody>
      </p:sp>
      <p:sp>
        <p:nvSpPr>
          <p:cNvPr id="42" name="Text 38"/>
          <p:cNvSpPr/>
          <p:nvPr/>
        </p:nvSpPr>
        <p:spPr>
          <a:xfrm>
            <a:off x="2793443" y="5894286"/>
            <a:ext cx="1975079" cy="482724"/>
          </a:xfrm>
          <a:prstGeom prst="rect">
            <a:avLst/>
          </a:prstGeom>
          <a:noFill/>
          <a:ln/>
        </p:spPr>
        <p:txBody>
          <a:bodyPr wrap="square" lIns="0" tIns="0" rIns="0" bIns="0" rtlCol="0" anchor="t">
            <a:normAutofit/>
          </a:bodyPr>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Используй секундомер или таймер на телефоне, чтобы точно знать свою скорость. Записывай результат в дневник тренировок прямо здесь — это мотивирует!</a:t>
            </a:r>
            <a:endParaRPr lang="en-US" sz="700" dirty="0"/>
          </a:p>
        </p:txBody>
      </p:sp>
      <p:sp>
        <p:nvSpPr>
          <p:cNvPr id="43" name="Shape 39"/>
          <p:cNvSpPr/>
          <p:nvPr/>
        </p:nvSpPr>
        <p:spPr>
          <a:xfrm>
            <a:off x="5055854" y="5337775"/>
            <a:ext cx="2020495" cy="91018"/>
          </a:xfrm>
          <a:prstGeom prst="roundRect">
            <a:avLst>
              <a:gd name="adj" fmla="val 42018"/>
            </a:avLst>
          </a:prstGeom>
          <a:solidFill>
            <a:srgbClr val="E1E1EA"/>
          </a:solidFill>
          <a:ln w="3939">
            <a:solidFill>
              <a:srgbClr val="C7C7D0"/>
            </a:solidFill>
            <a:prstDash val="solid"/>
          </a:ln>
        </p:spPr>
      </p:sp>
      <p:sp>
        <p:nvSpPr>
          <p:cNvPr id="44" name="Shape 40"/>
          <p:cNvSpPr/>
          <p:nvPr/>
        </p:nvSpPr>
        <p:spPr>
          <a:xfrm>
            <a:off x="4919296" y="5246757"/>
            <a:ext cx="273116" cy="273117"/>
          </a:xfrm>
          <a:prstGeom prst="roundRect">
            <a:avLst>
              <a:gd name="adj" fmla="val 86526"/>
            </a:avLst>
          </a:prstGeom>
          <a:solidFill>
            <a:srgbClr val="E1E1EA"/>
          </a:solidFill>
          <a:ln w="3939">
            <a:solidFill>
              <a:srgbClr val="C7C7D0"/>
            </a:solidFill>
            <a:prstDash val="solid"/>
          </a:ln>
        </p:spPr>
      </p:sp>
      <p:pic>
        <p:nvPicPr>
          <p:cNvPr id="45"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87544" y="5315005"/>
            <a:ext cx="136558" cy="136558"/>
          </a:xfrm>
          <a:prstGeom prst="rect">
            <a:avLst/>
          </a:prstGeom>
        </p:spPr>
      </p:pic>
      <p:sp>
        <p:nvSpPr>
          <p:cNvPr id="46" name="Text 41"/>
          <p:cNvSpPr/>
          <p:nvPr/>
        </p:nvSpPr>
        <p:spPr>
          <a:xfrm>
            <a:off x="5010314" y="5579630"/>
            <a:ext cx="1975079" cy="284563"/>
          </a:xfrm>
          <a:prstGeom prst="rect">
            <a:avLst/>
          </a:prstGeom>
          <a:noFill/>
          <a:ln/>
        </p:spPr>
        <p:txBody>
          <a:bodyPr wrap="square" lIns="0" tIns="0" rIns="0" bIns="0" rtlCol="0" anchor="t">
            <a:normAutofit/>
          </a:bodyPr>
          <a:lstStyle/>
          <a:p>
            <a:pPr algn="l" indent="0" marL="0">
              <a:lnSpc>
                <a:spcPct val="104000"/>
              </a:lnSpc>
              <a:buNone/>
            </a:pPr>
            <a:r>
              <a:rPr lang="en-US" sz="850" dirty="0">
                <a:solidFill>
                  <a:srgbClr val="3C3939"/>
                </a:solidFill>
                <a:latin typeface="Raleway" pitchFamily="34" charset="0"/>
                <a:ea typeface="Raleway" pitchFamily="34" charset="-122"/>
                <a:cs typeface="Raleway" pitchFamily="34" charset="-120"/>
              </a:rPr>
              <a:t>Сравнивай результаты каждую неделю</a:t>
            </a:r>
            <a:endParaRPr lang="en-US" sz="850" dirty="0"/>
          </a:p>
        </p:txBody>
      </p:sp>
      <p:sp>
        <p:nvSpPr>
          <p:cNvPr id="47" name="Text 42"/>
          <p:cNvSpPr/>
          <p:nvPr/>
        </p:nvSpPr>
        <p:spPr>
          <a:xfrm>
            <a:off x="5010314" y="5900009"/>
            <a:ext cx="1975079" cy="482724"/>
          </a:xfrm>
          <a:prstGeom prst="rect">
            <a:avLst/>
          </a:prstGeom>
          <a:noFill/>
          <a:ln/>
        </p:spPr>
        <p:txBody>
          <a:bodyPr wrap="square" lIns="0" tIns="0" rIns="0" bIns="0" rtlCol="0" anchor="t">
            <a:normAutofit/>
          </a:bodyPr>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Каждое воскресенье загляни в свой дневник и посмотри, как изменились показатели. Даже небольшой прирост — это победа, которую стоит отметить!</a:t>
            </a:r>
            <a:endParaRPr lang="en-US" sz="700" dirty="0"/>
          </a:p>
        </p:txBody>
      </p:sp>
      <p:sp>
        <p:nvSpPr>
          <p:cNvPr id="48" name="Text 43"/>
          <p:cNvSpPr/>
          <p:nvPr/>
        </p:nvSpPr>
        <p:spPr>
          <a:xfrm>
            <a:off x="485616" y="6836471"/>
            <a:ext cx="2884831" cy="227577"/>
          </a:xfrm>
          <a:prstGeom prst="rect">
            <a:avLst/>
          </a:prstGeom>
          <a:noFill/>
          <a:ln/>
        </p:spPr>
        <p:txBody>
          <a:bodyPr wrap="none" lIns="0" tIns="0" rIns="0" bIns="0" rtlCol="0" anchor="t"/>
          <a:lstStyle/>
          <a:p>
            <a:pPr algn="l" indent="0" marL="0">
              <a:lnSpc>
                <a:spcPct val="104000"/>
              </a:lnSpc>
              <a:buNone/>
            </a:pPr>
            <a:r>
              <a:rPr lang="en-US" sz="1400" dirty="0">
                <a:solidFill>
                  <a:srgbClr val="000000"/>
                </a:solidFill>
                <a:latin typeface="Raleway" pitchFamily="34" charset="0"/>
                <a:ea typeface="Raleway" pitchFamily="34" charset="-122"/>
                <a:cs typeface="Raleway" pitchFamily="34" charset="-120"/>
              </a:rPr>
              <a:t>📅</a:t>
            </a:r>
            <a:pPr algn="l" indent="0" marL="0">
              <a:lnSpc>
                <a:spcPct val="104000"/>
              </a:lnSpc>
              <a:buNone/>
            </a:pPr>
            <a:r>
              <a:rPr lang="en-US" sz="1400" dirty="0">
                <a:solidFill>
                  <a:srgbClr val="1B1B27"/>
                </a:solidFill>
                <a:latin typeface="Raleway" pitchFamily="34" charset="0"/>
                <a:ea typeface="Raleway" pitchFamily="34" charset="-122"/>
                <a:cs typeface="Raleway" pitchFamily="34" charset="-120"/>
              </a:rPr>
              <a:t> Мой дневник тренировок</a:t>
            </a:r>
            <a:endParaRPr lang="en-US" sz="1400" dirty="0"/>
          </a:p>
        </p:txBody>
      </p:sp>
      <p:sp>
        <p:nvSpPr>
          <p:cNvPr id="49" name="Text 44"/>
          <p:cNvSpPr/>
          <p:nvPr/>
        </p:nvSpPr>
        <p:spPr>
          <a:xfrm>
            <a:off x="485616" y="7153651"/>
            <a:ext cx="6968900"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Записывай каждую тренировку сюда. Видеть свой прогресс своими глазами — это лучшая мотивация продолжать!</a:t>
            </a:r>
            <a:endParaRPr lang="en-US" sz="700" dirty="0"/>
          </a:p>
        </p:txBody>
      </p:sp>
      <p:sp>
        <p:nvSpPr>
          <p:cNvPr id="50" name="Shape 45"/>
          <p:cNvSpPr/>
          <p:nvPr/>
        </p:nvSpPr>
        <p:spPr>
          <a:xfrm>
            <a:off x="485616" y="7341534"/>
            <a:ext cx="6590795" cy="1228717"/>
          </a:xfrm>
          <a:prstGeom prst="roundRect">
            <a:avLst>
              <a:gd name="adj" fmla="val 3113"/>
            </a:avLst>
          </a:prstGeom>
          <a:noFill/>
          <a:ln w="3939">
            <a:solidFill>
              <a:srgbClr val="000000">
                <a:alpha val="8000"/>
              </a:srgbClr>
            </a:solidFill>
            <a:prstDash val="solid"/>
          </a:ln>
        </p:spPr>
      </p:sp>
      <p:sp>
        <p:nvSpPr>
          <p:cNvPr id="51" name="Text 46"/>
          <p:cNvSpPr/>
          <p:nvPr/>
        </p:nvSpPr>
        <p:spPr>
          <a:xfrm>
            <a:off x="580757" y="738522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 Дата</a:t>
            </a:r>
            <a:endParaRPr lang="en-US" sz="700" dirty="0"/>
          </a:p>
        </p:txBody>
      </p:sp>
      <p:sp>
        <p:nvSpPr>
          <p:cNvPr id="52" name="Text 47"/>
          <p:cNvSpPr/>
          <p:nvPr/>
        </p:nvSpPr>
        <p:spPr>
          <a:xfrm>
            <a:off x="1899261" y="738522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 Упражнение</a:t>
            </a:r>
            <a:endParaRPr lang="en-US" sz="700" dirty="0"/>
          </a:p>
        </p:txBody>
      </p:sp>
      <p:sp>
        <p:nvSpPr>
          <p:cNvPr id="53" name="Text 48"/>
          <p:cNvSpPr/>
          <p:nvPr/>
        </p:nvSpPr>
        <p:spPr>
          <a:xfrm>
            <a:off x="3874093" y="738522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 Результат</a:t>
            </a:r>
            <a:endParaRPr lang="en-US" sz="700" dirty="0"/>
          </a:p>
        </p:txBody>
      </p:sp>
      <p:sp>
        <p:nvSpPr>
          <p:cNvPr id="54" name="Text 49"/>
          <p:cNvSpPr/>
          <p:nvPr/>
        </p:nvSpPr>
        <p:spPr>
          <a:xfrm>
            <a:off x="5848926" y="738522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b="1" dirty="0">
                <a:solidFill>
                  <a:srgbClr val="3C3939"/>
                </a:solidFill>
                <a:latin typeface="Roboto Bold" pitchFamily="34" charset="0"/>
                <a:ea typeface="Roboto Bold" pitchFamily="34" charset="-122"/>
                <a:cs typeface="Roboto Bold" pitchFamily="34" charset="-120"/>
              </a:rPr>
              <a:t> Настроение</a:t>
            </a:r>
            <a:endParaRPr lang="en-US" sz="700" dirty="0"/>
          </a:p>
        </p:txBody>
      </p:sp>
      <p:sp>
        <p:nvSpPr>
          <p:cNvPr id="55" name="Text 50"/>
          <p:cNvSpPr/>
          <p:nvPr/>
        </p:nvSpPr>
        <p:spPr>
          <a:xfrm>
            <a:off x="580757" y="758935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56" name="Text 51"/>
          <p:cNvSpPr/>
          <p:nvPr/>
        </p:nvSpPr>
        <p:spPr>
          <a:xfrm>
            <a:off x="1899261" y="758935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57" name="Text 52"/>
          <p:cNvSpPr/>
          <p:nvPr/>
        </p:nvSpPr>
        <p:spPr>
          <a:xfrm>
            <a:off x="3874093" y="758935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58" name="Text 53"/>
          <p:cNvSpPr/>
          <p:nvPr/>
        </p:nvSpPr>
        <p:spPr>
          <a:xfrm>
            <a:off x="5848926" y="758935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59" name="Text 54"/>
          <p:cNvSpPr/>
          <p:nvPr/>
        </p:nvSpPr>
        <p:spPr>
          <a:xfrm>
            <a:off x="580757" y="779348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0" name="Text 55"/>
          <p:cNvSpPr/>
          <p:nvPr/>
        </p:nvSpPr>
        <p:spPr>
          <a:xfrm>
            <a:off x="1899261" y="779348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1" name="Text 56"/>
          <p:cNvSpPr/>
          <p:nvPr/>
        </p:nvSpPr>
        <p:spPr>
          <a:xfrm>
            <a:off x="3874093" y="779348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2" name="Text 57"/>
          <p:cNvSpPr/>
          <p:nvPr/>
        </p:nvSpPr>
        <p:spPr>
          <a:xfrm>
            <a:off x="5848926" y="779348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3" name="Text 58"/>
          <p:cNvSpPr/>
          <p:nvPr/>
        </p:nvSpPr>
        <p:spPr>
          <a:xfrm>
            <a:off x="580757" y="799761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4" name="Text 59"/>
          <p:cNvSpPr/>
          <p:nvPr/>
        </p:nvSpPr>
        <p:spPr>
          <a:xfrm>
            <a:off x="1899261" y="799761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5" name="Text 60"/>
          <p:cNvSpPr/>
          <p:nvPr/>
        </p:nvSpPr>
        <p:spPr>
          <a:xfrm>
            <a:off x="3874093" y="799761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6" name="Text 61"/>
          <p:cNvSpPr/>
          <p:nvPr/>
        </p:nvSpPr>
        <p:spPr>
          <a:xfrm>
            <a:off x="5848926" y="799761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7" name="Text 62"/>
          <p:cNvSpPr/>
          <p:nvPr/>
        </p:nvSpPr>
        <p:spPr>
          <a:xfrm>
            <a:off x="580757" y="820174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8" name="Text 63"/>
          <p:cNvSpPr/>
          <p:nvPr/>
        </p:nvSpPr>
        <p:spPr>
          <a:xfrm>
            <a:off x="1899261" y="820174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69" name="Text 64"/>
          <p:cNvSpPr/>
          <p:nvPr/>
        </p:nvSpPr>
        <p:spPr>
          <a:xfrm>
            <a:off x="3874093" y="8201747"/>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0" name="Text 65"/>
          <p:cNvSpPr/>
          <p:nvPr/>
        </p:nvSpPr>
        <p:spPr>
          <a:xfrm>
            <a:off x="5848926" y="8201747"/>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1" name="Text 66"/>
          <p:cNvSpPr/>
          <p:nvPr/>
        </p:nvSpPr>
        <p:spPr>
          <a:xfrm>
            <a:off x="580757" y="8405876"/>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2" name="Text 67"/>
          <p:cNvSpPr/>
          <p:nvPr/>
        </p:nvSpPr>
        <p:spPr>
          <a:xfrm>
            <a:off x="1899261" y="8405876"/>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3" name="Text 68"/>
          <p:cNvSpPr/>
          <p:nvPr/>
        </p:nvSpPr>
        <p:spPr>
          <a:xfrm>
            <a:off x="3874093" y="8405876"/>
            <a:ext cx="2166962"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4" name="Text 69"/>
          <p:cNvSpPr/>
          <p:nvPr/>
        </p:nvSpPr>
        <p:spPr>
          <a:xfrm>
            <a:off x="5848926" y="8405876"/>
            <a:ext cx="1510633" cy="120681"/>
          </a:xfrm>
          <a:prstGeom prst="rect">
            <a:avLst/>
          </a:prstGeom>
          <a:noFill/>
          <a:ln/>
        </p:spPr>
        <p:txBody>
          <a:bodyPr wrap="none" lIns="0" tIns="0" rIns="0" bIns="0" rtlCol="0" anchor="t"/>
          <a:lstStyle/>
          <a:p>
            <a:pPr algn="l" indent="0" marL="0">
              <a:lnSpc>
                <a:spcPct val="110000"/>
              </a:lnSpc>
              <a:buNone/>
            </a:pPr>
            <a:r>
              <a:rPr lang="en-US" sz="700" dirty="0">
                <a:solidFill>
                  <a:srgbClr val="3C3939"/>
                </a:solidFill>
                <a:latin typeface="Roboto" pitchFamily="34" charset="0"/>
                <a:ea typeface="Roboto" pitchFamily="34" charset="-122"/>
                <a:cs typeface="Roboto" pitchFamily="34" charset="-120"/>
              </a:rPr>
              <a:t>__________</a:t>
            </a:r>
            <a:endParaRPr lang="en-US" sz="700" dirty="0"/>
          </a:p>
        </p:txBody>
      </p:sp>
      <p:sp>
        <p:nvSpPr>
          <p:cNvPr id="75" name="Shape 70"/>
          <p:cNvSpPr/>
          <p:nvPr/>
        </p:nvSpPr>
        <p:spPr>
          <a:xfrm>
            <a:off x="485616" y="8637453"/>
            <a:ext cx="6590795" cy="1285519"/>
          </a:xfrm>
          <a:prstGeom prst="roundRect">
            <a:avLst>
              <a:gd name="adj" fmla="val 2975"/>
            </a:avLst>
          </a:prstGeom>
          <a:solidFill>
            <a:srgbClr val="B6FCB8"/>
          </a:solidFill>
          <a:ln/>
        </p:spPr>
      </p:sp>
      <p:pic>
        <p:nvPicPr>
          <p:cNvPr id="76" name="Image 3" descr="preencoded.png">    </p:cNvPr>
          <p:cNvPicPr>
            <a:picLocks noChangeAspect="1"/>
          </p:cNvPicPr>
          <p:nvPr/>
        </p:nvPicPr>
        <p:blipFill>
          <a:blip r:embed="rId7"/>
          <a:stretch>
            <a:fillRect/>
          </a:stretch>
        </p:blipFill>
        <p:spPr>
          <a:xfrm>
            <a:off x="576634" y="8754195"/>
            <a:ext cx="113788" cy="91018"/>
          </a:xfrm>
          <a:prstGeom prst="rect">
            <a:avLst/>
          </a:prstGeom>
        </p:spPr>
      </p:pic>
      <p:sp>
        <p:nvSpPr>
          <p:cNvPr id="77" name="Text 71"/>
          <p:cNvSpPr/>
          <p:nvPr/>
        </p:nvSpPr>
        <p:spPr>
          <a:xfrm>
            <a:off x="781440" y="8719917"/>
            <a:ext cx="6203952" cy="1126622"/>
          </a:xfrm>
          <a:prstGeom prst="rect">
            <a:avLst/>
          </a:prstGeom>
          <a:noFill/>
          <a:ln/>
        </p:spPr>
        <p:txBody>
          <a:bodyPr wrap="square" lIns="0" tIns="0" rIns="0" bIns="0" rtlCol="0" anchor="t"/>
          <a:lstStyle/>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0000"/>
              </a:lnSpc>
              <a:buNone/>
            </a:pPr>
            <a:r>
              <a:rPr lang="en-US" sz="700" b="1" dirty="0">
                <a:solidFill>
                  <a:srgbClr val="000000"/>
                </a:solidFill>
                <a:latin typeface="Roboto Bold" pitchFamily="34" charset="0"/>
                <a:ea typeface="Roboto Bold" pitchFamily="34" charset="-122"/>
                <a:cs typeface="Roboto Bold" pitchFamily="34" charset="-120"/>
              </a:rPr>
              <a:t>ПОЗДРАВЛЯЕМ, СУПЕР-ЧИТАТЕЛЬ!!!</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spcAft>
                <a:spcPts val="400"/>
              </a:spcAft>
              <a:buNone/>
            </a:pPr>
            <a:r>
              <a:rPr lang="en-US" sz="700" dirty="0">
                <a:solidFill>
                  <a:srgbClr val="000000"/>
                </a:solidFill>
                <a:latin typeface="Roboto" pitchFamily="34" charset="0"/>
                <a:ea typeface="Roboto" pitchFamily="34" charset="-122"/>
                <a:cs typeface="Roboto" pitchFamily="34" charset="-120"/>
              </a:rPr>
              <a:t>🎉</a:t>
            </a:r>
            <a:endParaRPr lang="en-US" sz="700" dirty="0"/>
          </a:p>
          <a:p>
            <a:pPr algn="l" indent="0" marL="0">
              <a:lnSpc>
                <a:spcPct val="110000"/>
              </a:lnSpc>
              <a:spcAft>
                <a:spcPts val="400"/>
              </a:spcAft>
              <a:buNone/>
            </a:pPr>
            <a:r>
              <a:rPr lang="en-US" sz="700" dirty="0">
                <a:solidFill>
                  <a:srgbClr val="000000"/>
                </a:solidFill>
                <a:latin typeface="Roboto" pitchFamily="34" charset="0"/>
                <a:ea typeface="Roboto" pitchFamily="34" charset="-122"/>
                <a:cs typeface="Roboto" pitchFamily="34" charset="-120"/>
              </a:rPr>
              <a:t>Ты совершил настоящий подвиг — прошёл все 10 упражнений от начала до конца! Твой мозг за это время выстроил сотни новых нейронных связей, твоё внимание стало острее, а скорость чтения — выше. Это не просто слова: наука доказывает, что регулярные тренировки меняют мозг уже через несколько недель.</a:t>
            </a:r>
            <a:endParaRPr lang="en-US" sz="700" dirty="0"/>
          </a:p>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Помни: </a:t>
            </a:r>
            <a:pPr algn="l" indent="0" marL="0">
              <a:lnSpc>
                <a:spcPct val="110000"/>
              </a:lnSpc>
              <a:buNone/>
            </a:pPr>
            <a:r>
              <a:rPr lang="en-US" sz="700" b="1" dirty="0">
                <a:solidFill>
                  <a:srgbClr val="000000"/>
                </a:solidFill>
                <a:latin typeface="Roboto Bold" pitchFamily="34" charset="0"/>
                <a:ea typeface="Roboto Bold" pitchFamily="34" charset="-122"/>
                <a:cs typeface="Roboto Bold" pitchFamily="34" charset="-120"/>
              </a:rPr>
              <a:t>каждый великий читатель когда-то был новичком</a:t>
            </a:r>
            <a:pPr algn="l" indent="0" marL="0">
              <a:lnSpc>
                <a:spcPct val="110000"/>
              </a:lnSpc>
              <a:spcAft>
                <a:spcPts val="400"/>
              </a:spcAft>
              <a:buNone/>
            </a:pPr>
            <a:r>
              <a:rPr lang="en-US" sz="700" dirty="0">
                <a:solidFill>
                  <a:srgbClr val="000000"/>
                </a:solidFill>
                <a:latin typeface="Roboto" pitchFamily="34" charset="0"/>
                <a:ea typeface="Roboto" pitchFamily="34" charset="-122"/>
                <a:cs typeface="Roboto" pitchFamily="34" charset="-120"/>
              </a:rPr>
              <a:t>. Великие учёные, писатели, спортсмены — все они тренировались день за днём, не сдаваясь. И ты уже идёшь по этому пути! Продолжай заниматься по своему плану, веди дневник тренировок и каждую неделю сравнивай результаты.</a:t>
            </a:r>
            <a:endParaRPr lang="en-US" sz="700" dirty="0"/>
          </a:p>
          <a:p>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Ты уже тренируешься, как настоящий чемпион. </a:t>
            </a:r>
            <a:pPr algn="l" indent="0" marL="0">
              <a:lnSpc>
                <a:spcPct val="110000"/>
              </a:lnSpc>
              <a:buNone/>
            </a:pPr>
            <a:r>
              <a:rPr lang="en-US" sz="700" b="1" dirty="0">
                <a:solidFill>
                  <a:srgbClr val="000000"/>
                </a:solidFill>
                <a:latin typeface="Roboto Bold" pitchFamily="34" charset="0"/>
                <a:ea typeface="Roboto Bold" pitchFamily="34" charset="-122"/>
                <a:cs typeface="Roboto Bold" pitchFamily="34" charset="-120"/>
              </a:rPr>
              <a:t>Вперёд к новым рекордам!</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 </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pPr algn="l" indent="0" marL="0">
              <a:lnSpc>
                <a:spcPct val="110000"/>
              </a:lnSpc>
              <a:buNone/>
            </a:pPr>
            <a:r>
              <a:rPr lang="en-US" sz="700" dirty="0">
                <a:solidFill>
                  <a:srgbClr val="000000"/>
                </a:solidFill>
                <a:latin typeface="Roboto" pitchFamily="34" charset="0"/>
                <a:ea typeface="Roboto" pitchFamily="34" charset="-122"/>
                <a:cs typeface="Roboto" pitchFamily="34" charset="-120"/>
              </a:rPr>
              <a:t>✨</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2026-06-26T09:32:52Z</dcterms:created>
  <dcterms:modified xsi:type="dcterms:W3CDTF">2026-06-26T09:32:52Z</dcterms:modified>
</cp:coreProperties>
</file>