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Roboto Slab"/>
      <p:regular r:id="rId201314"/>
    </p:embeddedFont>
    <p:embeddedFont>
      <p:font typeface="Roboto Slab Bold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CFE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" TargetMode="External"/><Relationship Id="rId1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523629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Школа геймдизайна: Создаём симулятор сбора ресурсов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3805138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Добро пожаловать в мир разработки игр! Сегодня ты сделаешь первый шаг — не просто поиграешь, а создашь собственную игру с нуля.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7176"/>
            <a:ext cx="6296860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От игрока к создателю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61475" y="4001591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 запрограммировать свою первую игру — шаг за шагом, без страха и с удовольствием.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761827"/>
            <a:ext cx="601359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Кто такой геймдизайнер?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609255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Многие думают, что геймдизайнер — это тот, кто целый день играет в игры. Но это миф! Геймдизайнер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архитектор игрового мира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он придумывает правила, логику, механики и атмосферу.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3324523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3944640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Правила игры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574" y="4302323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Геймдизайнер решает, что можно делать игроку, а что — нельзя. Именно он задаёт границы игрового мира.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312" y="3324523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53312" y="3944640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Мир и атмосфера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353312" y="4302323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Лес, космос, подземелье — дизайнер создаёт окружение, в которое хочется возвращаться снова и снова.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5050" y="3324523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45050" y="3944640"/>
            <a:ext cx="206985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Логика и механики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45050" y="4302323"/>
            <a:ext cx="348507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 работает прыжок? Что происходит, если закончилось время? Всё это — решения геймдизайнера.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126232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Наш первый проект: Лесной симулятор выживания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407741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 создадим небольшую, но настоящую игру! Давай разберём идею по частям.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2415" y="2858393"/>
            <a:ext cx="3184842" cy="2873375"/>
          </a:xfrm>
          <a:prstGeom prst="roundRect">
            <a:avLst>
              <a:gd name="adj" fmla="val 863"/>
            </a:avLst>
          </a:prstGeom>
          <a:solidFill>
            <a:srgbClr val="3257B8"/>
          </a:solidFill>
          <a:ln/>
        </p:spPr>
      </p:sp>
      <p:sp>
        <p:nvSpPr>
          <p:cNvPr id="6" name="Text 3"/>
          <p:cNvSpPr/>
          <p:nvPr/>
        </p:nvSpPr>
        <p:spPr>
          <a:xfrm>
            <a:off x="707710" y="3023691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Цель игрока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07710" y="3447455"/>
            <a:ext cx="2854254" cy="1438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Набрать как можно больше очков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Обустроить лагерь из собранных ресурсов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Успеть до конца таймера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17961" y="3023691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Что делает игру интересной?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7961" y="3705920"/>
            <a:ext cx="2946723" cy="1968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Чёткая цель — игрок всегда знает, зачем играет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Простые правила — легко начать, интересно продолжать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Случайность — ресурсы появляются в разных местах каждый раз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473273"/>
            <a:ext cx="7237331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Главные ресурсы: Дерево и Железо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206302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Почему именно эти два ресурса? Они — основа практически каждой игры на выживание: от Minecraft до Rust. Начнём с простого, чтобы понять главный принцип.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809452"/>
            <a:ext cx="2792938" cy="27930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4769842"/>
            <a:ext cx="1860603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🌲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Дерево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574" y="5089029"/>
            <a:ext cx="5350535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Самый доступный ресурс. Используется для постройки базы, инструментов и костра. В игре обозначается зелёным спрайтом.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487" y="1809452"/>
            <a:ext cx="2792938" cy="27930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79487" y="4769842"/>
            <a:ext cx="1860603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⛏️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Железо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6179487" y="5089029"/>
            <a:ext cx="5350634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Редкий и ценный ресурс. Нужен для крафта прочных предметов. В игре обозначается серым или оранжевым спрайтом.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61574" y="5692180"/>
            <a:ext cx="10868547" cy="541734"/>
          </a:xfrm>
          <a:prstGeom prst="roundRect">
            <a:avLst>
              <a:gd name="adj" fmla="val 4122"/>
            </a:avLst>
          </a:prstGeom>
          <a:solidFill>
            <a:srgbClr val="B6D6FC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98" y="5900341"/>
            <a:ext cx="186031" cy="14882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45253" y="5849937"/>
            <a:ext cx="10845628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большинстве игр-выживалок именно дерево и железо являются базовой парой ресурсов. Освоив их логику — поймёшь любую другую игру!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97297"/>
            <a:ext cx="3503922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Создаём героя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661574" y="1121073"/>
            <a:ext cx="11478132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Персонаж — это душа игры. Сначала выбираем спрайт (картинку героя), затем программируем его движение с помощью стрелок клавиатуры.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896" y="1369616"/>
            <a:ext cx="7607903" cy="33373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97515" y="3377028"/>
            <a:ext cx="1149832" cy="411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Задать позицию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4597515" y="3847357"/>
            <a:ext cx="1149832" cy="5600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Установите начальные координаты на карте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8250259" y="3862913"/>
            <a:ext cx="1149832" cy="205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Проверить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250259" y="4127360"/>
            <a:ext cx="1149832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Убедитесь, что герой слушается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811404" y="1669565"/>
            <a:ext cx="1149832" cy="411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Выбрать спрайт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2811404" y="2139895"/>
            <a:ext cx="1149832" cy="42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Подберите изображение героя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449508" y="1669565"/>
            <a:ext cx="1149832" cy="411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Привязать стрелки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449508" y="2139895"/>
            <a:ext cx="1149832" cy="42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9000"/>
              </a:lnSpc>
              <a:buNone/>
            </a:pPr>
            <a:r>
              <a:rPr lang="en-US" sz="1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Назначьте клавишам движения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661574" y="4878983"/>
            <a:ext cx="2159144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Алгоритм движения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61574" y="5140821"/>
            <a:ext cx="5293089" cy="7146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↑</a:t>
            </a:r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двигаться вверх (y уменьшается)</a:t>
            </a:r>
            <a:endParaRPr lang="en-US" sz="900" dirty="0"/>
          </a:p>
          <a:p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↓</a:t>
            </a:r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двигаться вниз (y увеличивается)</a:t>
            </a:r>
            <a:endParaRPr lang="en-US" sz="900" dirty="0"/>
          </a:p>
          <a:p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←</a:t>
            </a:r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двигаться влево (x уменьшается)</a:t>
            </a:r>
            <a:endParaRPr lang="en-US" sz="900" dirty="0"/>
          </a:p>
          <a:p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pPr algn="l" marL="342900" indent="-342900">
              <a:lnSpc>
                <a:spcPct val="113000"/>
              </a:lnSpc>
              <a:buSzPct val="100000"/>
              <a:buChar char="•"/>
            </a:pPr>
            <a:r>
              <a:rPr lang="en-US" sz="9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двигаться вправо (x увеличивается)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243382" y="4878983"/>
            <a:ext cx="2056753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Пример в Scratch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243382" y="5150941"/>
            <a:ext cx="5293089" cy="1018679"/>
          </a:xfrm>
          <a:prstGeom prst="roundRect">
            <a:avLst>
              <a:gd name="adj" fmla="val 1705"/>
            </a:avLst>
          </a:prstGeom>
          <a:solidFill>
            <a:srgbClr val="EEEFF1"/>
          </a:solidFill>
          <a:ln/>
        </p:spPr>
      </p:sp>
      <p:sp>
        <p:nvSpPr>
          <p:cNvPr id="17" name="Shape 14"/>
          <p:cNvSpPr/>
          <p:nvPr/>
        </p:nvSpPr>
        <p:spPr>
          <a:xfrm>
            <a:off x="6237628" y="5150941"/>
            <a:ext cx="5304598" cy="1018679"/>
          </a:xfrm>
          <a:prstGeom prst="roundRect">
            <a:avLst>
              <a:gd name="adj" fmla="val 1705"/>
            </a:avLst>
          </a:prstGeom>
          <a:solidFill>
            <a:srgbClr val="EEEFF1"/>
          </a:solidFill>
          <a:ln/>
        </p:spPr>
      </p:sp>
      <p:sp>
        <p:nvSpPr>
          <p:cNvPr id="18" name="Text 15"/>
          <p:cNvSpPr/>
          <p:nvPr/>
        </p:nvSpPr>
        <p:spPr>
          <a:xfrm>
            <a:off x="6382285" y="5266630"/>
            <a:ext cx="5015283" cy="787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когда нажата клавиша [→]</a:t>
            </a:r>
            <a:endParaRPr lang="en-US" sz="9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изменить x на 10</a:t>
            </a:r>
            <a:endParaRPr lang="en-US" sz="900" dirty="0"/>
          </a:p>
          <a:p>
            <a:pPr algn="l" indent="0" marL="0">
              <a:lnSpc>
                <a:spcPct val="113000"/>
              </a:lnSpc>
              <a:buNone/>
            </a:pPr>
            <a:endParaRPr lang="en-US" sz="9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когда нажата клавиша [←]</a:t>
            </a:r>
            <a:endParaRPr lang="en-US" sz="9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900" dirty="0">
                <a:solidFill>
                  <a:srgbClr val="15213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изменить x на -10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240433"/>
            <a:ext cx="795049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Магия появления: Спавн ресурсов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087860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Спавн — это момент, когда объект «рождается» в игре. Нам нужно, чтобы дерево и железо появлялись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случайно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разных точках экрана при каждом запуске.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525" y="2803128"/>
            <a:ext cx="3531702" cy="17975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03066" y="2987477"/>
            <a:ext cx="308681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Шаг 1: Случайные координаты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03066" y="3603625"/>
            <a:ext cx="3086817" cy="80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Используем функцию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random()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она генерирует случайное число. Задаём диапазон: от края до края экрана.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472" y="2803128"/>
            <a:ext cx="3531702" cy="17975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81014" y="2987477"/>
            <a:ext cx="26500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Шаг 2: Сколько ресурсов?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81014" y="3345160"/>
            <a:ext cx="308681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Определяем количество объектов — например, 5 деревьев и 3 куска железа. Это баланс: не слишком легко и не слишком сложно.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8419" y="2803128"/>
            <a:ext cx="3531702" cy="179754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58961" y="2987477"/>
            <a:ext cx="22380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Шаг 3: Клонирование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58961" y="3345160"/>
            <a:ext cx="3086817" cy="10711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Scratch используем блок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создать клон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чтобы породить нужное количество копий ресурса с разными позициями.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574" y="4786709"/>
            <a:ext cx="10868547" cy="644823"/>
          </a:xfrm>
          <a:prstGeom prst="roundRect">
            <a:avLst>
              <a:gd name="adj" fmla="val 3847"/>
            </a:avLst>
          </a:prstGeom>
          <a:solidFill>
            <a:srgbClr val="C3CFEF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868" y="5026422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830" y="4976813"/>
            <a:ext cx="107755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Случайность делает игру непредсказуемой — каждая новая партия будет уникальной!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986730"/>
            <a:ext cx="625241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Логика касания: Коллизия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834158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Коллизия — это момент, когда два объекта соприкасаются.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самая важная механика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нашей игры: именно так игрок «собирает» ресурсы.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09615" y="2735461"/>
            <a:ext cx="1123009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Если игрок коснулся объекта → объект исчезает → счётчик увеличивается на 1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2515" y="3372148"/>
            <a:ext cx="5470686" cy="2499122"/>
          </a:xfrm>
          <a:prstGeom prst="roundRect">
            <a:avLst>
              <a:gd name="adj" fmla="val 993"/>
            </a:avLst>
          </a:prstGeom>
          <a:solidFill>
            <a:srgbClr val="3257B8"/>
          </a:solidFill>
          <a:ln/>
        </p:spPr>
      </p:sp>
      <p:sp>
        <p:nvSpPr>
          <p:cNvPr id="6" name="Text 4"/>
          <p:cNvSpPr/>
          <p:nvPr/>
        </p:nvSpPr>
        <p:spPr>
          <a:xfrm>
            <a:off x="707809" y="3537446"/>
            <a:ext cx="30452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Код коллизии в Scratch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07809" y="3981946"/>
            <a:ext cx="5140097" cy="1389063"/>
          </a:xfrm>
          <a:prstGeom prst="roundRect">
            <a:avLst>
              <a:gd name="adj" fmla="val 1786"/>
            </a:avLst>
          </a:prstGeom>
          <a:solidFill>
            <a:srgbClr val="3F64C5"/>
          </a:solidFill>
          <a:ln/>
        </p:spPr>
      </p:sp>
      <p:sp>
        <p:nvSpPr>
          <p:cNvPr id="8" name="Shape 6"/>
          <p:cNvSpPr/>
          <p:nvPr/>
        </p:nvSpPr>
        <p:spPr>
          <a:xfrm>
            <a:off x="699574" y="3981946"/>
            <a:ext cx="5156567" cy="1389063"/>
          </a:xfrm>
          <a:prstGeom prst="roundRect">
            <a:avLst>
              <a:gd name="adj" fmla="val 1786"/>
            </a:avLst>
          </a:prstGeom>
          <a:solidFill>
            <a:srgbClr val="3F64C5"/>
          </a:solidFill>
          <a:ln/>
        </p:spPr>
      </p:sp>
      <p:sp>
        <p:nvSpPr>
          <p:cNvPr id="9" name="Text 7"/>
          <p:cNvSpPr/>
          <p:nvPr/>
        </p:nvSpPr>
        <p:spPr>
          <a:xfrm>
            <a:off x="906241" y="4147245"/>
            <a:ext cx="4743232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всегда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если касается [Герой]?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удалить этот клон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изменить [Дерево] на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537446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Зачем это нужно?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3961209"/>
            <a:ext cx="523256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 коллизии игрок будет проходить сквозь все объекты — игра просто не будет работать. Коллизия — это основа взаимодействия в любой игре.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4903887"/>
            <a:ext cx="5232567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Сбор ресурсов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Столкновение с препятствиями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Подбор предметов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37965"/>
            <a:ext cx="731075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Цифровой рюкзак: Переменные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185392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Переменная — это как ящичек в памяти компьютера, куда можно положить число или слово. В нашей игре переменные хранят количество собранных ресурсов и время.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574" y="2900660"/>
            <a:ext cx="5351626" cy="1223863"/>
          </a:xfrm>
          <a:prstGeom prst="roundRect">
            <a:avLst>
              <a:gd name="adj" fmla="val 2027"/>
            </a:avLst>
          </a:prstGeom>
          <a:solidFill>
            <a:srgbClr val="E9ECF2"/>
          </a:solidFill>
          <a:ln/>
        </p:spPr>
      </p:sp>
      <p:sp>
        <p:nvSpPr>
          <p:cNvPr id="5" name="Text 3"/>
          <p:cNvSpPr/>
          <p:nvPr/>
        </p:nvSpPr>
        <p:spPr>
          <a:xfrm>
            <a:off x="826868" y="3065959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🌲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Дерево = 0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6868" y="3429992"/>
            <a:ext cx="5021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Начинается с нуля. Каждый раз, когда игрок касается дерева, значение увеличивается на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+1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900660"/>
            <a:ext cx="5351626" cy="1223863"/>
          </a:xfrm>
          <a:prstGeom prst="roundRect">
            <a:avLst>
              <a:gd name="adj" fmla="val 2027"/>
            </a:avLst>
          </a:prstGeom>
          <a:solidFill>
            <a:srgbClr val="E9ECF2"/>
          </a:solidFill>
          <a:ln/>
        </p:spPr>
      </p:sp>
      <p:sp>
        <p:nvSpPr>
          <p:cNvPr id="8" name="Text 6"/>
          <p:cNvSpPr/>
          <p:nvPr/>
        </p:nvSpPr>
        <p:spPr>
          <a:xfrm>
            <a:off x="6343789" y="3065959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⛏️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Железо = 0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43789" y="3429992"/>
            <a:ext cx="5021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 же самое для железа. Два отдельных счётчика — игрок видит оба ресурса в реальном времени.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574" y="4289822"/>
            <a:ext cx="5351626" cy="1230213"/>
          </a:xfrm>
          <a:prstGeom prst="roundRect">
            <a:avLst>
              <a:gd name="adj" fmla="val 2017"/>
            </a:avLst>
          </a:prstGeom>
          <a:solidFill>
            <a:srgbClr val="E9ECF2"/>
          </a:solidFill>
          <a:ln/>
        </p:spPr>
      </p:sp>
      <p:sp>
        <p:nvSpPr>
          <p:cNvPr id="11" name="Text 9"/>
          <p:cNvSpPr/>
          <p:nvPr/>
        </p:nvSpPr>
        <p:spPr>
          <a:xfrm>
            <a:off x="826868" y="4455120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⏱️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Время = 60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6868" y="4819154"/>
            <a:ext cx="5021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Обратный отсчёт! Каждую секунду значение уменьшается на 1. Когда достигает 0 — игра заканчивается.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4289822"/>
            <a:ext cx="5351626" cy="1230213"/>
          </a:xfrm>
          <a:prstGeom prst="roundRect">
            <a:avLst>
              <a:gd name="adj" fmla="val 2017"/>
            </a:avLst>
          </a:prstGeom>
          <a:solidFill>
            <a:srgbClr val="E9ECF2"/>
          </a:solidFill>
          <a:ln/>
        </p:spPr>
      </p:sp>
      <p:sp>
        <p:nvSpPr>
          <p:cNvPr id="14" name="Text 12"/>
          <p:cNvSpPr/>
          <p:nvPr/>
        </p:nvSpPr>
        <p:spPr>
          <a:xfrm>
            <a:off x="6343789" y="4455120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🏆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Очки = 0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43789" y="4819154"/>
            <a:ext cx="5021038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Итоговый счёт игрока. Формула: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Дерево × 1 + Железо × 3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Железо ценнее!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80951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Добавляем интригу: Таймер и препятствия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062460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Хорошая игра держит в напряжении. Добавим два элемента, которые превратят простой сбор ресурсов в настоящее испытание!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61475" y="2943027"/>
            <a:ext cx="2998911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⏱️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Таймер — 60 секунд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3373140"/>
            <a:ext cx="294672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Игрок должен собрать как можно больше ресурсов до истечения времени. Это создаёт давление и заставляет принимать быстрые решения.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61475" y="4845050"/>
            <a:ext cx="2946723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Обратный отсчёт на экране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 достижении 0 — экран «Игра окончена»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Показываем итоговый счёт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17961" y="2943027"/>
            <a:ext cx="2857230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👾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Препятствие-враг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7961" y="3373140"/>
            <a:ext cx="294672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Добавим движущийся объект, который патрулирует карту. Если игрок касается его — теряет очки или часть ресурсов.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017961" y="4580434"/>
            <a:ext cx="2946723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Враг движется по случайной траектории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Касание = -5 очков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Делает игру непредсказуемой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992287"/>
            <a:ext cx="4744323" cy="535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Охота на баги </a:t>
            </a:r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🐛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858764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Баг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это ошибка в программе. Все программисты сталкиваются с багами — это нормально! Главное — знать, как их искать и исправлять.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2309416"/>
            <a:ext cx="3512653" cy="25394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93880" y="242143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845918" y="2989858"/>
            <a:ext cx="314396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Персонаж проходит сквозь стены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5918" y="3606006"/>
            <a:ext cx="314396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Причина: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коллизия со стенами не настроена.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Решение: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добавь проверку касания со стеной и запрети движение в этом направлении.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521" y="2309416"/>
            <a:ext cx="3512653" cy="25394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71827" y="242143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4523865" y="2989858"/>
            <a:ext cx="23773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Ресурсы не считаются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23865" y="3347541"/>
            <a:ext cx="3143965" cy="1064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Причина: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переменная не подключена к блоку коллизии.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Решение: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проверь, что блок 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изменить переменную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стоит внутри условия касания.</a:t>
            </a:r>
            <a:endParaRPr lang="en-US" sz="13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68" y="2309416"/>
            <a:ext cx="3512653" cy="25394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49774" y="242143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8201812" y="2989858"/>
            <a:ext cx="302659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Игра зависает или тормозит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201812" y="3347541"/>
            <a:ext cx="314396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Причина: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слишком много клонов или бесконечный цикл.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Решение: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удаляй клоны после сбора и ограничь количество спавнящихся объектов.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61574" y="5034855"/>
            <a:ext cx="10868547" cy="644823"/>
          </a:xfrm>
          <a:prstGeom prst="roundRect">
            <a:avLst>
              <a:gd name="adj" fmla="val 3847"/>
            </a:avLst>
          </a:prstGeom>
          <a:solidFill>
            <a:srgbClr val="B6FCB8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868" y="5274568"/>
            <a:ext cx="206667" cy="1652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98830" y="5224959"/>
            <a:ext cx="107755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найденный баг делает тебя лучшим разработчиком. Не сдавайся — отлаживать код это тоже навык!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84212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Тест-драйв: Дай поиграть другу!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96572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Ты прошёл долгий путь — самое время проверить игру на настоящем игроке. Разработчики называют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плейтестингом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680990"/>
            <a:ext cx="372061" cy="372070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</p:sp>
      <p:sp>
        <p:nvSpPr>
          <p:cNvPr id="6" name="Text 3"/>
          <p:cNvSpPr/>
          <p:nvPr/>
        </p:nvSpPr>
        <p:spPr>
          <a:xfrm>
            <a:off x="1198830" y="2737842"/>
            <a:ext cx="287280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Наблюдай, не подсказывай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98830" y="3095526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Смотри, где друг путается или застревает — это самые важные моменты. Молчи и записывай наблюдения.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3955455"/>
            <a:ext cx="372061" cy="372070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</p:sp>
      <p:sp>
        <p:nvSpPr>
          <p:cNvPr id="9" name="Text 6"/>
          <p:cNvSpPr/>
          <p:nvPr/>
        </p:nvSpPr>
        <p:spPr>
          <a:xfrm>
            <a:off x="1198830" y="401230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Задай три вопроса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98830" y="4369991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«Что было непонятно?», «Что понравилось?», «Что бы ты изменил?» — три вопроса дадут тебе ценнейшую обратную связь.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5229920"/>
            <a:ext cx="372061" cy="372070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</p:sp>
      <p:sp>
        <p:nvSpPr>
          <p:cNvPr id="12" name="Text 9"/>
          <p:cNvSpPr/>
          <p:nvPr/>
        </p:nvSpPr>
        <p:spPr>
          <a:xfrm>
            <a:off x="1198830" y="5286772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Улучши игру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98830" y="5644455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Возьми самый частый отзыв и исправь его. Один маленький шаг — и игра становится лучше. Именно так работают профессионалы!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950317"/>
            <a:ext cx="5221256" cy="535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Финал и челлендж </a:t>
            </a:r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816795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Поздравляем! Ты создал свою первую игру. Но это только начало — впереди бесконечные возможности для творчества.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515" y="2267446"/>
            <a:ext cx="5470686" cy="2623245"/>
          </a:xfrm>
          <a:prstGeom prst="roundRect">
            <a:avLst>
              <a:gd name="adj" fmla="val 946"/>
            </a:avLst>
          </a:prstGeom>
          <a:solidFill>
            <a:srgbClr val="3257B8"/>
          </a:solidFill>
          <a:ln/>
        </p:spPr>
      </p:sp>
      <p:sp>
        <p:nvSpPr>
          <p:cNvPr id="5" name="Text 3"/>
          <p:cNvSpPr/>
          <p:nvPr/>
        </p:nvSpPr>
        <p:spPr>
          <a:xfrm>
            <a:off x="707809" y="2432745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Твоё задание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809" y="2856508"/>
            <a:ext cx="5140097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Замени текстуры дерева и железа на свои собственные рисунки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Придумай и добавь третий ресурс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Создай экран победы с анимацией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432745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Где продолжить?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2856508"/>
            <a:ext cx="523256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Начни прямо сейчас на платформе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Scratch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она бесплатная, на русском языке и создана специально для начинающих.</a:t>
            </a:r>
            <a:endParaRPr lang="en-US" sz="1300" dirty="0"/>
          </a:p>
        </p:txBody>
      </p:sp>
      <p:pic>
        <p:nvPicPr>
          <p:cNvPr id="9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3904" y="3571776"/>
            <a:ext cx="1630421" cy="4548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303904" y="4212630"/>
            <a:ext cx="523256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Помни: каждый великий разработчик когда-то создавал свою первую простую игру. Ты уже сделал этот шаг — продолжай!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574" y="5076726"/>
            <a:ext cx="10868547" cy="644823"/>
          </a:xfrm>
          <a:prstGeom prst="roundRect">
            <a:avLst>
              <a:gd name="adj" fmla="val 3847"/>
            </a:avLst>
          </a:prstGeom>
          <a:solidFill>
            <a:srgbClr val="B6FCB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68" y="5316438"/>
            <a:ext cx="206667" cy="16529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98830" y="5266829"/>
            <a:ext cx="107755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🎮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Ты прошёл путь от игрока до создателя. Делись своей игрой с друзьями и продолжай учиться!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2026-06-11T06:27:11Z</dcterms:created>
  <dcterms:modified xsi:type="dcterms:W3CDTF">2026-06-11T06:27:11Z</dcterms:modified>
</cp:coreProperties>
</file>