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1695" cy="6858000"/>
  <p:notesSz cx="6858000" cy="12191695"/>
  <p:embeddedFontLst>
    <p:embeddedFont>
      <p:font typeface="Lato Thin"/>
      <p:regular r:id="rId201314"/>
    </p:embeddedFont>
    <p:embeddedFont>
      <p:font typeface="Lato Light"/>
      <p:regular r:id="rId201315"/>
    </p:embeddedFont>
    <p:embeddedFont>
      <p:font typeface="Lato"/>
      <p:regular r:id="rId201316"/>
    </p:embeddedFont>
    <p:embeddedFont>
      <p:font typeface="Lato Bold"/>
      <p:regular r:id="rId201317"/>
    </p:embeddedFont>
    <p:embeddedFont>
      <p:font typeface="Lato Black"/>
      <p:regular r:id="rId2013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ECE6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sv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2.png"/><Relationship Id="rId5" Type="http://schemas.openxmlformats.org/officeDocument/2006/relationships/image" Target="../media/image-7-3.svg"/><Relationship Id="rId6" Type="http://schemas.openxmlformats.org/officeDocument/2006/relationships/image" Target="../media/image-7-2.png"/><Relationship Id="rId7" Type="http://schemas.openxmlformats.org/officeDocument/2006/relationships/image" Target="../media/image-7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svg"/><Relationship Id="rId4" Type="http://schemas.openxmlformats.org/officeDocument/2006/relationships/image" Target="../media/image-12-4.png"/><Relationship Id="rId5" Type="http://schemas.openxmlformats.org/officeDocument/2006/relationships/image" Target="../media/image-12-5.svg"/><Relationship Id="rId6" Type="http://schemas.openxmlformats.org/officeDocument/2006/relationships/image" Target="../media/image-12-6.png"/><Relationship Id="rId7" Type="http://schemas.openxmlformats.org/officeDocument/2006/relationships/image" Target="../media/image-12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svg"/><Relationship Id="rId4" Type="http://schemas.openxmlformats.org/officeDocument/2006/relationships/image" Target="../media/image-15-4.png"/><Relationship Id="rId5" Type="http://schemas.openxmlformats.org/officeDocument/2006/relationships/image" Target="../media/image-15-5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svg"/><Relationship Id="rId4" Type="http://schemas.openxmlformats.org/officeDocument/2006/relationships/image" Target="../media/image-17-2.png"/><Relationship Id="rId5" Type="http://schemas.openxmlformats.org/officeDocument/2006/relationships/image" Target="../media/image-17-3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svg"/><Relationship Id="rId3" Type="http://schemas.openxmlformats.org/officeDocument/2006/relationships/image" Target="../media/image-19-1.png"/><Relationship Id="rId4" Type="http://schemas.openxmlformats.org/officeDocument/2006/relationships/image" Target="../media/image-19-2.svg"/><Relationship Id="rId5" Type="http://schemas.openxmlformats.org/officeDocument/2006/relationships/image" Target="../media/image-19-1.png"/><Relationship Id="rId6" Type="http://schemas.openxmlformats.org/officeDocument/2006/relationships/image" Target="../media/image-19-2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8133" y="1626295"/>
            <a:ext cx="6463444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Лексика и фразеология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2500412"/>
            <a:ext cx="6296860" cy="1630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51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Слово и его значение</a:t>
            </a:r>
            <a:endParaRPr lang="en-US" sz="5100" dirty="0"/>
          </a:p>
        </p:txBody>
      </p:sp>
      <p:sp>
        <p:nvSpPr>
          <p:cNvPr id="5" name="Text 2"/>
          <p:cNvSpPr/>
          <p:nvPr/>
        </p:nvSpPr>
        <p:spPr>
          <a:xfrm>
            <a:off x="661475" y="4414242"/>
            <a:ext cx="6296860" cy="817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Синонимы, антонимы, омонимы и богатство русской речи · 6 класс</a:t>
            </a:r>
            <a:endParaRPr lang="en-US" sz="1450" dirty="0"/>
          </a:p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25562"/>
            <a:ext cx="6296860" cy="1122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Наука о словарном составе языка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61475" y="2057301"/>
            <a:ext cx="2929360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Все слова, которые есть в нашем языке, составляют его огромное богатство —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словарный запас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661475" y="3089473"/>
            <a:ext cx="2929360" cy="1797149"/>
          </a:xfrm>
          <a:prstGeom prst="roundRect">
            <a:avLst>
              <a:gd name="adj" fmla="val 1499"/>
            </a:avLst>
          </a:prstGeom>
          <a:solidFill>
            <a:srgbClr val="E7E7E4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957" y="3366294"/>
            <a:ext cx="224427" cy="17948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44867" y="3287812"/>
            <a:ext cx="2166486" cy="14004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Язык — живой организм: он постоянно пополняется новыми словами и теряет устаревшие.</a:t>
            </a:r>
            <a:endParaRPr lang="en-US" sz="1400" dirty="0"/>
          </a:p>
        </p:txBody>
      </p:sp>
      <p:sp>
        <p:nvSpPr>
          <p:cNvPr id="8" name="Shape 4"/>
          <p:cNvSpPr/>
          <p:nvPr/>
        </p:nvSpPr>
        <p:spPr>
          <a:xfrm>
            <a:off x="4035324" y="2095698"/>
            <a:ext cx="2929360" cy="1701105"/>
          </a:xfrm>
          <a:prstGeom prst="roundRect">
            <a:avLst>
              <a:gd name="adj" fmla="val 1583"/>
            </a:avLst>
          </a:prstGeom>
          <a:solidFill>
            <a:srgbClr val="EFECE6"/>
          </a:solidFill>
          <a:ln w="25399">
            <a:solidFill>
              <a:srgbClr val="CBC5B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240206" y="2300585"/>
            <a:ext cx="224457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Лексика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4240206" y="2751634"/>
            <a:ext cx="2519597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Изучает всю совокупность слов языка — его лексический состав.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035324" y="3967361"/>
            <a:ext cx="2929360" cy="1701105"/>
          </a:xfrm>
          <a:prstGeom prst="roundRect">
            <a:avLst>
              <a:gd name="adj" fmla="val 1583"/>
            </a:avLst>
          </a:prstGeom>
          <a:solidFill>
            <a:srgbClr val="EFECE6"/>
          </a:solidFill>
          <a:ln w="25399">
            <a:solidFill>
              <a:srgbClr val="CBC5B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240206" y="4172248"/>
            <a:ext cx="224457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Фразеология</a:t>
            </a:r>
            <a:endParaRPr lang="en-US" sz="1750" dirty="0"/>
          </a:p>
        </p:txBody>
      </p:sp>
      <p:sp>
        <p:nvSpPr>
          <p:cNvPr id="13" name="Text 9"/>
          <p:cNvSpPr/>
          <p:nvPr/>
        </p:nvSpPr>
        <p:spPr>
          <a:xfrm>
            <a:off x="4240206" y="4623296"/>
            <a:ext cx="2519597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Изучает устойчивые, неделимые сочетания слов — фразеологизмы.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56682" y="6052245"/>
            <a:ext cx="6906444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10697" y="1186855"/>
            <a:ext cx="8570202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Слово — главная единица языка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492510" y="2060972"/>
            <a:ext cx="11206676" cy="815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51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Единство звучания и значения</a:t>
            </a:r>
            <a:endParaRPr lang="en-US" sz="5100" dirty="0"/>
          </a:p>
        </p:txBody>
      </p:sp>
      <p:sp>
        <p:nvSpPr>
          <p:cNvPr id="4" name="Shape 2"/>
          <p:cNvSpPr/>
          <p:nvPr/>
        </p:nvSpPr>
        <p:spPr>
          <a:xfrm>
            <a:off x="661475" y="3159621"/>
            <a:ext cx="3496877" cy="1996380"/>
          </a:xfrm>
          <a:prstGeom prst="roundRect">
            <a:avLst>
              <a:gd name="adj" fmla="val 1420"/>
            </a:avLst>
          </a:prstGeom>
          <a:solidFill>
            <a:srgbClr val="E5DFD2"/>
          </a:solidFill>
          <a:ln/>
        </p:spPr>
      </p:sp>
      <p:sp>
        <p:nvSpPr>
          <p:cNvPr id="5" name="Text 3"/>
          <p:cNvSpPr/>
          <p:nvPr/>
        </p:nvSpPr>
        <p:spPr>
          <a:xfrm>
            <a:off x="850482" y="3348633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Основная функция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0482" y="3757315"/>
            <a:ext cx="311886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Слово служит для наименования предметов, их признаков, действий и явлений окружающего мира.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347359" y="3159621"/>
            <a:ext cx="3496877" cy="1996380"/>
          </a:xfrm>
          <a:prstGeom prst="roundRect">
            <a:avLst>
              <a:gd name="adj" fmla="val 1420"/>
            </a:avLst>
          </a:prstGeom>
          <a:solidFill>
            <a:srgbClr val="E5DFD2"/>
          </a:solidFill>
          <a:ln/>
        </p:spPr>
      </p:sp>
      <p:sp>
        <p:nvSpPr>
          <p:cNvPr id="8" name="Text 6"/>
          <p:cNvSpPr/>
          <p:nvPr/>
        </p:nvSpPr>
        <p:spPr>
          <a:xfrm>
            <a:off x="4536366" y="3348633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Две стороны слова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4536366" y="3757315"/>
            <a:ext cx="31188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Внешняя форма — звуки и буквы. Внутреннее содержание — лексическое значение.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033244" y="3159621"/>
            <a:ext cx="3496877" cy="1996380"/>
          </a:xfrm>
          <a:prstGeom prst="roundRect">
            <a:avLst>
              <a:gd name="adj" fmla="val 1420"/>
            </a:avLst>
          </a:prstGeom>
          <a:solidFill>
            <a:srgbClr val="E5DFD2"/>
          </a:solidFill>
          <a:ln/>
        </p:spPr>
      </p:sp>
      <p:sp>
        <p:nvSpPr>
          <p:cNvPr id="11" name="Text 9"/>
          <p:cNvSpPr/>
          <p:nvPr/>
        </p:nvSpPr>
        <p:spPr>
          <a:xfrm>
            <a:off x="8222251" y="3348633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Пример: к-н-и-г-а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8222251" y="3757315"/>
            <a:ext cx="31188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Форма — буквы. Значение —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«сшитые в один переплёт листы с печатным текстом»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356682" y="5368627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796727"/>
            <a:ext cx="6903269" cy="391189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32251" y="789384"/>
            <a:ext cx="3504219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Лексическое значение слова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8032251" y="2750344"/>
            <a:ext cx="3504219" cy="1984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Лексическое значение — это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содержание слова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связь между его звуковой оболочкой и тем предметом или явлением, которое оно обозначает.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5133876"/>
            <a:ext cx="10868745" cy="113992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77479" y="5348288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Толковые словари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977479" y="5756970"/>
            <a:ext cx="1033833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Значения всех слов подробно описаны в словарях В.И. Даля, С.И. Ожегова и других.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18069" y="1273274"/>
            <a:ext cx="795545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Количество значений у слова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525350" y="2147391"/>
            <a:ext cx="5476043" cy="2922191"/>
          </a:xfrm>
          <a:prstGeom prst="roundRect">
            <a:avLst>
              <a:gd name="adj" fmla="val 970"/>
            </a:avLst>
          </a:prstGeom>
          <a:solidFill>
            <a:srgbClr val="282824"/>
          </a:solidFill>
          <a:ln/>
        </p:spPr>
      </p:sp>
      <p:sp>
        <p:nvSpPr>
          <p:cNvPr id="4" name="Text 2"/>
          <p:cNvSpPr/>
          <p:nvPr/>
        </p:nvSpPr>
        <p:spPr>
          <a:xfrm>
            <a:off x="714357" y="2336403"/>
            <a:ext cx="309505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Однозначные слова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14357" y="2820690"/>
            <a:ext cx="509802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Имеют только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одно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значение. Часто это термины и специальные названия.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714357" y="3595588"/>
            <a:ext cx="5098029" cy="1407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фиолетовый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аппендицит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берёза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троллейбус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332776" y="2336403"/>
            <a:ext cx="32320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Многозначные слова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6332776" y="2820690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Имеют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два и более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значений, связанных между собой по какому-то признаку.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332776" y="3595588"/>
            <a:ext cx="5203794" cy="1407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шляпка (гриба / дамская)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ключ (от замка / родник)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кнопка (на клавиатуре / крепёжная)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идти (человек / поезд / время)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356682" y="5282208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93443" y="1522710"/>
            <a:ext cx="840480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Прямое и переносное значение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356682" y="2491383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У многозначных слов одно значение — основное (прямое), остальные возникают на его основе.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3006427"/>
            <a:ext cx="10868745" cy="1813719"/>
          </a:xfrm>
          <a:prstGeom prst="roundRect">
            <a:avLst>
              <a:gd name="adj" fmla="val 1563"/>
            </a:avLst>
          </a:prstGeom>
          <a:solidFill>
            <a:srgbClr val="E5DFD2"/>
          </a:solidFill>
          <a:ln/>
        </p:spPr>
      </p:sp>
      <p:sp>
        <p:nvSpPr>
          <p:cNvPr id="5" name="Shape 3"/>
          <p:cNvSpPr/>
          <p:nvPr/>
        </p:nvSpPr>
        <p:spPr>
          <a:xfrm>
            <a:off x="661475" y="3006427"/>
            <a:ext cx="5434373" cy="1813719"/>
          </a:xfrm>
          <a:prstGeom prst="rect">
            <a:avLst/>
          </a:prstGeom>
          <a:solidFill>
            <a:srgbClr val="E5DFD2"/>
          </a:solidFill>
          <a:ln/>
        </p:spPr>
      </p:sp>
      <p:sp>
        <p:nvSpPr>
          <p:cNvPr id="6" name="Text 4"/>
          <p:cNvSpPr/>
          <p:nvPr/>
        </p:nvSpPr>
        <p:spPr>
          <a:xfrm>
            <a:off x="850482" y="3195439"/>
            <a:ext cx="2526046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🎯</a:t>
            </a:r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Прямое значение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50482" y="3610471"/>
            <a:ext cx="5056359" cy="71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Первичное, основное — прямо указывает на предмет.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Железный гвоздь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сделанный из железа.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095848" y="3006427"/>
            <a:ext cx="5434373" cy="1813719"/>
          </a:xfrm>
          <a:prstGeom prst="rect">
            <a:avLst/>
          </a:prstGeom>
          <a:solidFill>
            <a:srgbClr val="E5DFD2"/>
          </a:solidFill>
          <a:ln/>
        </p:spPr>
      </p:sp>
      <p:sp>
        <p:nvSpPr>
          <p:cNvPr id="9" name="Shape 7"/>
          <p:cNvSpPr/>
          <p:nvPr/>
        </p:nvSpPr>
        <p:spPr>
          <a:xfrm>
            <a:off x="6095848" y="3006427"/>
            <a:ext cx="25399" cy="1813719"/>
          </a:xfrm>
          <a:prstGeom prst="roundRect">
            <a:avLst>
              <a:gd name="adj" fmla="val 111630"/>
            </a:avLst>
          </a:prstGeom>
          <a:solidFill>
            <a:srgbClr val="CBC5B8"/>
          </a:solidFill>
          <a:ln/>
        </p:spPr>
      </p:sp>
      <p:sp>
        <p:nvSpPr>
          <p:cNvPr id="10" name="Text 8"/>
          <p:cNvSpPr/>
          <p:nvPr/>
        </p:nvSpPr>
        <p:spPr>
          <a:xfrm>
            <a:off x="6284854" y="3195439"/>
            <a:ext cx="3046039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🌟</a:t>
            </a:r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Переносное значение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6284854" y="3610471"/>
            <a:ext cx="5056359" cy="10206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Вторичное — возникло на основе сходства предметов или свойств.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Железная воля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твёрдая, крепкая, как железо.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356682" y="5032772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880963"/>
            <a:ext cx="5785697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Что такое метафора?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1755080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Метафора — перенос значения по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сходству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предметов или явлений. Это один из способов образования переносных значений.</a:t>
            </a:r>
            <a:endParaRPr lang="en-US" sz="14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2315" y="2578398"/>
            <a:ext cx="283461" cy="28346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75723" y="2572544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Сходство формы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1275723" y="2981226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Шляпка гриба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похожа на головной убор человека.</a:t>
            </a:r>
            <a:endParaRPr lang="en-US" sz="14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2315" y="3667522"/>
            <a:ext cx="283461" cy="28346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275723" y="3661668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Сходство цвета</a:t>
            </a:r>
            <a:endParaRPr lang="en-US" sz="1850" dirty="0"/>
          </a:p>
        </p:txBody>
      </p:sp>
      <p:sp>
        <p:nvSpPr>
          <p:cNvPr id="10" name="Text 5"/>
          <p:cNvSpPr/>
          <p:nvPr/>
        </p:nvSpPr>
        <p:spPr>
          <a:xfrm>
            <a:off x="1275723" y="4070350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Золотая осень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листья жёлтые, блестящие, как золото.</a:t>
            </a:r>
            <a:endParaRPr lang="en-US" sz="14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2315" y="4756646"/>
            <a:ext cx="283461" cy="28346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275723" y="4750792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Сходство действия</a:t>
            </a:r>
            <a:endParaRPr lang="en-US" sz="1850" dirty="0"/>
          </a:p>
        </p:txBody>
      </p:sp>
      <p:sp>
        <p:nvSpPr>
          <p:cNvPr id="13" name="Text 7"/>
          <p:cNvSpPr/>
          <p:nvPr/>
        </p:nvSpPr>
        <p:spPr>
          <a:xfrm>
            <a:off x="1275723" y="5159474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Дождь идёт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движется сверху вниз, как человек.</a:t>
            </a:r>
            <a:endParaRPr lang="en-US" sz="1450" dirty="0"/>
          </a:p>
        </p:txBody>
      </p:sp>
      <p:sp>
        <p:nvSpPr>
          <p:cNvPr id="14" name="Text 8"/>
          <p:cNvSpPr/>
          <p:nvPr/>
        </p:nvSpPr>
        <p:spPr>
          <a:xfrm>
            <a:off x="356682" y="5674519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84246" y="681534"/>
            <a:ext cx="7823104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Омонимы — слова-близнецы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585376" y="1555651"/>
            <a:ext cx="11020943" cy="815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51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Одна форма — разные смыслы</a:t>
            </a:r>
            <a:endParaRPr lang="en-US" sz="5100" dirty="0"/>
          </a:p>
        </p:txBody>
      </p:sp>
      <p:sp>
        <p:nvSpPr>
          <p:cNvPr id="4" name="Text 2"/>
          <p:cNvSpPr/>
          <p:nvPr/>
        </p:nvSpPr>
        <p:spPr>
          <a:xfrm>
            <a:off x="356682" y="2654300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Омонимы пишутся и звучат одинаково, но их лексические значения </a:t>
            </a:r>
            <a:pPr algn="ctr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абсолютно не связаны</a:t>
            </a:r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между собой.</a:t>
            </a:r>
            <a:endParaRPr lang="en-US" sz="14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3169345"/>
            <a:ext cx="2009923" cy="124221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1475" y="4647803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Ключ (от замка)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661475" y="5056485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Металлический предмет для открывания замка.</a:t>
            </a:r>
            <a:endParaRPr lang="en-US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135" y="3169345"/>
            <a:ext cx="2009923" cy="124221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363135" y="4647803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Ключ (родник)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4363135" y="5056485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Природный источник чистой воды, бьющий из земли.</a:t>
            </a:r>
            <a:endParaRPr lang="en-US" sz="14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794" y="3169345"/>
            <a:ext cx="2009923" cy="124221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064794" y="4647803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Коса (причёска)</a:t>
            </a:r>
            <a:endParaRPr lang="en-US" sz="1850" dirty="0"/>
          </a:p>
        </p:txBody>
      </p:sp>
      <p:sp>
        <p:nvSpPr>
          <p:cNvPr id="13" name="Text 8"/>
          <p:cNvSpPr/>
          <p:nvPr/>
        </p:nvSpPr>
        <p:spPr>
          <a:xfrm>
            <a:off x="8064794" y="5056485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Вид плетёной причёски из волос.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356682" y="5873948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03845"/>
            <a:ext cx="1086874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Не путайте омонимы и многозначные слова!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525350" y="2068612"/>
            <a:ext cx="5476043" cy="2399506"/>
          </a:xfrm>
          <a:prstGeom prst="roundRect">
            <a:avLst>
              <a:gd name="adj" fmla="val 1182"/>
            </a:avLst>
          </a:prstGeom>
          <a:solidFill>
            <a:srgbClr val="282824"/>
          </a:solidFill>
          <a:ln/>
        </p:spPr>
      </p:sp>
      <p:sp>
        <p:nvSpPr>
          <p:cNvPr id="4" name="Text 2"/>
          <p:cNvSpPr/>
          <p:nvPr/>
        </p:nvSpPr>
        <p:spPr>
          <a:xfrm>
            <a:off x="714357" y="2257623"/>
            <a:ext cx="32320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Многозначные слова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14357" y="2741910"/>
            <a:ext cx="5098029" cy="1556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Между всеми значениями есть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общая нить смысла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📌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Нос человека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нос корабля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оба находятся впереди, имеют схожую форму.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Значения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связаны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по смыслу.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332776" y="2257623"/>
            <a:ext cx="297222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Омонимы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6332776" y="2741910"/>
            <a:ext cx="5203794" cy="1556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Лексические значения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не имеют ничего общего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📌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Лук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(овощ) и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лук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(оружие) — не похожи ни формой, ни назначением. Это разные слова!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Значения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не связаны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никак.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61475" y="4680744"/>
            <a:ext cx="10868745" cy="1058366"/>
          </a:xfrm>
          <a:prstGeom prst="roundRect">
            <a:avLst>
              <a:gd name="adj" fmla="val 2679"/>
            </a:avLst>
          </a:prstGeom>
          <a:solidFill>
            <a:srgbClr val="E7E7E4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82" y="4948436"/>
            <a:ext cx="236234" cy="18901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275723" y="4916984"/>
            <a:ext cx="1006549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Главный вопрос: есть ли хоть какая-то связь между значениями? Если да — многозначное слово. Если нет — омонимы.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356682" y="5951736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61677"/>
            <a:ext cx="6296860" cy="11047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Синонимы: Разные слова — один смысл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5233360" y="1914327"/>
            <a:ext cx="6296860" cy="547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Синонимы — слова одной части речи с </a:t>
            </a:r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одинаковым или очень близким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лексическим значением. Они звучат и пишутся по-разному.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5233360" y="2647553"/>
            <a:ext cx="6296860" cy="1747837"/>
          </a:xfrm>
          <a:prstGeom prst="roundRect">
            <a:avLst>
              <a:gd name="adj" fmla="val 1517"/>
            </a:avLst>
          </a:prstGeom>
          <a:solidFill>
            <a:srgbClr val="E5DFD2"/>
          </a:solidFill>
          <a:ln/>
        </p:spPr>
      </p:sp>
      <p:sp>
        <p:nvSpPr>
          <p:cNvPr id="6" name="Text 3"/>
          <p:cNvSpPr/>
          <p:nvPr/>
        </p:nvSpPr>
        <p:spPr>
          <a:xfrm>
            <a:off x="5410065" y="2824262"/>
            <a:ext cx="2473462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Примеры синонимов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5410065" y="3199507"/>
            <a:ext cx="5943451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9000"/>
              </a:lnSpc>
              <a:spcAft>
                <a:spcPts val="750"/>
              </a:spcAft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красный — алый — багровый</a:t>
            </a:r>
            <a:endParaRPr lang="en-US" sz="1350" dirty="0"/>
          </a:p>
          <a:p>
            <a:pPr algn="l" indent="0" marL="0">
              <a:lnSpc>
                <a:spcPct val="129000"/>
              </a:lnSpc>
              <a:spcAft>
                <a:spcPts val="750"/>
              </a:spcAft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бежать — мчаться — нестись</a:t>
            </a:r>
            <a:endParaRPr lang="en-US" sz="1350" dirty="0"/>
          </a:p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большой — огромный — гигантский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233360" y="4560689"/>
            <a:ext cx="6296860" cy="1275953"/>
          </a:xfrm>
          <a:prstGeom prst="roundRect">
            <a:avLst>
              <a:gd name="adj" fmla="val 2078"/>
            </a:avLst>
          </a:prstGeom>
          <a:solidFill>
            <a:srgbClr val="E5DFD2"/>
          </a:solidFill>
          <a:ln/>
        </p:spPr>
      </p:sp>
      <p:sp>
        <p:nvSpPr>
          <p:cNvPr id="9" name="Text 6"/>
          <p:cNvSpPr/>
          <p:nvPr/>
        </p:nvSpPr>
        <p:spPr>
          <a:xfrm>
            <a:off x="5410065" y="4737398"/>
            <a:ext cx="2209447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Роль в речи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5410065" y="5112643"/>
            <a:ext cx="5943451" cy="547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Помогают </a:t>
            </a:r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избегать повторов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(тавтологии) и точнее передавать мысли и чувства.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4928568" y="6022578"/>
            <a:ext cx="6906444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3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2387"/>
            <a:ext cx="4765457" cy="4522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Синонимический ряд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61475" y="1196181"/>
            <a:ext cx="11478330" cy="204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Группа синонимов образует </a:t>
            </a:r>
            <a:pPr algn="l" indent="0" marL="0">
              <a:lnSpc>
                <a:spcPct val="118000"/>
              </a:lnSpc>
              <a:buNone/>
            </a:pPr>
            <a:r>
              <a:rPr lang="en-US" sz="11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синонимический ряд</a:t>
            </a:r>
            <a:pPr algn="l"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В нём всегда есть главное нейтральное слово — </a:t>
            </a:r>
            <a:pPr algn="l" indent="0" marL="0">
              <a:lnSpc>
                <a:spcPct val="118000"/>
              </a:lnSpc>
              <a:buNone/>
            </a:pPr>
            <a:r>
              <a:rPr lang="en-US" sz="11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доминанта</a:t>
            </a:r>
            <a:pPr algn="l"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5500" y="1525191"/>
            <a:ext cx="10520595" cy="394791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336045" y="4514712"/>
            <a:ext cx="1586822" cy="30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шествовать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7336215" y="4514712"/>
            <a:ext cx="1586822" cy="30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плестись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5347253" y="4514712"/>
            <a:ext cx="1586822" cy="30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брести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3358291" y="4514712"/>
            <a:ext cx="1586822" cy="30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шагать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1325854" y="4514712"/>
            <a:ext cx="1586822" cy="30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ИДТИ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661475" y="5597723"/>
            <a:ext cx="10868745" cy="408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Все слова ряда означают «передвигаться пешком», но каждое добавляет свой оттенок: темп, настроение, характер движения. Выбирая нужный синоним, автор делает текст точным и выразительным.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356682" y="6131123"/>
            <a:ext cx="11478330" cy="204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1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45009"/>
            <a:ext cx="6296860" cy="9009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Антонимы: Яркий контраст в языке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661475" y="1610717"/>
            <a:ext cx="629686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Антонимы — слова одной части речи с </a:t>
            </a:r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прямо противоположными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лексическими значениями.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661475" y="2140744"/>
            <a:ext cx="6296860" cy="3845322"/>
          </a:xfrm>
          <a:prstGeom prst="roundRect">
            <a:avLst>
              <a:gd name="adj" fmla="val 562"/>
            </a:avLst>
          </a:prstGeom>
          <a:solidFill>
            <a:srgbClr val="E5DFD2"/>
          </a:solidFill>
          <a:ln/>
        </p:spPr>
      </p:sp>
      <p:sp>
        <p:nvSpPr>
          <p:cNvPr id="6" name="Shape 3"/>
          <p:cNvSpPr/>
          <p:nvPr/>
        </p:nvSpPr>
        <p:spPr>
          <a:xfrm>
            <a:off x="661475" y="2140744"/>
            <a:ext cx="6296860" cy="878880"/>
          </a:xfrm>
          <a:prstGeom prst="rect">
            <a:avLst/>
          </a:prstGeom>
          <a:solidFill>
            <a:srgbClr val="E5DFD2"/>
          </a:solidFill>
          <a:ln/>
        </p:spPr>
      </p:sp>
      <p:sp>
        <p:nvSpPr>
          <p:cNvPr id="7" name="Text 4"/>
          <p:cNvSpPr/>
          <p:nvPr/>
        </p:nvSpPr>
        <p:spPr>
          <a:xfrm>
            <a:off x="771307" y="2250579"/>
            <a:ext cx="1801569" cy="225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день — ночь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71307" y="2541687"/>
            <a:ext cx="607719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Противоположные части суток.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61475" y="3019623"/>
            <a:ext cx="6296860" cy="1043781"/>
          </a:xfrm>
          <a:prstGeom prst="rect">
            <a:avLst/>
          </a:prstGeom>
          <a:solidFill>
            <a:srgbClr val="E5DFD2"/>
          </a:solidFill>
          <a:ln/>
        </p:spPr>
      </p:sp>
      <p:sp>
        <p:nvSpPr>
          <p:cNvPr id="10" name="Shape 7"/>
          <p:cNvSpPr/>
          <p:nvPr/>
        </p:nvSpPr>
        <p:spPr>
          <a:xfrm>
            <a:off x="661475" y="3019623"/>
            <a:ext cx="6296860" cy="19050"/>
          </a:xfrm>
          <a:prstGeom prst="roundRect">
            <a:avLst>
              <a:gd name="adj" fmla="val 113486"/>
            </a:avLst>
          </a:prstGeom>
          <a:solidFill>
            <a:srgbClr val="CBC5B8"/>
          </a:solidFill>
          <a:ln/>
        </p:spPr>
      </p:sp>
      <p:sp>
        <p:nvSpPr>
          <p:cNvPr id="11" name="Shape 8"/>
          <p:cNvSpPr/>
          <p:nvPr/>
        </p:nvSpPr>
        <p:spPr>
          <a:xfrm>
            <a:off x="3629728" y="2849017"/>
            <a:ext cx="360254" cy="360263"/>
          </a:xfrm>
          <a:prstGeom prst="roundRect">
            <a:avLst>
              <a:gd name="adj" fmla="val 6001"/>
            </a:avLst>
          </a:prstGeom>
          <a:solidFill>
            <a:srgbClr val="EFECE6"/>
          </a:solidFill>
          <a:ln w="19050">
            <a:solidFill>
              <a:srgbClr val="CBC5B8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9816" y="2939107"/>
            <a:ext cx="180078" cy="18008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71307" y="3294360"/>
            <a:ext cx="1801569" cy="225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друг — враг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771307" y="3585468"/>
            <a:ext cx="607719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Противоположные отношения.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661475" y="4063405"/>
            <a:ext cx="6296860" cy="1043781"/>
          </a:xfrm>
          <a:prstGeom prst="rect">
            <a:avLst/>
          </a:prstGeom>
          <a:solidFill>
            <a:srgbClr val="E5DFD2"/>
          </a:solidFill>
          <a:ln/>
        </p:spPr>
      </p:sp>
      <p:sp>
        <p:nvSpPr>
          <p:cNvPr id="16" name="Shape 12"/>
          <p:cNvSpPr/>
          <p:nvPr/>
        </p:nvSpPr>
        <p:spPr>
          <a:xfrm>
            <a:off x="661475" y="4063405"/>
            <a:ext cx="6296860" cy="19050"/>
          </a:xfrm>
          <a:prstGeom prst="roundRect">
            <a:avLst>
              <a:gd name="adj" fmla="val 113486"/>
            </a:avLst>
          </a:prstGeom>
          <a:solidFill>
            <a:srgbClr val="CBC5B8"/>
          </a:solidFill>
          <a:ln/>
        </p:spPr>
      </p:sp>
      <p:sp>
        <p:nvSpPr>
          <p:cNvPr id="17" name="Shape 13"/>
          <p:cNvSpPr/>
          <p:nvPr/>
        </p:nvSpPr>
        <p:spPr>
          <a:xfrm>
            <a:off x="3629728" y="3892798"/>
            <a:ext cx="360254" cy="360263"/>
          </a:xfrm>
          <a:prstGeom prst="roundRect">
            <a:avLst>
              <a:gd name="adj" fmla="val 6001"/>
            </a:avLst>
          </a:prstGeom>
          <a:solidFill>
            <a:srgbClr val="EFECE6"/>
          </a:solidFill>
          <a:ln w="19050">
            <a:solidFill>
              <a:srgbClr val="CBC5B8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9816" y="3982889"/>
            <a:ext cx="180078" cy="18008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71307" y="4338141"/>
            <a:ext cx="1801569" cy="225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белый — чёрный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771307" y="4629249"/>
            <a:ext cx="607719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Противоположные цвета.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661475" y="5107186"/>
            <a:ext cx="6296860" cy="878880"/>
          </a:xfrm>
          <a:prstGeom prst="rect">
            <a:avLst/>
          </a:prstGeom>
          <a:solidFill>
            <a:srgbClr val="E5DFD2"/>
          </a:solidFill>
          <a:ln/>
        </p:spPr>
      </p:sp>
      <p:sp>
        <p:nvSpPr>
          <p:cNvPr id="22" name="Shape 17"/>
          <p:cNvSpPr/>
          <p:nvPr/>
        </p:nvSpPr>
        <p:spPr>
          <a:xfrm>
            <a:off x="661475" y="5107186"/>
            <a:ext cx="6296860" cy="19050"/>
          </a:xfrm>
          <a:prstGeom prst="roundRect">
            <a:avLst>
              <a:gd name="adj" fmla="val 113486"/>
            </a:avLst>
          </a:prstGeom>
          <a:solidFill>
            <a:srgbClr val="CBC5B8"/>
          </a:solidFill>
          <a:ln/>
        </p:spPr>
      </p:sp>
      <p:sp>
        <p:nvSpPr>
          <p:cNvPr id="23" name="Shape 18"/>
          <p:cNvSpPr/>
          <p:nvPr/>
        </p:nvSpPr>
        <p:spPr>
          <a:xfrm>
            <a:off x="3629728" y="4936579"/>
            <a:ext cx="360254" cy="360263"/>
          </a:xfrm>
          <a:prstGeom prst="roundRect">
            <a:avLst>
              <a:gd name="adj" fmla="val 6001"/>
            </a:avLst>
          </a:prstGeom>
          <a:solidFill>
            <a:srgbClr val="EFECE6"/>
          </a:solidFill>
          <a:ln w="19050">
            <a:solidFill>
              <a:srgbClr val="CBC5B8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19816" y="5026670"/>
            <a:ext cx="180078" cy="180082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71307" y="5381923"/>
            <a:ext cx="2140988" cy="225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радоваться — грустить</a:t>
            </a:r>
            <a:endParaRPr lang="en-US" sz="1400" dirty="0"/>
          </a:p>
        </p:txBody>
      </p:sp>
      <p:sp>
        <p:nvSpPr>
          <p:cNvPr id="26" name="Text 20"/>
          <p:cNvSpPr/>
          <p:nvPr/>
        </p:nvSpPr>
        <p:spPr>
          <a:xfrm>
            <a:off x="771307" y="5673030"/>
            <a:ext cx="607719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Противоположные эмоции.</a:t>
            </a:r>
            <a:endParaRPr lang="en-US" sz="1100" dirty="0"/>
          </a:p>
        </p:txBody>
      </p:sp>
      <p:sp>
        <p:nvSpPr>
          <p:cNvPr id="27" name="Text 21"/>
          <p:cNvSpPr/>
          <p:nvPr/>
        </p:nvSpPr>
        <p:spPr>
          <a:xfrm>
            <a:off x="356682" y="6109692"/>
            <a:ext cx="6906444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11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73748" y="596404"/>
            <a:ext cx="9444198" cy="572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Происхождение слов русского языка</a:t>
            </a:r>
            <a:endParaRPr lang="en-US" sz="3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890712"/>
            <a:ext cx="6908330" cy="391477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022826" y="1634133"/>
            <a:ext cx="3513645" cy="1758255"/>
          </a:xfrm>
          <a:prstGeom prst="roundRect">
            <a:avLst>
              <a:gd name="adj" fmla="val 1562"/>
            </a:avLst>
          </a:prstGeom>
          <a:solidFill>
            <a:srgbClr val="EFECE6"/>
          </a:solidFill>
          <a:ln w="25399">
            <a:solidFill>
              <a:srgbClr val="CBC5B8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231279" y="1842591"/>
            <a:ext cx="3092174" cy="298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🌿</a:t>
            </a:r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Исконно русские слова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231279" y="2318643"/>
            <a:ext cx="3096738" cy="86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Возникли в нашем языке с древних времён: </a:t>
            </a:r>
            <a:pPr algn="l" indent="0" marL="0">
              <a:lnSpc>
                <a:spcPct val="131000"/>
              </a:lnSpc>
              <a:buNone/>
            </a:pPr>
            <a:r>
              <a:rPr lang="en-US" sz="14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мать, брат, берёза, корова, хлеб, снег.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022826" y="3569692"/>
            <a:ext cx="3513645" cy="2044303"/>
          </a:xfrm>
          <a:prstGeom prst="roundRect">
            <a:avLst>
              <a:gd name="adj" fmla="val 1344"/>
            </a:avLst>
          </a:prstGeom>
          <a:solidFill>
            <a:srgbClr val="EFECE6"/>
          </a:solidFill>
          <a:ln w="25399">
            <a:solidFill>
              <a:srgbClr val="CBC5B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231279" y="3778151"/>
            <a:ext cx="3096738" cy="584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🌍</a:t>
            </a:r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Заимствованные слова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231279" y="4540250"/>
            <a:ext cx="3096738" cy="86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Пришли из других языков в ходе исторических связей: </a:t>
            </a:r>
            <a:pPr algn="l" indent="0" marL="0">
              <a:lnSpc>
                <a:spcPct val="131000"/>
              </a:lnSpc>
              <a:buNone/>
            </a:pPr>
            <a:r>
              <a:rPr lang="en-US" sz="14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компьютер, школа, класс, футбол, рюкзак.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022826" y="5813524"/>
            <a:ext cx="4123230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19160" y="1154212"/>
            <a:ext cx="795327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Сфера употребления лексики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356682" y="2122884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Не все слова используются всеми людьми одинаково часто.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637929"/>
            <a:ext cx="5339820" cy="2550716"/>
          </a:xfrm>
          <a:prstGeom prst="roundRect">
            <a:avLst>
              <a:gd name="adj" fmla="val 1112"/>
            </a:avLst>
          </a:prstGeom>
          <a:solidFill>
            <a:srgbClr val="E5DFD2"/>
          </a:solidFill>
          <a:ln/>
        </p:spPr>
      </p:sp>
      <p:sp>
        <p:nvSpPr>
          <p:cNvPr id="5" name="Text 3"/>
          <p:cNvSpPr/>
          <p:nvPr/>
        </p:nvSpPr>
        <p:spPr>
          <a:xfrm>
            <a:off x="850482" y="2826941"/>
            <a:ext cx="4038201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🌐</a:t>
            </a:r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Общеупотребительные слова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0482" y="3241973"/>
            <a:ext cx="4961806" cy="10206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Понятны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всем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жителям страны, независимо от профессии и места жительства.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вода, земля, ходить, красивый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190301" y="2637929"/>
            <a:ext cx="5339919" cy="2550716"/>
          </a:xfrm>
          <a:prstGeom prst="roundRect">
            <a:avLst>
              <a:gd name="adj" fmla="val 1112"/>
            </a:avLst>
          </a:prstGeom>
          <a:solidFill>
            <a:srgbClr val="E5DFD2"/>
          </a:solidFill>
          <a:ln/>
        </p:spPr>
      </p:sp>
      <p:sp>
        <p:nvSpPr>
          <p:cNvPr id="8" name="Text 6"/>
          <p:cNvSpPr/>
          <p:nvPr/>
        </p:nvSpPr>
        <p:spPr>
          <a:xfrm>
            <a:off x="6379308" y="2826941"/>
            <a:ext cx="4820026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🔒</a:t>
            </a:r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Слова ограниченного употребления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6379308" y="3241973"/>
            <a:ext cx="49619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Используются только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определёнными группами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людей.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379308" y="3960217"/>
            <a:ext cx="4961905" cy="1039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Профессионализмы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Диалектизмы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Жаргонизмы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56682" y="5401270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558205"/>
            <a:ext cx="5852569" cy="585271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49088" y="2413000"/>
            <a:ext cx="3787383" cy="5020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Профессиональные и местные слова</a:t>
            </a:r>
            <a:endParaRPr lang="en-US" sz="15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49088" y="2953445"/>
            <a:ext cx="3787383" cy="77271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892853" y="3046413"/>
            <a:ext cx="1212621" cy="131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7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👨‍⚕️</a:t>
            </a:r>
            <a:pPr algn="l" indent="0" marL="0">
              <a:lnSpc>
                <a:spcPct val="104000"/>
              </a:lnSpc>
              <a:buNone/>
            </a:pPr>
            <a:r>
              <a:rPr lang="en-US" sz="7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Профессионализмы</a:t>
            </a:r>
            <a:endParaRPr lang="en-US" sz="750" dirty="0"/>
          </a:p>
        </p:txBody>
      </p:sp>
      <p:sp>
        <p:nvSpPr>
          <p:cNvPr id="6" name="Text 2"/>
          <p:cNvSpPr/>
          <p:nvPr/>
        </p:nvSpPr>
        <p:spPr>
          <a:xfrm>
            <a:off x="7892853" y="3212405"/>
            <a:ext cx="3550653" cy="91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Слова людей определённых профессий:</a:t>
            </a:r>
            <a:endParaRPr lang="en-US" sz="600" dirty="0"/>
          </a:p>
        </p:txBody>
      </p:sp>
      <p:sp>
        <p:nvSpPr>
          <p:cNvPr id="7" name="Text 3"/>
          <p:cNvSpPr/>
          <p:nvPr/>
        </p:nvSpPr>
        <p:spPr>
          <a:xfrm>
            <a:off x="7892853" y="3334643"/>
            <a:ext cx="3550653" cy="2985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21920" indent="-121920">
              <a:lnSpc>
                <a:spcPct val="95000"/>
              </a:lnSpc>
              <a:buSzPct val="100000"/>
              <a:buChar char="•"/>
            </a:pPr>
            <a:r>
              <a:rPr lang="en-US" sz="6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скальпель</a:t>
            </a:r>
            <a:pPr algn="l" marL="121920" indent="-121920">
              <a:lnSpc>
                <a:spcPct val="95000"/>
              </a:lnSpc>
              <a:buSzPct val="100000"/>
              <a:buChar char="•"/>
            </a:pPr>
            <a:r>
              <a:rPr lang="en-US" sz="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у хирургов</a:t>
            </a:r>
            <a:endParaRPr lang="en-US" sz="600" dirty="0"/>
          </a:p>
          <a:p>
            <a:pPr algn="l" marL="121920" indent="-121920">
              <a:lnSpc>
                <a:spcPct val="95000"/>
              </a:lnSpc>
              <a:buSzPct val="100000"/>
              <a:buChar char="•"/>
            </a:pPr>
            <a:r>
              <a:rPr lang="en-US" sz="6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аккорд</a:t>
            </a:r>
            <a:pPr algn="l" marL="121920" indent="-121920">
              <a:lnSpc>
                <a:spcPct val="95000"/>
              </a:lnSpc>
              <a:buSzPct val="100000"/>
              <a:buChar char="•"/>
            </a:pPr>
            <a:r>
              <a:rPr lang="en-US" sz="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у музыкантов</a:t>
            </a:r>
            <a:endParaRPr lang="en-US" sz="600" dirty="0"/>
          </a:p>
          <a:p>
            <a:pPr algn="l" marL="121920" indent="-121920">
              <a:lnSpc>
                <a:spcPct val="95000"/>
              </a:lnSpc>
              <a:buSzPct val="100000"/>
              <a:buChar char="•"/>
            </a:pPr>
            <a:r>
              <a:rPr lang="en-US" sz="6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камбуз</a:t>
            </a:r>
            <a:pPr algn="l" marL="121920" indent="-121920">
              <a:lnSpc>
                <a:spcPct val="95000"/>
              </a:lnSpc>
              <a:buSzPct val="100000"/>
              <a:buChar char="•"/>
            </a:pPr>
            <a:r>
              <a:rPr lang="en-US" sz="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у моряков</a:t>
            </a:r>
            <a:endParaRPr lang="en-US" sz="6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49088" y="3760291"/>
            <a:ext cx="3787383" cy="66923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892853" y="3853259"/>
            <a:ext cx="1004069" cy="131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7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🏡</a:t>
            </a:r>
            <a:pPr algn="l" indent="0" marL="0">
              <a:lnSpc>
                <a:spcPct val="104000"/>
              </a:lnSpc>
              <a:buNone/>
            </a:pPr>
            <a:r>
              <a:rPr lang="en-US" sz="7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Диалектизмы</a:t>
            </a:r>
            <a:endParaRPr lang="en-US" sz="750" dirty="0"/>
          </a:p>
        </p:txBody>
      </p:sp>
      <p:sp>
        <p:nvSpPr>
          <p:cNvPr id="10" name="Text 5"/>
          <p:cNvSpPr/>
          <p:nvPr/>
        </p:nvSpPr>
        <p:spPr>
          <a:xfrm>
            <a:off x="7892853" y="4019252"/>
            <a:ext cx="3550653" cy="91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Слова жителей определённой местности:</a:t>
            </a:r>
            <a:endParaRPr lang="en-US" sz="600" dirty="0"/>
          </a:p>
        </p:txBody>
      </p:sp>
      <p:sp>
        <p:nvSpPr>
          <p:cNvPr id="11" name="Text 6"/>
          <p:cNvSpPr/>
          <p:nvPr/>
        </p:nvSpPr>
        <p:spPr>
          <a:xfrm>
            <a:off x="7892853" y="4141490"/>
            <a:ext cx="3550653" cy="195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21920" indent="-121920">
              <a:lnSpc>
                <a:spcPct val="95000"/>
              </a:lnSpc>
              <a:buSzPct val="100000"/>
              <a:buChar char="•"/>
            </a:pPr>
            <a:r>
              <a:rPr lang="en-US" sz="6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кочет</a:t>
            </a:r>
            <a:pPr algn="l" marL="121920" indent="-121920">
              <a:lnSpc>
                <a:spcPct val="95000"/>
              </a:lnSpc>
              <a:buSzPct val="100000"/>
              <a:buChar char="•"/>
            </a:pPr>
            <a:r>
              <a:rPr lang="en-US" sz="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вместо петух</a:t>
            </a:r>
            <a:endParaRPr lang="en-US" sz="600" dirty="0"/>
          </a:p>
          <a:p>
            <a:pPr algn="l" marL="121920" indent="-121920">
              <a:lnSpc>
                <a:spcPct val="95000"/>
              </a:lnSpc>
              <a:buSzPct val="100000"/>
              <a:buChar char="•"/>
            </a:pPr>
            <a:r>
              <a:rPr lang="en-US" sz="6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мультифора</a:t>
            </a:r>
            <a:pPr algn="l" marL="121920" indent="-121920">
              <a:lnSpc>
                <a:spcPct val="95000"/>
              </a:lnSpc>
              <a:buSzPct val="100000"/>
              <a:buChar char="•"/>
            </a:pPr>
            <a:r>
              <a:rPr lang="en-US" sz="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вместо файл</a:t>
            </a:r>
            <a:endParaRPr lang="en-US" sz="600" dirty="0"/>
          </a:p>
        </p:txBody>
      </p:sp>
      <p:sp>
        <p:nvSpPr>
          <p:cNvPr id="12" name="Text 7"/>
          <p:cNvSpPr/>
          <p:nvPr/>
        </p:nvSpPr>
        <p:spPr>
          <a:xfrm>
            <a:off x="7749088" y="4467920"/>
            <a:ext cx="4396967" cy="91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60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19181" y="584795"/>
            <a:ext cx="5553234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Время и жизнь слов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356682" y="1553468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Язык постоянно меняется. Некоторые слова уходят из активной речи, становясь </a:t>
            </a:r>
            <a:pPr algn="ctr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устаревшими</a:t>
            </a:r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068513"/>
            <a:ext cx="5339820" cy="2418556"/>
          </a:xfrm>
          <a:prstGeom prst="roundRect">
            <a:avLst>
              <a:gd name="adj" fmla="val 1172"/>
            </a:avLst>
          </a:prstGeom>
          <a:solidFill>
            <a:srgbClr val="E5DFD2"/>
          </a:solidFill>
          <a:ln/>
        </p:spPr>
      </p:sp>
      <p:sp>
        <p:nvSpPr>
          <p:cNvPr id="5" name="Text 3"/>
          <p:cNvSpPr/>
          <p:nvPr/>
        </p:nvSpPr>
        <p:spPr>
          <a:xfrm>
            <a:off x="850482" y="2257524"/>
            <a:ext cx="2362637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🏰</a:t>
            </a:r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Историзмы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0482" y="2672556"/>
            <a:ext cx="4961806" cy="10206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Слова, обозначающие предметы и явления, которые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исчезли из жизни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Современных синонимов нет.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боярин, кольчуга, царь, карета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190301" y="2068513"/>
            <a:ext cx="5339919" cy="2418556"/>
          </a:xfrm>
          <a:prstGeom prst="roundRect">
            <a:avLst>
              <a:gd name="adj" fmla="val 1172"/>
            </a:avLst>
          </a:prstGeom>
          <a:solidFill>
            <a:srgbClr val="E5DFD2"/>
          </a:solidFill>
          <a:ln/>
        </p:spPr>
      </p:sp>
      <p:sp>
        <p:nvSpPr>
          <p:cNvPr id="8" name="Text 6"/>
          <p:cNvSpPr/>
          <p:nvPr/>
        </p:nvSpPr>
        <p:spPr>
          <a:xfrm>
            <a:off x="6379308" y="2257524"/>
            <a:ext cx="2362637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📜</a:t>
            </a:r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Архаизмы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6379308" y="2672556"/>
            <a:ext cx="4961905" cy="16255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Названия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существующих предметов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которые вытеснили современные слова.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очи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→ глаза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перст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→ палец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чело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→ лоб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61475" y="4699695"/>
            <a:ext cx="10868745" cy="1058366"/>
          </a:xfrm>
          <a:prstGeom prst="roundRect">
            <a:avLst>
              <a:gd name="adj" fmla="val 2679"/>
            </a:avLst>
          </a:prstGeom>
          <a:solidFill>
            <a:srgbClr val="E7E7E4"/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82" y="4967387"/>
            <a:ext cx="236234" cy="189012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275723" y="4935934"/>
            <a:ext cx="1006549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Историзмы и архаизмы часто встречаются в исторических романах и произведениях классической литературы.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356682" y="5970687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704354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Фразеологизмы — устойчивые сочетания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2169120"/>
            <a:ext cx="629686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Фразеологизмы — устойчивые, неделимые сочетания слов с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единым лексическим значением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Их нельзя понимать буквально!</a:t>
            </a:r>
            <a:endParaRPr lang="en-US" sz="14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289002"/>
            <a:ext cx="3053877" cy="23495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77479" y="3503414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Главное свойство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977479" y="3912096"/>
            <a:ext cx="2523467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Смысл имеет весь фразеологизм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целиком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а не отдельные слова. Нельзя переводить по словам.</a:t>
            </a:r>
            <a:endParaRPr lang="en-US" sz="14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04359" y="3289002"/>
            <a:ext cx="3053976" cy="234959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220362" y="3503414"/>
            <a:ext cx="252356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Пример: бить баклуши</a:t>
            </a:r>
            <a:endParaRPr lang="en-US" sz="1850" dirty="0"/>
          </a:p>
        </p:txBody>
      </p:sp>
      <p:sp>
        <p:nvSpPr>
          <p:cNvPr id="10" name="Text 5"/>
          <p:cNvSpPr/>
          <p:nvPr/>
        </p:nvSpPr>
        <p:spPr>
          <a:xfrm>
            <a:off x="4220362" y="4207371"/>
            <a:ext cx="252356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Означает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бездельничать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Никаких реальных баклуш никто не бьёт!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356682" y="5851227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20291"/>
            <a:ext cx="9787586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Разбор популярных фразеологизмов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188964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Запомните эти устойчивые сочетания для диктантов и сочинений: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704009"/>
            <a:ext cx="3496877" cy="2418556"/>
          </a:xfrm>
          <a:prstGeom prst="roundRect">
            <a:avLst>
              <a:gd name="adj" fmla="val 1172"/>
            </a:avLst>
          </a:prstGeom>
          <a:solidFill>
            <a:srgbClr val="E5DFD2"/>
          </a:solidFill>
          <a:ln/>
        </p:spPr>
      </p:sp>
      <p:sp>
        <p:nvSpPr>
          <p:cNvPr id="5" name="Text 3"/>
          <p:cNvSpPr/>
          <p:nvPr/>
        </p:nvSpPr>
        <p:spPr>
          <a:xfrm>
            <a:off x="850482" y="2893020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Водить за нос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0482" y="3301702"/>
            <a:ext cx="3118863" cy="1329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Обманывать человека, обещать и не выполнять.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📌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«Он водил всех за нос, делая вид, что работает.»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347359" y="2704009"/>
            <a:ext cx="3496877" cy="2418556"/>
          </a:xfrm>
          <a:prstGeom prst="roundRect">
            <a:avLst>
              <a:gd name="adj" fmla="val 1172"/>
            </a:avLst>
          </a:prstGeom>
          <a:solidFill>
            <a:srgbClr val="E5DFD2"/>
          </a:solidFill>
          <a:ln/>
        </p:spPr>
      </p:sp>
      <p:sp>
        <p:nvSpPr>
          <p:cNvPr id="8" name="Text 6"/>
          <p:cNvSpPr/>
          <p:nvPr/>
        </p:nvSpPr>
        <p:spPr>
          <a:xfrm>
            <a:off x="4536366" y="2893020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Спустя рукава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4536366" y="3301702"/>
            <a:ext cx="3118863" cy="1329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Делать работу плохо, лениво, не стараясь.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📌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«Задание выполнено спустя рукава.»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033244" y="2704009"/>
            <a:ext cx="3496877" cy="2418556"/>
          </a:xfrm>
          <a:prstGeom prst="roundRect">
            <a:avLst>
              <a:gd name="adj" fmla="val 1172"/>
            </a:avLst>
          </a:prstGeom>
          <a:solidFill>
            <a:srgbClr val="E5DFD2"/>
          </a:solidFill>
          <a:ln/>
        </p:spPr>
      </p:sp>
      <p:sp>
        <p:nvSpPr>
          <p:cNvPr id="11" name="Text 9"/>
          <p:cNvSpPr/>
          <p:nvPr/>
        </p:nvSpPr>
        <p:spPr>
          <a:xfrm>
            <a:off x="8222251" y="2893020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Засучив рукава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8222251" y="3301702"/>
            <a:ext cx="3118863" cy="16318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Работать усердно, горячо, активно — полная противоположность!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📌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«Взялись за дело засучив рукава.»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356682" y="5335191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4385" y="1185267"/>
            <a:ext cx="11402926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Практика: Определите лексическую группу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153940"/>
            <a:ext cx="3496877" cy="30037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296410" y="2295723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875881" y="2909888"/>
            <a:ext cx="306806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Свежий хлеб — свежая газета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75881" y="3613845"/>
            <a:ext cx="3068065" cy="1329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Значения разные, но связаны: «недавно испечённый» / «недавно напечатанная».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✅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Ответ: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многозначное слово</a:t>
            </a:r>
            <a:endParaRPr lang="en-US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2153940"/>
            <a:ext cx="3496877" cy="300374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982294" y="2295723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4561766" y="2909888"/>
            <a:ext cx="267993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Смелый — трусливый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4561766" y="3318570"/>
            <a:ext cx="3068065" cy="10270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Слова имеют прямо противоположный смысл.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✅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Ответ: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антонимы</a:t>
            </a:r>
            <a:endParaRPr lang="en-US" sz="14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3244" y="2153940"/>
            <a:ext cx="3496877" cy="300374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668179" y="2295723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3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8247650" y="2909888"/>
            <a:ext cx="306806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Водопроводный кран — подъёмный кран</a:t>
            </a:r>
            <a:endParaRPr lang="en-US" sz="1850" dirty="0"/>
          </a:p>
        </p:txBody>
      </p:sp>
      <p:sp>
        <p:nvSpPr>
          <p:cNvPr id="14" name="Text 9"/>
          <p:cNvSpPr/>
          <p:nvPr/>
        </p:nvSpPr>
        <p:spPr>
          <a:xfrm>
            <a:off x="8247650" y="3613845"/>
            <a:ext cx="3068065" cy="10270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Форма совпадает, смыслы абсолютно не связаны.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✅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Ответ: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омонимы</a:t>
            </a:r>
            <a:endParaRPr lang="en-US" sz="1450" dirty="0"/>
          </a:p>
        </p:txBody>
      </p:sp>
      <p:sp>
        <p:nvSpPr>
          <p:cNvPr id="15" name="Text 10"/>
          <p:cNvSpPr/>
          <p:nvPr/>
        </p:nvSpPr>
        <p:spPr>
          <a:xfrm>
            <a:off x="356682" y="5370314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1657" y="738783"/>
            <a:ext cx="5836397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Главные итоги урока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661475" y="1612900"/>
            <a:ext cx="425241" cy="425252"/>
          </a:xfrm>
          <a:prstGeom prst="roundRect">
            <a:avLst>
              <a:gd name="adj" fmla="val 6667"/>
            </a:avLst>
          </a:prstGeom>
          <a:solidFill>
            <a:srgbClr val="E5DFD2"/>
          </a:solidFill>
          <a:ln/>
        </p:spPr>
      </p:sp>
      <p:sp>
        <p:nvSpPr>
          <p:cNvPr id="5" name="Text 2"/>
          <p:cNvSpPr/>
          <p:nvPr/>
        </p:nvSpPr>
        <p:spPr>
          <a:xfrm>
            <a:off x="732365" y="1648321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275723" y="1677789"/>
            <a:ext cx="292568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Лексика и фразеология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1275723" y="2086471"/>
            <a:ext cx="568261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Лексика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изучает словарный состав языка,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фразеология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устойчивые обороты речи.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61475" y="3069332"/>
            <a:ext cx="425241" cy="425252"/>
          </a:xfrm>
          <a:prstGeom prst="roundRect">
            <a:avLst>
              <a:gd name="adj" fmla="val 6667"/>
            </a:avLst>
          </a:prstGeom>
          <a:solidFill>
            <a:srgbClr val="E5DFD2"/>
          </a:solidFill>
          <a:ln/>
        </p:spPr>
      </p:sp>
      <p:sp>
        <p:nvSpPr>
          <p:cNvPr id="9" name="Text 6"/>
          <p:cNvSpPr/>
          <p:nvPr/>
        </p:nvSpPr>
        <p:spPr>
          <a:xfrm>
            <a:off x="732365" y="3104753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275723" y="3134221"/>
            <a:ext cx="32412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Три великих инструмента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1275723" y="3542903"/>
            <a:ext cx="568261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Синонимы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делают речь богатой,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антонимы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контрастной,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омонимы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требуют внимательности.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661475" y="4525764"/>
            <a:ext cx="425241" cy="425252"/>
          </a:xfrm>
          <a:prstGeom prst="roundRect">
            <a:avLst>
              <a:gd name="adj" fmla="val 6667"/>
            </a:avLst>
          </a:prstGeom>
          <a:solidFill>
            <a:srgbClr val="E5DFD2"/>
          </a:solidFill>
          <a:ln/>
        </p:spPr>
      </p:sp>
      <p:sp>
        <p:nvSpPr>
          <p:cNvPr id="13" name="Text 10"/>
          <p:cNvSpPr/>
          <p:nvPr/>
        </p:nvSpPr>
        <p:spPr>
          <a:xfrm>
            <a:off x="732365" y="4561185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275723" y="4590653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Богатство языка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1275723" y="4999335"/>
            <a:ext cx="568261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Умение правильно использовать лексическое богатство русского языка — признак высокой культуры человека.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356682" y="5816798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2026-07-05T16:20:19Z</dcterms:created>
  <dcterms:modified xsi:type="dcterms:W3CDTF">2026-07-05T16:20:19Z</dcterms:modified>
</cp:coreProperties>
</file>