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Instrument Sans"/>
      <p:regular r:id="rId201314"/>
    </p:embeddedFont>
    <p:embeddedFont>
      <p:font typeface="Instrument Sans Medium"/>
      <p:regular r:id="rId201315"/>
    </p:embeddedFont>
    <p:embeddedFont>
      <p:font typeface="Instrument Sans SemiBold"/>
      <p:regular r:id="rId201316"/>
    </p:embeddedFont>
    <p:embeddedFont>
      <p:font typeface="Instrument Sans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1.png"/><Relationship Id="rId6" Type="http://schemas.openxmlformats.org/officeDocument/2006/relationships/image" Target="../media/image-2-2.svg"/><Relationship Id="rId7" Type="http://schemas.openxmlformats.org/officeDocument/2006/relationships/image" Target="../media/image-2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7-1.png"/><Relationship Id="rId6" Type="http://schemas.openxmlformats.org/officeDocument/2006/relationships/image" Target="../media/image-7-2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1.png"/><Relationship Id="rId6" Type="http://schemas.openxmlformats.org/officeDocument/2006/relationships/image" Target="../media/image-12-2.sv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svg"/><Relationship Id="rId4" Type="http://schemas.openxmlformats.org/officeDocument/2006/relationships/image" Target="../media/image-18-4.png"/><Relationship Id="rId5" Type="http://schemas.openxmlformats.org/officeDocument/2006/relationships/image" Target="../media/image-18-5.svg"/><Relationship Id="rId6" Type="http://schemas.openxmlformats.org/officeDocument/2006/relationships/image" Target="../media/image-18-6.png"/><Relationship Id="rId7" Type="http://schemas.openxmlformats.org/officeDocument/2006/relationships/image" Target="../media/image-18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svg"/><Relationship Id="rId4" Type="http://schemas.openxmlformats.org/officeDocument/2006/relationships/image" Target="../media/image-19-2.png"/><Relationship Id="rId5" Type="http://schemas.openxmlformats.org/officeDocument/2006/relationships/image" Target="../media/image-19-3.svg"/><Relationship Id="rId6" Type="http://schemas.openxmlformats.org/officeDocument/2006/relationships/image" Target="../media/image-19-6.png"/><Relationship Id="rId7" Type="http://schemas.openxmlformats.org/officeDocument/2006/relationships/image" Target="../media/image-19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1.png"/><Relationship Id="rId6" Type="http://schemas.openxmlformats.org/officeDocument/2006/relationships/image" Target="../media/image-12-2.svg"/><Relationship Id="rId7" Type="http://schemas.openxmlformats.org/officeDocument/2006/relationships/image" Target="../media/image-20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652911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Отношения, пропорции и масштабы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88426" y="3909814"/>
            <a:ext cx="618663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Математика 6 класс — Практическая математика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6201"/>
            <a:ext cx="4389923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Почему это важно?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397000"/>
            <a:ext cx="373807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Математика в реальных размерах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1754188"/>
            <a:ext cx="5811791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Как приготовить лимонад нужной сладости? Как прочесть карту в путешествии? И как архитекторы строят уменьшенные модели небоскребов? Ответ кроется в трех понятиях:</a:t>
            </a:r>
            <a:endParaRPr lang="en-US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543274"/>
            <a:ext cx="5811791" cy="11330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7928" y="2713534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Отношения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07928" y="3070721"/>
            <a:ext cx="5395083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Помогают нам сравнивать любые величины (например, ингредиенты в рецептах).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797300"/>
            <a:ext cx="5811791" cy="9153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07928" y="3967559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Пропорции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07928" y="4324747"/>
            <a:ext cx="5395083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Позволяют сохранять баланс и правильное соотношение частей.</a:t>
            </a:r>
            <a:endParaRPr lang="en-US" sz="11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833640"/>
            <a:ext cx="5811791" cy="113307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07928" y="5003899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Масштаб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907928" y="5361087"/>
            <a:ext cx="5395083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Дает возможность уменьшить огромный мир до размеров листа бумаги или экрана смартфона.</a:t>
            </a:r>
            <a:endParaRPr lang="en-US" sz="11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8502" y="891282"/>
            <a:ext cx="3750375" cy="375046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11180780" y="6438404"/>
            <a:ext cx="859709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98302"/>
            <a:ext cx="5382979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Цели сегодняшнего урока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61475" y="1219101"/>
            <a:ext cx="249975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Чему мы научимся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661475" y="1636713"/>
            <a:ext cx="690644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Сегодня мы сделаем математику наглядной и практичной: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90427"/>
            <a:ext cx="629686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9531" y="2302272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406291" y="2160687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Понятие отношения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406291" y="2469455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Узнаем, как сравнивать числа через деление.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18631"/>
            <a:ext cx="6296860" cy="9072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9531" y="3330476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406291" y="3188891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Пропорции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406291" y="3497659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Изучим равенство отношений и волшебное «перекрестное правило».</a:t>
            </a:r>
            <a:endParaRPr lang="en-US" sz="11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046835"/>
            <a:ext cx="6296860" cy="9072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69531" y="4358680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1406291" y="4217095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Решение уравнений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1406291" y="4525863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Научимся легко находить неизвестный член пропорции.</a:t>
            </a:r>
            <a:endParaRPr lang="en-US" sz="11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5075039"/>
            <a:ext cx="6296860" cy="1084659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9531" y="547558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4</a:t>
            </a:r>
            <a:endParaRPr lang="en-US" sz="1750" dirty="0"/>
          </a:p>
        </p:txBody>
      </p:sp>
      <p:sp>
        <p:nvSpPr>
          <p:cNvPr id="20" name="Text 13"/>
          <p:cNvSpPr/>
          <p:nvPr/>
        </p:nvSpPr>
        <p:spPr>
          <a:xfrm>
            <a:off x="1406291" y="5245298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Масштаб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1406291" y="5554067"/>
            <a:ext cx="53817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Поймем, как переводить сантиметры на карте в реальные километры на местности.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6605422" y="6438404"/>
            <a:ext cx="863182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042" y="791964"/>
            <a:ext cx="6035921" cy="5274072"/>
          </a:xfrm>
          <a:prstGeom prst="roundRect">
            <a:avLst>
              <a:gd name="adj" fmla="val 4645"/>
            </a:avLst>
          </a:prstGeom>
          <a:solidFill>
            <a:srgbClr val="84C1FA"/>
          </a:solidFill>
          <a:ln/>
        </p:spPr>
      </p:sp>
      <p:sp>
        <p:nvSpPr>
          <p:cNvPr id="3" name="Text 1"/>
          <p:cNvSpPr/>
          <p:nvPr/>
        </p:nvSpPr>
        <p:spPr>
          <a:xfrm>
            <a:off x="709099" y="945059"/>
            <a:ext cx="5298149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Что такое отношение?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709099" y="1537891"/>
            <a:ext cx="282458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Сравнение делением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09099" y="1956693"/>
            <a:ext cx="569580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Отношение — это математическое сравнение двух чисел, которое показывает, во сколько раз одно число больше другого, или какую часть оно от него составляет.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9099" y="2904629"/>
            <a:ext cx="2771309" cy="1560016"/>
          </a:xfrm>
          <a:prstGeom prst="roundRect">
            <a:avLst>
              <a:gd name="adj" fmla="val 9814"/>
            </a:avLst>
          </a:prstGeom>
          <a:solidFill>
            <a:srgbClr val="CEE6FD"/>
          </a:solidFill>
          <a:ln/>
        </p:spPr>
      </p:sp>
      <p:sp>
        <p:nvSpPr>
          <p:cNvPr id="7" name="Text 5"/>
          <p:cNvSpPr/>
          <p:nvPr/>
        </p:nvSpPr>
        <p:spPr>
          <a:xfrm>
            <a:off x="879155" y="3074690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Запись отношения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79155" y="3493492"/>
            <a:ext cx="2431195" cy="801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Записывается в виде деления 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highlight>
                  <a:srgbClr val="77B4ED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 : b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или в виде обыкновенной дроби 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highlight>
                  <a:srgbClr val="77B4ED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 / b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33498" y="2904629"/>
            <a:ext cx="2771408" cy="1560016"/>
          </a:xfrm>
          <a:prstGeom prst="roundRect">
            <a:avLst>
              <a:gd name="adj" fmla="val 9814"/>
            </a:avLst>
          </a:prstGeom>
          <a:solidFill>
            <a:srgbClr val="CEE6FD"/>
          </a:solidFill>
          <a:ln/>
        </p:spPr>
      </p:sp>
      <p:sp>
        <p:nvSpPr>
          <p:cNvPr id="10" name="Text 8"/>
          <p:cNvSpPr/>
          <p:nvPr/>
        </p:nvSpPr>
        <p:spPr>
          <a:xfrm>
            <a:off x="3803555" y="3074690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Чтение записи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803555" y="3493492"/>
            <a:ext cx="243129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Читается как «отношение числа а к числу b».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09099" y="4617740"/>
            <a:ext cx="5695808" cy="1276052"/>
          </a:xfrm>
          <a:prstGeom prst="roundRect">
            <a:avLst>
              <a:gd name="adj" fmla="val 11998"/>
            </a:avLst>
          </a:prstGeom>
          <a:solidFill>
            <a:srgbClr val="CEE6FD"/>
          </a:solidFill>
          <a:ln/>
        </p:spPr>
      </p:sp>
      <p:sp>
        <p:nvSpPr>
          <p:cNvPr id="13" name="Text 11"/>
          <p:cNvSpPr/>
          <p:nvPr/>
        </p:nvSpPr>
        <p:spPr>
          <a:xfrm>
            <a:off x="879155" y="4787801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Главное свойство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879155" y="5206603"/>
            <a:ext cx="5355694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Отношение не изменится, если его члены умножить или разделить на одно и то же число (как при сокращении дробей).</a:t>
            </a:r>
            <a:endParaRPr lang="en-US" sz="13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3802" y="964208"/>
            <a:ext cx="4196352" cy="4196457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73339" y="6438404"/>
            <a:ext cx="867150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69441"/>
            <a:ext cx="6327716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Визуализация отношений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1398786"/>
            <a:ext cx="3850286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Рецепт идеального лимонада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61475" y="1935163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Давай разберем отношение на простом кулинарном примере:</a:t>
            </a:r>
            <a:endParaRPr lang="en-US" sz="14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407146"/>
            <a:ext cx="897808" cy="130194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29836" y="2586633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Рецепт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729836" y="2969419"/>
            <a:ext cx="522849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Чтобы лимонад был вкусным, на каждые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лимона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нужно брать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 стакана воды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709095"/>
            <a:ext cx="897808" cy="10774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29836" y="3888581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Запись отношения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1729836" y="4271367"/>
            <a:ext cx="52284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Отношение лимонов к воде составляет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: 2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(три к двум).</a:t>
            </a:r>
            <a:endParaRPr lang="en-US" sz="14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786511"/>
            <a:ext cx="897808" cy="130194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729836" y="4965998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Увеличение порции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1729836" y="5348784"/>
            <a:ext cx="522849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Если мы возьмем 6 лимонов, то воды потребуется 4 стакана. Отношение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6 : 4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равносильно отношению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: 2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6605323" y="6438404"/>
            <a:ext cx="863281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7166"/>
            <a:ext cx="4153590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Разбор задачи 1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302643"/>
            <a:ext cx="238158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Отношение в классе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61475" y="1630363"/>
            <a:ext cx="5871023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Давай решим школьную задачу: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61475" y="1948359"/>
            <a:ext cx="5261439" cy="659011"/>
          </a:xfrm>
          <a:prstGeom prst="roundRect">
            <a:avLst>
              <a:gd name="adj" fmla="val 19360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156" y="2147491"/>
            <a:ext cx="177200" cy="1416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22037" y="2079427"/>
            <a:ext cx="4659196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Условие: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В классе учатся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12 мальчиков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15 девочек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Найди отношение числа мальчиков к числу девочек.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61475" y="2726928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61475" y="2948781"/>
            <a:ext cx="5261439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661475" y="3057723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1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61475" y="3385443"/>
            <a:ext cx="5261439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Запишем отношение в виде дроби →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12/15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61475" y="3796407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61475" y="4018260"/>
            <a:ext cx="5261439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661475" y="4127202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2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61475" y="4454922"/>
            <a:ext cx="5261439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Сократим полученную дробь. Поделим верх и низ на 3: 12 ÷ 3 =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4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15 ÷ 3 =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61475" y="4865886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61475" y="5087739"/>
            <a:ext cx="5261439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8" name="Text 15"/>
          <p:cNvSpPr/>
          <p:nvPr/>
        </p:nvSpPr>
        <p:spPr>
          <a:xfrm>
            <a:off x="661475" y="5196681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661475" y="5524401"/>
            <a:ext cx="5261439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Отношение равно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4/5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(или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4 : 5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). На каждые 4 мальчика приходится 5 девочек.</a:t>
            </a:r>
            <a:endParaRPr lang="en-US" sz="11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131" y="830461"/>
            <a:ext cx="3946029" cy="394612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11173339" y="6438404"/>
            <a:ext cx="867150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3558"/>
            <a:ext cx="4478622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Что такое пропорция?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329035"/>
            <a:ext cx="296021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Равенство двух отношений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61475" y="1709936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Пропорция — это математическое равенство двух отношений.</a:t>
            </a:r>
            <a:endParaRPr lang="en-US" sz="11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47491"/>
            <a:ext cx="6382880" cy="86032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98403" y="2308225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Общий вид записи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98403" y="2635945"/>
            <a:ext cx="5985221" cy="21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 : b = c : d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или в виде равенства дробей: 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a/b = c/d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1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114080"/>
            <a:ext cx="6382880" cy="86032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98403" y="3274814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Крайние члены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98403" y="3602534"/>
            <a:ext cx="5985221" cy="21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 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крайние члены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пропорции.</a:t>
            </a:r>
            <a:endParaRPr lang="en-US" sz="11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080669"/>
            <a:ext cx="6382880" cy="86032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98403" y="4241403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Средние члены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898403" y="4569123"/>
            <a:ext cx="5985221" cy="21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 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средние члены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пропорции.</a:t>
            </a:r>
            <a:endParaRPr lang="en-US" sz="11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5047258"/>
            <a:ext cx="6382880" cy="84762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8403" y="5207992"/>
            <a:ext cx="177200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Условие верности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98403" y="5535712"/>
            <a:ext cx="5985221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Пропорция верна только тогда, когда оба отношения дают одинаковый результат.</a:t>
            </a:r>
            <a:endParaRPr lang="en-US" sz="11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6573" y="2147491"/>
            <a:ext cx="3104874" cy="310495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9" name="Text 12"/>
          <p:cNvSpPr/>
          <p:nvPr/>
        </p:nvSpPr>
        <p:spPr>
          <a:xfrm>
            <a:off x="11181475" y="6438404"/>
            <a:ext cx="859014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22908"/>
            <a:ext cx="6296860" cy="1087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Основное свойство пропорции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989786" y="1873945"/>
            <a:ext cx="2784008" cy="271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Правило креста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5233360" y="2385913"/>
            <a:ext cx="6296860" cy="534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Основное свойство пропорции — это закон, который связывает её крайние и средние члены: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233360" y="3100388"/>
            <a:ext cx="6296860" cy="3034705"/>
          </a:xfrm>
          <a:prstGeom prst="roundRect">
            <a:avLst>
              <a:gd name="adj" fmla="val 5159"/>
            </a:avLst>
          </a:prstGeom>
          <a:solidFill>
            <a:srgbClr val="CEE6FD"/>
          </a:solidFill>
          <a:ln/>
        </p:spPr>
      </p:sp>
      <p:sp>
        <p:nvSpPr>
          <p:cNvPr id="7" name="Shape 4"/>
          <p:cNvSpPr/>
          <p:nvPr/>
        </p:nvSpPr>
        <p:spPr>
          <a:xfrm>
            <a:off x="5233360" y="3100388"/>
            <a:ext cx="3148430" cy="1784548"/>
          </a:xfrm>
          <a:prstGeom prst="rect">
            <a:avLst/>
          </a:prstGeom>
          <a:solidFill>
            <a:srgbClr val="CEE6FD"/>
          </a:solidFill>
          <a:ln/>
        </p:spPr>
      </p:sp>
      <p:sp>
        <p:nvSpPr>
          <p:cNvPr id="8" name="Text 5"/>
          <p:cNvSpPr/>
          <p:nvPr/>
        </p:nvSpPr>
        <p:spPr>
          <a:xfrm>
            <a:off x="5407287" y="3274318"/>
            <a:ext cx="2174424" cy="271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Правило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407287" y="3642221"/>
            <a:ext cx="2800578" cy="1068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Произведение крайних членов пропорции равно произведению её средних членов.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381790" y="3100388"/>
            <a:ext cx="3148430" cy="1784548"/>
          </a:xfrm>
          <a:prstGeom prst="rect">
            <a:avLst/>
          </a:prstGeom>
          <a:solidFill>
            <a:srgbClr val="CEE6FD"/>
          </a:solidFill>
          <a:ln/>
        </p:spPr>
      </p:sp>
      <p:sp>
        <p:nvSpPr>
          <p:cNvPr id="11" name="Shape 8"/>
          <p:cNvSpPr/>
          <p:nvPr/>
        </p:nvSpPr>
        <p:spPr>
          <a:xfrm>
            <a:off x="8381790" y="3100388"/>
            <a:ext cx="19050" cy="1784548"/>
          </a:xfrm>
          <a:prstGeom prst="roundRect">
            <a:avLst>
              <a:gd name="adj" fmla="val 821839"/>
            </a:avLst>
          </a:prstGeom>
          <a:solidFill>
            <a:srgbClr val="B4CCE3"/>
          </a:solidFill>
          <a:ln/>
        </p:spPr>
      </p:sp>
      <p:sp>
        <p:nvSpPr>
          <p:cNvPr id="12" name="Text 9"/>
          <p:cNvSpPr/>
          <p:nvPr/>
        </p:nvSpPr>
        <p:spPr>
          <a:xfrm>
            <a:off x="8555716" y="3274318"/>
            <a:ext cx="2174424" cy="271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Формула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555716" y="3642221"/>
            <a:ext cx="2800578" cy="286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Если 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a/b = c/d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то </a:t>
            </a:r>
            <a:pPr algn="l" indent="0" marL="0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 × d = b × c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233360" y="4884936"/>
            <a:ext cx="6296860" cy="1250156"/>
          </a:xfrm>
          <a:prstGeom prst="rect">
            <a:avLst/>
          </a:prstGeom>
          <a:solidFill>
            <a:srgbClr val="CEE6FD"/>
          </a:solidFill>
          <a:ln/>
        </p:spPr>
      </p:sp>
      <p:sp>
        <p:nvSpPr>
          <p:cNvPr id="15" name="Shape 12"/>
          <p:cNvSpPr/>
          <p:nvPr/>
        </p:nvSpPr>
        <p:spPr>
          <a:xfrm>
            <a:off x="5233360" y="4884936"/>
            <a:ext cx="6296860" cy="19050"/>
          </a:xfrm>
          <a:prstGeom prst="roundRect">
            <a:avLst>
              <a:gd name="adj" fmla="val 821839"/>
            </a:avLst>
          </a:prstGeom>
          <a:solidFill>
            <a:srgbClr val="B4CCE3"/>
          </a:solidFill>
          <a:ln/>
        </p:spPr>
      </p:sp>
      <p:sp>
        <p:nvSpPr>
          <p:cNvPr id="16" name="Text 13"/>
          <p:cNvSpPr/>
          <p:nvPr/>
        </p:nvSpPr>
        <p:spPr>
          <a:xfrm>
            <a:off x="5407287" y="5058866"/>
            <a:ext cx="2174424" cy="271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Наглядность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407287" y="5426770"/>
            <a:ext cx="5949007" cy="534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Это правило называют «крест-накрест», так как линии перемножения чисел образуют крест.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723091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1175621" y="6438404"/>
            <a:ext cx="864868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5939"/>
            <a:ext cx="4330790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Разбор задачи 2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357908"/>
            <a:ext cx="327671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Находим неизвестный член x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1707555"/>
            <a:ext cx="5862392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Давай решим уравнение с помощью пропорции: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1475" y="2052241"/>
            <a:ext cx="5252807" cy="517227"/>
          </a:xfrm>
          <a:prstGeom prst="roundRect">
            <a:avLst>
              <a:gd name="adj" fmla="val 25901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299" y="2266752"/>
            <a:ext cx="186031" cy="1488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5154" y="2194917"/>
            <a:ext cx="5229888" cy="231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Уравнение: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Нам нужно найти 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000000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из пропорции: </a:t>
            </a:r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 / 5 = x / 20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61475" y="2701330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1475" y="2935288"/>
            <a:ext cx="525280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661475" y="3047802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1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61475" y="3397448"/>
            <a:ext cx="5252807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Применим основное свойство (умножим крест-накрест): </a:t>
            </a:r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 × x = 2 × 20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61475" y="3839071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61475" y="4073029"/>
            <a:ext cx="525280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661475" y="4185543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2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61475" y="4535190"/>
            <a:ext cx="5252807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Упростим правую часть: </a:t>
            </a:r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 × x = 40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661475" y="4976813"/>
            <a:ext cx="2976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61475" y="5210770"/>
            <a:ext cx="525280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8" name="Text 15"/>
          <p:cNvSpPr/>
          <p:nvPr/>
        </p:nvSpPr>
        <p:spPr>
          <a:xfrm>
            <a:off x="661475" y="532328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3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661475" y="5672931"/>
            <a:ext cx="5252807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Найдем x: x = 40 ÷ 5 → </a:t>
            </a:r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x = 8</a:t>
            </a:r>
            <a:endParaRPr lang="en-US" sz="115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763" y="860623"/>
            <a:ext cx="4202206" cy="4202311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11172347" y="6438404"/>
            <a:ext cx="868142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2376" y="835918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Попробуй сам! 1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1849094" y="1502172"/>
            <a:ext cx="392152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Задание «Реши пропорцию»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2080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Попробуй применить правило перекрестного умножения самостоятельно: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2898378"/>
            <a:ext cx="6296860" cy="1524000"/>
          </a:xfrm>
          <a:prstGeom prst="roundRect">
            <a:avLst>
              <a:gd name="adj" fmla="val 11163"/>
            </a:avLst>
          </a:prstGeom>
          <a:solidFill>
            <a:srgbClr val="CEE6FD"/>
          </a:solidFill>
          <a:ln/>
        </p:spPr>
      </p:sp>
      <p:sp>
        <p:nvSpPr>
          <p:cNvPr id="7" name="Text 4"/>
          <p:cNvSpPr/>
          <p:nvPr/>
        </p:nvSpPr>
        <p:spPr>
          <a:xfrm>
            <a:off x="850482" y="308739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Твоё задание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0482" y="3496072"/>
            <a:ext cx="5918846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Найди неизвестное число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из следующей пропорции: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50482" y="3930948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/ 4 = 9 / x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611390"/>
            <a:ext cx="6296860" cy="1410593"/>
          </a:xfrm>
          <a:prstGeom prst="roundRect">
            <a:avLst>
              <a:gd name="adj" fmla="val 12060"/>
            </a:avLst>
          </a:prstGeom>
          <a:solidFill>
            <a:srgbClr val="CEE6FD"/>
          </a:solidFill>
          <a:ln/>
        </p:spPr>
      </p:sp>
      <p:sp>
        <p:nvSpPr>
          <p:cNvPr id="11" name="Text 8"/>
          <p:cNvSpPr/>
          <p:nvPr/>
        </p:nvSpPr>
        <p:spPr>
          <a:xfrm>
            <a:off x="850482" y="480040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Подсказка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0482" y="5209084"/>
            <a:ext cx="5918846" cy="623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Умножь крест-накрест: 3 умножь на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а 4 умножь на 9. Затем реши простое уравнение!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541626" y="6438404"/>
            <a:ext cx="926978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22821"/>
            <a:ext cx="4098227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Решение задания 1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61475" y="1300063"/>
            <a:ext cx="2664354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Проверим твои расчеты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61475" y="1621036"/>
            <a:ext cx="5873801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Вот пошаговый разбор и решение задачи: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61475" y="1930995"/>
            <a:ext cx="279095" cy="1744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61475" y="2149078"/>
            <a:ext cx="526421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2256929"/>
            <a:ext cx="1744321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61475" y="2577902"/>
            <a:ext cx="5264217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Применяем перекрестное умножение → </a:t>
            </a:r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× x = 4 × 9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1475" y="2979539"/>
            <a:ext cx="279095" cy="1744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61475" y="3197622"/>
            <a:ext cx="526421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1" name="Text 9"/>
          <p:cNvSpPr/>
          <p:nvPr/>
        </p:nvSpPr>
        <p:spPr>
          <a:xfrm>
            <a:off x="661475" y="3305473"/>
            <a:ext cx="1744321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61475" y="3626445"/>
            <a:ext cx="5264217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Вычисляем правую часть → </a:t>
            </a:r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3 × x = 36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61475" y="4028083"/>
            <a:ext cx="279095" cy="1744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61475" y="4246166"/>
            <a:ext cx="526421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5" name="Text 13"/>
          <p:cNvSpPr/>
          <p:nvPr/>
        </p:nvSpPr>
        <p:spPr>
          <a:xfrm>
            <a:off x="661475" y="4354016"/>
            <a:ext cx="1744321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3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61475" y="4674989"/>
            <a:ext cx="5264217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Находим x → x = 36 ÷ 3.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61475" y="5076627"/>
            <a:ext cx="279095" cy="1744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61475" y="5294709"/>
            <a:ext cx="5264217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9" name="Text 17"/>
          <p:cNvSpPr/>
          <p:nvPr/>
        </p:nvSpPr>
        <p:spPr>
          <a:xfrm>
            <a:off x="661475" y="5402560"/>
            <a:ext cx="1744321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Результат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61475" y="5723533"/>
            <a:ext cx="5264217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x = 12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Проверим: 3/4 = 0.75, и 9/12 = 3/4 = 0.75. Всё решено абсолютно верно!</a:t>
            </a:r>
            <a:endParaRPr lang="en-US" sz="105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2353" y="835720"/>
            <a:ext cx="3948113" cy="3948212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11151710" y="6438404"/>
            <a:ext cx="888779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1502"/>
            <a:ext cx="4626157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Что такое масштаб?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458119"/>
            <a:ext cx="3256774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Геометрия на листе бумаги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61475" y="1845667"/>
            <a:ext cx="580137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Масштаб — это отношение длины отрезка на карте или чертеже к его реальной длине на местности.</a:t>
            </a:r>
            <a:endParaRPr lang="en-US" sz="1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74714"/>
            <a:ext cx="5801374" cy="9846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7354" y="2654399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Запись масштаба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17354" y="3041948"/>
            <a:ext cx="536581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Записывается как отношение чисел. Например,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: 100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95886"/>
            <a:ext cx="5801374" cy="12223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7354" y="3775571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Что это значит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917354" y="4163120"/>
            <a:ext cx="536581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 сантиметр на чертеже равен 100 сантиметрам (или 1 метру) в реальной жизни.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954786"/>
            <a:ext cx="5801374" cy="98464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7354" y="5134471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Применение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917354" y="5522020"/>
            <a:ext cx="536581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Чертежи деталей, планы квартир, географические карты и глобусы.</a:t>
            </a:r>
            <a:endParaRPr lang="en-US" sz="12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103" y="918567"/>
            <a:ext cx="3974008" cy="397410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11129188" y="6438404"/>
            <a:ext cx="911301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16260"/>
            <a:ext cx="5393694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Визуализация масштаба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61475" y="1272877"/>
            <a:ext cx="261782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Читаем карту мира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61475" y="1728688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Географические карты — самый яркий пример использования масштаба:</a:t>
            </a:r>
            <a:endParaRPr lang="en-US" sz="1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120007"/>
            <a:ext cx="803255" cy="9640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01251" y="2280642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Пример масштаба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1601251" y="2613521"/>
            <a:ext cx="535708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 карте написано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: 100 000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(один к ста тысячам).</a:t>
            </a:r>
            <a:endParaRPr lang="en-US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084016"/>
            <a:ext cx="803255" cy="9640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1251" y="3244652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Перевод в метры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1601251" y="3577530"/>
            <a:ext cx="535708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Это значит, что 1 см на карте равен 100 000 см в реальности.</a:t>
            </a:r>
            <a:endParaRPr lang="en-US" sz="12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048026"/>
            <a:ext cx="803255" cy="96400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01251" y="4208661"/>
            <a:ext cx="2136722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Перевод в километры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1601251" y="4541540"/>
            <a:ext cx="535708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100 000 см = 1000 метров =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километр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2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5012035"/>
            <a:ext cx="803255" cy="112960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01251" y="5172670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Вывод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1601251" y="5505549"/>
            <a:ext cx="535708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Каждые 1 см на этой карте соответствуют 1 км реального пути пешком.</a:t>
            </a:r>
            <a:endParaRPr lang="en-US" sz="1250" dirty="0"/>
          </a:p>
        </p:txBody>
      </p:sp>
      <p:sp>
        <p:nvSpPr>
          <p:cNvPr id="18" name="Text 11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9" name="Text 12"/>
          <p:cNvSpPr/>
          <p:nvPr/>
        </p:nvSpPr>
        <p:spPr>
          <a:xfrm>
            <a:off x="6554425" y="6438404"/>
            <a:ext cx="914179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7674" y="812304"/>
            <a:ext cx="5469098" cy="5233293"/>
          </a:xfrm>
          <a:prstGeom prst="roundRect">
            <a:avLst>
              <a:gd name="adj" fmla="val 4352"/>
            </a:avLst>
          </a:prstGeom>
          <a:solidFill>
            <a:srgbClr val="84C1FA"/>
          </a:solidFill>
          <a:ln/>
        </p:spPr>
      </p:sp>
      <p:sp>
        <p:nvSpPr>
          <p:cNvPr id="3" name="Text 1"/>
          <p:cNvSpPr/>
          <p:nvPr/>
        </p:nvSpPr>
        <p:spPr>
          <a:xfrm>
            <a:off x="705825" y="944563"/>
            <a:ext cx="5152797" cy="988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Перевод масштаба в километры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705825" y="1985863"/>
            <a:ext cx="3256675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Простые правила перевода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05825" y="2365276"/>
            <a:ext cx="5152797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Как быстро переводить масштаб без путаницы в нулях? Используй эти простые правила: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05825" y="2978845"/>
            <a:ext cx="2510271" cy="1857573"/>
          </a:xfrm>
          <a:prstGeom prst="roundRect">
            <a:avLst>
              <a:gd name="adj" fmla="val 7663"/>
            </a:avLst>
          </a:prstGeom>
          <a:solidFill>
            <a:srgbClr val="CEE6FD"/>
          </a:solidFill>
          <a:ln/>
        </p:spPr>
      </p:sp>
      <p:sp>
        <p:nvSpPr>
          <p:cNvPr id="7" name="Text 5"/>
          <p:cNvSpPr/>
          <p:nvPr/>
        </p:nvSpPr>
        <p:spPr>
          <a:xfrm>
            <a:off x="863975" y="3136999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Убираем два нуля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63975" y="3516412"/>
            <a:ext cx="2193969" cy="929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Чтобы перевести сантиметры в метры, убери 2 нуля с конца числа. (Например, 500 см = 5 м).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48351" y="2978845"/>
            <a:ext cx="2510271" cy="1857573"/>
          </a:xfrm>
          <a:prstGeom prst="roundRect">
            <a:avLst>
              <a:gd name="adj" fmla="val 7663"/>
            </a:avLst>
          </a:prstGeom>
          <a:solidFill>
            <a:srgbClr val="CEE6FD"/>
          </a:solidFill>
          <a:ln/>
        </p:spPr>
      </p:sp>
      <p:sp>
        <p:nvSpPr>
          <p:cNvPr id="10" name="Text 8"/>
          <p:cNvSpPr/>
          <p:nvPr/>
        </p:nvSpPr>
        <p:spPr>
          <a:xfrm>
            <a:off x="3506501" y="3136999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Убираем пять нулей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506501" y="3516412"/>
            <a:ext cx="2193969" cy="1161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Чтобы перевести сантиметры сразу в километры, убери 5 нулей с конца числа. (Например, 200 000 см = 2 км).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05825" y="4968677"/>
            <a:ext cx="5152797" cy="928092"/>
          </a:xfrm>
          <a:prstGeom prst="roundRect">
            <a:avLst>
              <a:gd name="adj" fmla="val 15337"/>
            </a:avLst>
          </a:prstGeom>
          <a:solidFill>
            <a:srgbClr val="CEE6FD"/>
          </a:solidFill>
          <a:ln/>
        </p:spPr>
      </p:sp>
      <p:sp>
        <p:nvSpPr>
          <p:cNvPr id="13" name="Text 11"/>
          <p:cNvSpPr/>
          <p:nvPr/>
        </p:nvSpPr>
        <p:spPr>
          <a:xfrm>
            <a:off x="863975" y="5126831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Важно!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863975" y="5506244"/>
            <a:ext cx="4836495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Если нулей на конце меньше пяти, сначала переводи в метры!</a:t>
            </a:r>
            <a:endParaRPr lang="en-US" sz="1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5074" y="961132"/>
            <a:ext cx="4455207" cy="4455319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23632" y="6438404"/>
            <a:ext cx="916858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7554"/>
            <a:ext cx="3681122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Разбор задачи 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475" y="1323380"/>
            <a:ext cx="2803356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Считаем расстояние по карте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61475" y="1595140"/>
            <a:ext cx="6452530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Давай найдем реальное расстояние между городами: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661475" y="1847056"/>
            <a:ext cx="5842945" cy="529233"/>
          </a:xfrm>
          <a:prstGeom prst="roundRect">
            <a:avLst>
              <a:gd name="adj" fmla="val 20894"/>
            </a:avLst>
          </a:prstGeom>
          <a:solidFill>
            <a:srgbClr val="B6D6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305" y="2013645"/>
            <a:ext cx="153488" cy="12283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60622" y="1949549"/>
            <a:ext cx="5320968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Условие: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Масштаб карты равен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: 50 000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Расстояние между городами на карте составляет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4 см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Каково реальное расстояние между ними?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61475" y="2466082"/>
            <a:ext cx="245659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61475" y="2662039"/>
            <a:ext cx="5842945" cy="1270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661475" y="2748855"/>
            <a:ext cx="153576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61475" y="3020616"/>
            <a:ext cx="5842945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Найдем, сколько см в реальности соответствует 1 см на карте →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50 000 см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661475" y="3354586"/>
            <a:ext cx="245659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61475" y="3550543"/>
            <a:ext cx="5842945" cy="1270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661475" y="3637359"/>
            <a:ext cx="153576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61475" y="3909120"/>
            <a:ext cx="5842945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Умножим расстояние на карте на масштаб: 4 × 50 000 =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200 000 см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61475" y="4243090"/>
            <a:ext cx="245659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61475" y="4439047"/>
            <a:ext cx="5842945" cy="1270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8" name="Text 15"/>
          <p:cNvSpPr/>
          <p:nvPr/>
        </p:nvSpPr>
        <p:spPr>
          <a:xfrm>
            <a:off x="661475" y="4525863"/>
            <a:ext cx="153576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3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61475" y="4797623"/>
            <a:ext cx="5842945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Переведем см в километры (убираем 5 нулей) →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 км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661475" y="5131594"/>
            <a:ext cx="245659" cy="1534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661475" y="5327551"/>
            <a:ext cx="5842945" cy="1270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22" name="Text 19"/>
          <p:cNvSpPr/>
          <p:nvPr/>
        </p:nvSpPr>
        <p:spPr>
          <a:xfrm>
            <a:off x="661475" y="5414367"/>
            <a:ext cx="153576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61475" y="5686127"/>
            <a:ext cx="5842945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Реальное расстояние составляет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 км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403" y="917575"/>
            <a:ext cx="3071934" cy="3072011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11126906" y="6438404"/>
            <a:ext cx="913583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2376" y="1062930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Попробуй сам! 2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1901579" y="1729184"/>
            <a:ext cx="381655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Задача на масштаб чертежа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356682" y="230792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Реши задачу самостоятельно: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2822972"/>
            <a:ext cx="3053877" cy="1693962"/>
          </a:xfrm>
          <a:prstGeom prst="roundRect">
            <a:avLst>
              <a:gd name="adj" fmla="val 10043"/>
            </a:avLst>
          </a:prstGeom>
          <a:solidFill>
            <a:srgbClr val="CEE6FD"/>
          </a:solidFill>
          <a:ln/>
        </p:spPr>
      </p:sp>
      <p:sp>
        <p:nvSpPr>
          <p:cNvPr id="7" name="Text 4"/>
          <p:cNvSpPr/>
          <p:nvPr/>
        </p:nvSpPr>
        <p:spPr>
          <a:xfrm>
            <a:off x="850482" y="301198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Твоё задание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0482" y="3420666"/>
            <a:ext cx="2675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Архитектор нарисовал деталь мебели в масштабе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: 10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(один к десяти).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3904359" y="2822972"/>
            <a:ext cx="3053976" cy="1693962"/>
          </a:xfrm>
          <a:prstGeom prst="roundRect">
            <a:avLst>
              <a:gd name="adj" fmla="val 10043"/>
            </a:avLst>
          </a:prstGeom>
          <a:solidFill>
            <a:srgbClr val="CEE6FD"/>
          </a:solidFill>
          <a:ln/>
        </p:spPr>
      </p:sp>
      <p:sp>
        <p:nvSpPr>
          <p:cNvPr id="10" name="Text 7"/>
          <p:cNvSpPr/>
          <p:nvPr/>
        </p:nvSpPr>
        <p:spPr>
          <a:xfrm>
            <a:off x="4093366" y="301198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На чертеже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093366" y="3420666"/>
            <a:ext cx="26759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Длина детали на листе бумаги равна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 см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705945"/>
            <a:ext cx="6296860" cy="1089124"/>
          </a:xfrm>
          <a:prstGeom prst="roundRect">
            <a:avLst>
              <a:gd name="adj" fmla="val 15620"/>
            </a:avLst>
          </a:prstGeom>
          <a:solidFill>
            <a:srgbClr val="CEE6FD"/>
          </a:solidFill>
          <a:ln/>
        </p:spPr>
      </p:sp>
      <p:sp>
        <p:nvSpPr>
          <p:cNvPr id="13" name="Text 10"/>
          <p:cNvSpPr/>
          <p:nvPr/>
        </p:nvSpPr>
        <p:spPr>
          <a:xfrm>
            <a:off x="850482" y="489495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Вопрос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50482" y="5303639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Какова её реальная длина в сантиметрах?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550060" y="6438404"/>
            <a:ext cx="918544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80157"/>
            <a:ext cx="4042864" cy="42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Решение задания 2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61475" y="1249164"/>
            <a:ext cx="2630422" cy="214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Проверим твои расчеты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61475" y="1563390"/>
            <a:ext cx="5876480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Сверь свои шаги и ответ: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61475" y="1865213"/>
            <a:ext cx="274631" cy="1716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61475" y="2079526"/>
            <a:ext cx="5266896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2186285"/>
            <a:ext cx="1716640" cy="214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61475" y="2500511"/>
            <a:ext cx="5266896" cy="37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Масштаб 1 : 10 означает, что реальный объект в 10 раз больше своего изображения.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1475" y="3082429"/>
            <a:ext cx="274631" cy="1716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61475" y="3296741"/>
            <a:ext cx="5266896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1" name="Text 9"/>
          <p:cNvSpPr/>
          <p:nvPr/>
        </p:nvSpPr>
        <p:spPr>
          <a:xfrm>
            <a:off x="661475" y="3403501"/>
            <a:ext cx="1716640" cy="214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61475" y="3717727"/>
            <a:ext cx="5266896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Умножаем длину на чертеже на коэффициент масштаба →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 см × 10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61475" y="4110038"/>
            <a:ext cx="274631" cy="1716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61475" y="4324350"/>
            <a:ext cx="5266896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5" name="Text 13"/>
          <p:cNvSpPr/>
          <p:nvPr/>
        </p:nvSpPr>
        <p:spPr>
          <a:xfrm>
            <a:off x="661475" y="4431109"/>
            <a:ext cx="1716640" cy="214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Шаг 3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61475" y="4745335"/>
            <a:ext cx="5266896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Вычисляем результат →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50 см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61475" y="5137646"/>
            <a:ext cx="274631" cy="1716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61475" y="5351959"/>
            <a:ext cx="5266896" cy="1905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9" name="Text 17"/>
          <p:cNvSpPr/>
          <p:nvPr/>
        </p:nvSpPr>
        <p:spPr>
          <a:xfrm>
            <a:off x="661475" y="5458718"/>
            <a:ext cx="1716640" cy="214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61475" y="5772944"/>
            <a:ext cx="5266896" cy="189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Реальная длина детали составляет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50 см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(или 0.5 метра).</a:t>
            </a:r>
            <a:endParaRPr lang="en-US" sz="105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9674" y="792659"/>
            <a:ext cx="3950097" cy="395019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11130875" y="6438602"/>
            <a:ext cx="909615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87926" y="835918"/>
            <a:ext cx="5043857" cy="494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Главные выводы урока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2347258" y="1383010"/>
            <a:ext cx="2925292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Твоя шпаргалка по теме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356682" y="1828602"/>
            <a:ext cx="6906444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Помни эти три главных кита сегодняшней темы: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61475" y="2209800"/>
            <a:ext cx="3082253" cy="1965722"/>
          </a:xfrm>
          <a:prstGeom prst="roundRect">
            <a:avLst>
              <a:gd name="adj" fmla="val 7241"/>
            </a:avLst>
          </a:prstGeom>
          <a:solidFill>
            <a:srgbClr val="CEE6FD"/>
          </a:solidFill>
          <a:ln/>
        </p:spPr>
      </p:sp>
      <p:sp>
        <p:nvSpPr>
          <p:cNvPr id="7" name="Shape 4"/>
          <p:cNvSpPr/>
          <p:nvPr/>
        </p:nvSpPr>
        <p:spPr>
          <a:xfrm>
            <a:off x="819626" y="2367955"/>
            <a:ext cx="474452" cy="474464"/>
          </a:xfrm>
          <a:prstGeom prst="ellipse">
            <a:avLst/>
          </a:prstGeom>
          <a:solidFill>
            <a:srgbClr val="84C1F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095" y="2498427"/>
            <a:ext cx="213414" cy="2134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19626" y="2974677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Отношение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819626" y="3301206"/>
            <a:ext cx="2765951" cy="483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Это сравнение делением. Записывается как 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a:b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или 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a/b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875983" y="2209800"/>
            <a:ext cx="3082352" cy="1965722"/>
          </a:xfrm>
          <a:prstGeom prst="roundRect">
            <a:avLst>
              <a:gd name="adj" fmla="val 7241"/>
            </a:avLst>
          </a:prstGeom>
          <a:solidFill>
            <a:srgbClr val="CEE6FD"/>
          </a:solidFill>
          <a:ln/>
        </p:spPr>
      </p:sp>
      <p:sp>
        <p:nvSpPr>
          <p:cNvPr id="12" name="Shape 8"/>
          <p:cNvSpPr/>
          <p:nvPr/>
        </p:nvSpPr>
        <p:spPr>
          <a:xfrm>
            <a:off x="4034133" y="2367955"/>
            <a:ext cx="474452" cy="474464"/>
          </a:xfrm>
          <a:prstGeom prst="ellipse">
            <a:avLst/>
          </a:prstGeom>
          <a:solidFill>
            <a:srgbClr val="84C1FA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4603" y="2498427"/>
            <a:ext cx="213414" cy="2134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034133" y="2974677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Пропорция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4034133" y="3301206"/>
            <a:ext cx="2766050" cy="71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Это равенство отношений. Главное правило: произведение крест-накрест всегда равно (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a×d = b×c</a:t>
            </a:r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).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61475" y="4307780"/>
            <a:ext cx="6296860" cy="1714302"/>
          </a:xfrm>
          <a:prstGeom prst="roundRect">
            <a:avLst>
              <a:gd name="adj" fmla="val 8303"/>
            </a:avLst>
          </a:prstGeom>
          <a:solidFill>
            <a:srgbClr val="CEE6FD"/>
          </a:solidFill>
          <a:ln/>
        </p:spPr>
      </p:sp>
      <p:sp>
        <p:nvSpPr>
          <p:cNvPr id="17" name="Shape 12"/>
          <p:cNvSpPr/>
          <p:nvPr/>
        </p:nvSpPr>
        <p:spPr>
          <a:xfrm>
            <a:off x="819626" y="4465935"/>
            <a:ext cx="474452" cy="474464"/>
          </a:xfrm>
          <a:prstGeom prst="ellipse">
            <a:avLst/>
          </a:prstGeom>
          <a:solidFill>
            <a:srgbClr val="84C1FA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095" y="4596408"/>
            <a:ext cx="213414" cy="2134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19626" y="5072658"/>
            <a:ext cx="1976884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Масштаб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819626" y="5399187"/>
            <a:ext cx="5980558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Показывает степень уменьшения реального мира на карте. 1:100 000 означает, что 1 см равен 1 км.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6552441" y="6438404"/>
            <a:ext cx="916163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51249" y="685800"/>
            <a:ext cx="5660983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Быстрый экспресс-тест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954664" y="1315145"/>
            <a:ext cx="2854154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Проверь свои силы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4928568" y="1851521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Попробуй ответить на 3 коротких вопроса:</a:t>
            </a:r>
            <a:endParaRPr lang="en-US" sz="14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323505"/>
            <a:ext cx="6296860" cy="10774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83187" y="2693888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47539" y="2528391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Вопрос 1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6147539" y="2911177"/>
            <a:ext cx="51777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Запиши отношение 15 к 20 в виде упрощенной дроби.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571478"/>
            <a:ext cx="6296860" cy="1077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483187" y="3941862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2100" dirty="0"/>
          </a:p>
        </p:txBody>
      </p:sp>
      <p:sp>
        <p:nvSpPr>
          <p:cNvPr id="12" name="Text 7"/>
          <p:cNvSpPr/>
          <p:nvPr/>
        </p:nvSpPr>
        <p:spPr>
          <a:xfrm>
            <a:off x="6147539" y="3776365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Вопрос 2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6147539" y="4159151"/>
            <a:ext cx="51777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Верна ли пропорция: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 / 3 = 8 / 12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?</a:t>
            </a:r>
            <a:endParaRPr lang="en-US" sz="14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819452"/>
            <a:ext cx="6296860" cy="135274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483187" y="5327452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2100" dirty="0"/>
          </a:p>
        </p:txBody>
      </p:sp>
      <p:sp>
        <p:nvSpPr>
          <p:cNvPr id="16" name="Text 10"/>
          <p:cNvSpPr/>
          <p:nvPr/>
        </p:nvSpPr>
        <p:spPr>
          <a:xfrm>
            <a:off x="6147539" y="5024338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Вопрос 3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6147539" y="5407124"/>
            <a:ext cx="517779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 карте с масштабом 1 : 100 000 расстояние равно 3 см. Сколько это километров?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4723091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11120457" y="6438404"/>
            <a:ext cx="920032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0085"/>
            <a:ext cx="5394289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Ответы на экспресс-тест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396702"/>
            <a:ext cx="261782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Подведение итогов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61475" y="1784251"/>
            <a:ext cx="6410958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Давай проверим твои ответы:</a:t>
            </a:r>
            <a:endParaRPr lang="en-US" sz="1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75570"/>
            <a:ext cx="5801374" cy="9846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7354" y="2355255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A561C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 1: 3 / 4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17354" y="2742803"/>
            <a:ext cx="536581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Так как 15/20 сокращается на 5 (15÷5 = 3, 20÷5 = 4).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296741"/>
            <a:ext cx="5801374" cy="12223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7354" y="3476427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A561C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 2: Да, верна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917354" y="3863975"/>
            <a:ext cx="536581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Проверяем крест-накрест: 2 × 12 = 24, и 3 × 8 = 24. Произведения равны!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655641"/>
            <a:ext cx="5801374" cy="98464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7354" y="4835327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A561C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Ответ 3: 3 км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917354" y="5222875"/>
            <a:ext cx="536581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Так как 1 см равен 1 км, то 3 см равны 3 км.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661475" y="5793879"/>
            <a:ext cx="6410958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Отличная работа! Тема отношений и масштабов полностью освоена!</a:t>
            </a:r>
            <a:endParaRPr lang="en-US" sz="12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103" y="857151"/>
            <a:ext cx="3974008" cy="397410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1206" y="260846"/>
            <a:ext cx="2697790" cy="158750"/>
          </a:xfrm>
          <a:prstGeom prst="rect">
            <a:avLst/>
          </a:prstGeom>
          <a:noFill/>
          <a:ln/>
        </p:spPr>
        <p:txBody>
          <a:bodyPr wrap="none" lIns="0" tIns="108497" rIns="68802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11090891" y="6438404"/>
            <a:ext cx="949599" cy="158750"/>
          </a:xfrm>
          <a:prstGeom prst="rect">
            <a:avLst/>
          </a:prstGeom>
          <a:noFill/>
          <a:ln/>
        </p:spPr>
        <p:txBody>
          <a:bodyPr wrap="none" lIns="0" tIns="68802" rIns="108497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2026-07-05T14:23:09Z</dcterms:created>
  <dcterms:modified xsi:type="dcterms:W3CDTF">2026-07-05T14:23:09Z</dcterms:modified>
</cp:coreProperties>
</file>