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1695" cy="6858000"/>
  <p:notesSz cx="6858000" cy="12191695"/>
  <p:embeddedFontLst>
    <p:embeddedFont>
      <p:font typeface="Unbounded Bold"/>
      <p:regular r:id="rId201314"/>
    </p:embeddedFont>
    <p:embeddedFont>
      <p:font typeface="Open Sans"/>
      <p:regular r:id="rId201315"/>
    </p:embeddedFont>
    <p:embeddedFont>
      <p:font typeface="Open Sans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4.png"/><Relationship Id="rId5" Type="http://schemas.openxmlformats.org/officeDocument/2006/relationships/image" Target="../media/image-13-5.svg"/><Relationship Id="rId6" Type="http://schemas.openxmlformats.org/officeDocument/2006/relationships/image" Target="../media/image-13-6.png"/><Relationship Id="rId7" Type="http://schemas.openxmlformats.org/officeDocument/2006/relationships/image" Target="../media/image-13-7.svg"/><Relationship Id="rId8" Type="http://schemas.openxmlformats.org/officeDocument/2006/relationships/image" Target="../media/image-13-8.png"/><Relationship Id="rId9" Type="http://schemas.openxmlformats.org/officeDocument/2006/relationships/image" Target="../media/image-13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sv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sv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523629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Король футбола в России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805138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Добро пожаловать в удивительный, быстрый и захватывающий мир самой популярной игры планеты!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25901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Футбол — игра миллионов!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540522"/>
            <a:ext cx="62968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Привет, юные футболисты! Добро пожаловать в удивительный, быстрый и захватывающий мир футбола. Эта игра объединяет людей разных возрастов, стран и языков. Узнаем, почему именно она завоевала сердца миллионов людей в России и по всему миру!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1181" y="1582043"/>
            <a:ext cx="586894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Как устроена игра?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515" y="2346821"/>
            <a:ext cx="5470686" cy="2929037"/>
          </a:xfrm>
          <a:prstGeom prst="roundRect">
            <a:avLst>
              <a:gd name="adj" fmla="val 4066"/>
            </a:avLst>
          </a:prstGeom>
          <a:solidFill>
            <a:srgbClr val="26A688"/>
          </a:solidFill>
          <a:ln/>
        </p:spPr>
      </p:sp>
      <p:sp>
        <p:nvSpPr>
          <p:cNvPr id="4" name="Text 2"/>
          <p:cNvSpPr/>
          <p:nvPr/>
        </p:nvSpPr>
        <p:spPr>
          <a:xfrm>
            <a:off x="2657607" y="2512120"/>
            <a:ext cx="319029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Основные правила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809" y="2935883"/>
            <a:ext cx="514009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Две команды по </a:t>
            </a:r>
            <a:pPr rtl="1" algn="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 игроков</a:t>
            </a:r>
            <a:pPr rtl="1" algn="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стараются забить круглый мяч в ворота соперника. Матч длится </a:t>
            </a:r>
            <a:pPr rtl="1" algn="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90 минут</a:t>
            </a:r>
            <a:pPr rtl="1" algn="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делится на два тайма по 45 минут.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07809" y="3878560"/>
            <a:ext cx="5140097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Играть разрешено ногами и головой</a:t>
            </a:r>
            <a:endParaRPr lang="en-US" sz="1300" dirty="0"/>
          </a:p>
          <a:p>
            <a:pPr rtl="1" algn="r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Трогать мяч руками запрещено всем, кроме вратаря</a:t>
            </a:r>
            <a:endParaRPr lang="en-US" sz="1300" dirty="0"/>
          </a:p>
          <a:p>
            <a:pPr rtl="1" algn="r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 нарушение правил назначается штрафной удар</a:t>
            </a:r>
            <a:endParaRPr lang="en-US" sz="1300" dirty="0"/>
          </a:p>
          <a:p>
            <a:pPr rtl="1" algn="r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Победитель — тот, кто забьёт больше голов!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859517" y="2512120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Поле и ворота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2935883"/>
            <a:ext cx="5232567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Игра проходит на большом прямоугольном поле с зелёной травой. В конце каждой половины поля стоят ворота — их-то и нужно поразить мячом! Вратарь охраняет их, используя всё тело, в том числе руки.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3904" y="4180384"/>
            <a:ext cx="5232567" cy="909439"/>
          </a:xfrm>
          <a:prstGeom prst="roundRect">
            <a:avLst>
              <a:gd name="adj" fmla="val 7638"/>
            </a:avLst>
          </a:prstGeom>
          <a:solidFill>
            <a:srgbClr val="B6FCB8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64509" y="4432796"/>
            <a:ext cx="206667" cy="1652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469198" y="4370487"/>
            <a:ext cx="453001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Самое главное правило футбола — честная и командная игра!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26058"/>
            <a:ext cx="8096544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История футбольного мяча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456134"/>
            <a:ext cx="31200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 кожи — к науке!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574" y="1879898"/>
            <a:ext cx="5796115" cy="226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Давным-давно мячи сшивали вручную из кожи животных — это был нелёгкий труд мастеров. Каждый мяч был уникальным, но далеко не идеальным по форме.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Современный мяч — настоящее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чудо науки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! Он идеально круглый, очень лёгкий и невероятно прочный. Его поверхность состоит из 32 геометрических панелей — пятиугольников и шестиугольников. Благодаря своей идеальной форме мяч летит быстро, точно и предсказуемо в любую погоду.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574" y="4331692"/>
            <a:ext cx="5796115" cy="909439"/>
          </a:xfrm>
          <a:prstGeom prst="roundRect">
            <a:avLst>
              <a:gd name="adj" fmla="val 7638"/>
            </a:avLst>
          </a:prstGeom>
          <a:solidFill>
            <a:srgbClr val="B6D6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4584105"/>
            <a:ext cx="206667" cy="1652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98830" y="4521795"/>
            <a:ext cx="509356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Первый официальный стандарт футбольного мяча был принят в 1872 году!</a:t>
            </a:r>
            <a:endParaRPr lang="en-US" sz="13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452" y="1476871"/>
            <a:ext cx="4668919" cy="46690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228527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Лучший вратарь мира — Лев Яшин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675334"/>
            <a:ext cx="307372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«Чёрная пантера»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3099098"/>
            <a:ext cx="2946723" cy="23815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Лев Яшин — величайший вратарь в истории мирового футбола, гордость нашей страны. Его кошачьи прыжки и молниеносная реакция оставляли соперников в изумлении. За чёрную форму и невероятную ловкость весь футбольный мир ласково прозвал его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«Чёрной пантерой»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017961" y="2675334"/>
            <a:ext cx="35189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Достижения легенды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017961" y="3099098"/>
            <a:ext cx="2946723" cy="2290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Единственный вратарь, получивший «Золотой мяч» (1963)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Олимпийский чемпион 1956 года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Чемпион Европы 1960 года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Отразил более 150 пенальти за карьеру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949226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Наши спортивные дворцы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230735"/>
            <a:ext cx="3065783" cy="2282527"/>
          </a:xfrm>
          <a:prstGeom prst="roundRect">
            <a:avLst>
              <a:gd name="adj" fmla="val 3043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3119" y="2402384"/>
            <a:ext cx="272249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«Лужники», Москва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3018532"/>
            <a:ext cx="2722494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Главная арена России вмещает более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80 000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зрителей. Здесь проходили финалы чемпионатов мира и зажигался олимпийский огонь.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892552" y="2230735"/>
            <a:ext cx="3065783" cy="2282527"/>
          </a:xfrm>
          <a:prstGeom prst="roundRect">
            <a:avLst>
              <a:gd name="adj" fmla="val 3043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064196" y="2402384"/>
            <a:ext cx="272249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«Газпром Арена», Санкт-Петербург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64196" y="3018532"/>
            <a:ext cx="272249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Один из самых современных стадионов Европы с раздвижной крышей и выдвижным полем.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678561"/>
            <a:ext cx="6296860" cy="1230213"/>
          </a:xfrm>
          <a:prstGeom prst="roundRect">
            <a:avLst>
              <a:gd name="adj" fmla="val 5647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33119" y="4850209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«Фишт», Сочи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33119" y="5207893"/>
            <a:ext cx="595357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Знаменитый олимпийский стадион у Черноморского побережья — место незабываемых матчей ЧМ-2018.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95596" y="484386"/>
            <a:ext cx="7300135" cy="427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Великий Чемпионат в России!</a:t>
            </a:r>
            <a:endParaRPr lang="en-US" sz="2650" dirty="0"/>
          </a:p>
        </p:txBody>
      </p:sp>
      <p:sp>
        <p:nvSpPr>
          <p:cNvPr id="3" name="Shape 1"/>
          <p:cNvSpPr/>
          <p:nvPr/>
        </p:nvSpPr>
        <p:spPr>
          <a:xfrm>
            <a:off x="1496975" y="1082377"/>
            <a:ext cx="4530413" cy="5291137"/>
          </a:xfrm>
          <a:prstGeom prst="roundRect">
            <a:avLst>
              <a:gd name="adj" fmla="val 2177"/>
            </a:avLst>
          </a:prstGeom>
          <a:solidFill>
            <a:srgbClr val="26A688"/>
          </a:solidFill>
          <a:ln/>
        </p:spPr>
      </p:sp>
      <p:sp>
        <p:nvSpPr>
          <p:cNvPr id="4" name="Text 2"/>
          <p:cNvSpPr/>
          <p:nvPr/>
        </p:nvSpPr>
        <p:spPr>
          <a:xfrm>
            <a:off x="1633893" y="1195784"/>
            <a:ext cx="3926484" cy="214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ЧМ-2018 — праздник дружбы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633893" y="1523206"/>
            <a:ext cx="4256576" cy="600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2018 году наша страна приняла грандиозный </a:t>
            </a:r>
            <a:pPr algn="l"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Чемпионат мира по футболу</a:t>
            </a:r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! Матчи прошли в 11 городах России — от Москвы до Екатеринбурга.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633893" y="2225873"/>
            <a:ext cx="4256576" cy="919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20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Более 3 миллионов зрителей на трибунах</a:t>
            </a:r>
            <a:endParaRPr lang="en-US" sz="1050" dirty="0"/>
          </a:p>
          <a:p>
            <a:pPr algn="l" marL="342900" indent="-342900">
              <a:lnSpc>
                <a:spcPct val="1220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32 команды со всех уголков Земли</a:t>
            </a:r>
            <a:endParaRPr lang="en-US" sz="1050" dirty="0"/>
          </a:p>
          <a:p>
            <a:pPr algn="l" marL="342900" indent="-342900">
              <a:lnSpc>
                <a:spcPct val="1220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Россия вышла в четвертьфинал впервые за 32 года</a:t>
            </a:r>
            <a:endParaRPr lang="en-US" sz="1050" dirty="0"/>
          </a:p>
          <a:p>
            <a:pPr algn="l" marL="342900" indent="-342900">
              <a:lnSpc>
                <a:spcPct val="1220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Болельщики из 180 стран мира</a:t>
            </a:r>
            <a:endParaRPr lang="en-US" sz="10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9278" y="1209973"/>
            <a:ext cx="4333171" cy="43332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269278" y="5670848"/>
            <a:ext cx="4333171" cy="600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 был незабываемый праздник дружбы, песен и красивых голов! Миллионы гостей со всей планеты увидели Россию с самой гостеприимной стороны.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761827"/>
            <a:ext cx="796756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 каждого своя суперсила!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609255"/>
            <a:ext cx="114781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футбольном поле каждый игрок выполняет особую роль. Вместе они — непобедимая команда!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3059906"/>
            <a:ext cx="413434" cy="4134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574" y="3680023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Нападающие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574" y="4037707"/>
            <a:ext cx="348507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Быстрые и хитрые! Их главная задача — обхитрить защиту соперника и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забить гол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Они всегда ищут момент для удара.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312" y="3059906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53312" y="3680023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Защитники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353312" y="4037707"/>
            <a:ext cx="348507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Сильные и надёжные! Они не дают соперникам подобраться к воротам и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помогают вратарю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держать оборону.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5050" y="3059906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45050" y="3680023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Вратарь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045050" y="4037707"/>
            <a:ext cx="3485071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Герой ворот! Единственный игрок, кому разрешено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играть руками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Его прыжки и реакция спасают команду в самые трудные моменты.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06173" y="740966"/>
            <a:ext cx="7481006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«Честная игра — закон футбола!»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2020142" y="1465659"/>
            <a:ext cx="2568412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Fair Play?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020142" y="1752402"/>
            <a:ext cx="3924400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спорте очень важно уважать соперника. Правило </a:t>
            </a:r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Fair Play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это не просто слова, это кодекс чести каждого настоящего футболиста.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2020142" y="2356941"/>
            <a:ext cx="3924400" cy="792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Играть без грубости и агрессии</a:t>
            </a:r>
            <a:endParaRPr lang="en-US" sz="950" dirty="0"/>
          </a:p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Помогать подняться упавшему игроку другой команды</a:t>
            </a:r>
            <a:endParaRPr lang="en-US" sz="950" dirty="0"/>
          </a:p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Благодарить соперника за матч рукопожатием</a:t>
            </a:r>
            <a:endParaRPr lang="en-US" sz="950" dirty="0"/>
          </a:p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Принимать решения судьи с уважением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253502" y="1477268"/>
            <a:ext cx="3924400" cy="750094"/>
          </a:xfrm>
          <a:prstGeom prst="roundRect">
            <a:avLst>
              <a:gd name="adj" fmla="val 6946"/>
            </a:avLst>
          </a:prstGeom>
          <a:solidFill>
            <a:srgbClr val="B6FCB8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7522" y="1657052"/>
            <a:ext cx="154976" cy="12402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656519" y="1591866"/>
            <a:ext cx="3397363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Победа, добытая нечестным путём, не приносит настоящей радости. Истинный чемпион всегда играет по правилам!</a:t>
            </a:r>
            <a:endParaRPr lang="en-US" sz="9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502" y="2331938"/>
            <a:ext cx="3924400" cy="39244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476177"/>
            <a:ext cx="9915674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Секреты чемпионских тренировок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323604"/>
            <a:ext cx="114781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Чтобы виртуозно владеть мячом, как звёзды, нужно много и правильно тренироваться. Вот из чего состоит путь к мастерству: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2774255"/>
            <a:ext cx="2021333" cy="124926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574" y="4230191"/>
            <a:ext cx="277388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Ловкость и скорость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574" y="4587875"/>
            <a:ext cx="348507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Упражнения с барьерами и конусами делают движения быстрыми и точными.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312" y="2774255"/>
            <a:ext cx="2021333" cy="12492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53312" y="4230191"/>
            <a:ext cx="313831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Жонглирование мячом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353312" y="4587875"/>
            <a:ext cx="348507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Набивание мяча ногами сотни раз подряд развивает чувство мяча и точность.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050" y="2774255"/>
            <a:ext cx="2021333" cy="124926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45050" y="4230191"/>
            <a:ext cx="27656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Беговые тренировки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045050" y="4587875"/>
            <a:ext cx="348507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Спринты и кроссы развивают выносливость — без неё не продержаться все 90 минут!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86120" y="497384"/>
            <a:ext cx="6371669" cy="476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 кого болеет страна?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086120" y="1325166"/>
            <a:ext cx="3462846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Великие клубы России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086120" y="1703884"/>
            <a:ext cx="4823796" cy="937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России есть клубы с великой историей и миллионами преданных болельщиков. Каждую неделю они сражаются в </a:t>
            </a:r>
            <a:pPr algn="l" indent="0" marL="0">
              <a:lnSpc>
                <a:spcPct val="128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Российской Премьер-лиге</a:t>
            </a:r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а трибуны гремят от поддержки фанатов.</a:t>
            </a:r>
            <a:endParaRPr lang="en-US" sz="1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7071" y="2799755"/>
            <a:ext cx="4842845" cy="96242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14715" y="2971205"/>
            <a:ext cx="2361843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🔴</a:t>
            </a:r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Спартак Москва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314715" y="3356273"/>
            <a:ext cx="4423756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«Народная команда» — самый титулованный клуб России.</a:t>
            </a:r>
            <a:endParaRPr lang="en-US" sz="12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071" y="3902670"/>
            <a:ext cx="4842845" cy="96242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14715" y="4074120"/>
            <a:ext cx="2012304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🔵</a:t>
            </a:r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ЦСКА Москва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1314715" y="4459188"/>
            <a:ext cx="4423756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Армейский клуб — победитель Кубка UEFA 2005 года.</a:t>
            </a:r>
            <a:endParaRPr lang="en-US" sz="12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7071" y="5005586"/>
            <a:ext cx="4842845" cy="119687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14715" y="5177036"/>
            <a:ext cx="3168571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🔵</a:t>
            </a:r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Зенит Санкт-Петербург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1314715" y="5562104"/>
            <a:ext cx="4423756" cy="4689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Гордость Северной столицы и многократный чемпион страны.</a:t>
            </a:r>
            <a:endParaRPr lang="en-US" sz="12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8129" y="1342727"/>
            <a:ext cx="4823796" cy="48239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55979" y="461169"/>
            <a:ext cx="5713170" cy="460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Пас — секрет победы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1255979" y="1183878"/>
            <a:ext cx="10289322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Красивый гол рождается из командной работы. Вот как выглядит идеальная атака: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5979" y="1554262"/>
            <a:ext cx="9679738" cy="424924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898035" y="4604212"/>
            <a:ext cx="1696764" cy="262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Оцени поле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2898035" y="4941010"/>
            <a:ext cx="1696764" cy="3965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Найди открытого партнёра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662027" y="4737212"/>
            <a:ext cx="1696765" cy="262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Празднуйте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662027" y="5074010"/>
            <a:ext cx="1696765" cy="198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Друг забивает гол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294016" y="1999858"/>
            <a:ext cx="1696764" cy="262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Сделай пас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5294016" y="2336656"/>
            <a:ext cx="1696764" cy="3965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Мягко и точно в ноги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255979" y="5951041"/>
            <a:ext cx="9679738" cy="445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Помни: один в поле не воин! Лучшие команды мира побеждают именно благодаря умению слышать и чувствовать партнёра. Хороший пас ценится не меньше, чем красивый гол.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34194"/>
            <a:ext cx="6296860" cy="775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Почему полезно играть в футбол?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61475" y="1448991"/>
            <a:ext cx="6296860" cy="1148953"/>
          </a:xfrm>
          <a:prstGeom prst="roundRect">
            <a:avLst>
              <a:gd name="adj" fmla="val 4534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91845" y="1579364"/>
            <a:ext cx="372061" cy="372070"/>
          </a:xfrm>
          <a:prstGeom prst="roundRect">
            <a:avLst>
              <a:gd name="adj" fmla="val 20477953"/>
            </a:avLst>
          </a:prstGeom>
          <a:solidFill>
            <a:srgbClr val="26A688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137" y="1681659"/>
            <a:ext cx="167378" cy="16738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91845" y="2044402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Здоровье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91845" y="2293938"/>
            <a:ext cx="6036119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Бег укрепляет сердце и развивает выносливость лёгких.</a:t>
            </a:r>
            <a:endParaRPr lang="en-US" sz="950" dirty="0"/>
          </a:p>
        </p:txBody>
      </p:sp>
      <p:sp>
        <p:nvSpPr>
          <p:cNvPr id="9" name="Shape 5"/>
          <p:cNvSpPr/>
          <p:nvPr/>
        </p:nvSpPr>
        <p:spPr>
          <a:xfrm>
            <a:off x="661475" y="2690912"/>
            <a:ext cx="6296860" cy="1148953"/>
          </a:xfrm>
          <a:prstGeom prst="roundRect">
            <a:avLst>
              <a:gd name="adj" fmla="val 4534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791845" y="2821285"/>
            <a:ext cx="372061" cy="372070"/>
          </a:xfrm>
          <a:prstGeom prst="roundRect">
            <a:avLst>
              <a:gd name="adj" fmla="val 20477953"/>
            </a:avLst>
          </a:prstGeom>
          <a:solidFill>
            <a:srgbClr val="26A688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137" y="2923580"/>
            <a:ext cx="167378" cy="16738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91845" y="3286323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Сила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791845" y="3535859"/>
            <a:ext cx="6036119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Игра делает ноги сильными и всё тело более выносливым.</a:t>
            </a:r>
            <a:endParaRPr lang="en-US" sz="950" dirty="0"/>
          </a:p>
        </p:txBody>
      </p:sp>
      <p:sp>
        <p:nvSpPr>
          <p:cNvPr id="14" name="Shape 9"/>
          <p:cNvSpPr/>
          <p:nvPr/>
        </p:nvSpPr>
        <p:spPr>
          <a:xfrm>
            <a:off x="661475" y="3932833"/>
            <a:ext cx="6296860" cy="1148953"/>
          </a:xfrm>
          <a:prstGeom prst="roundRect">
            <a:avLst>
              <a:gd name="adj" fmla="val 4534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791845" y="4063206"/>
            <a:ext cx="372061" cy="372070"/>
          </a:xfrm>
          <a:prstGeom prst="roundRect">
            <a:avLst>
              <a:gd name="adj" fmla="val 20477953"/>
            </a:avLst>
          </a:prstGeom>
          <a:solidFill>
            <a:srgbClr val="26A688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4137" y="4165501"/>
            <a:ext cx="167378" cy="16738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91845" y="4528245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Ловкость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791845" y="4777780"/>
            <a:ext cx="6036119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Координация движений делает тело гибким и реакцию молниеносной.</a:t>
            </a:r>
            <a:endParaRPr lang="en-US" sz="950" dirty="0"/>
          </a:p>
        </p:txBody>
      </p:sp>
      <p:sp>
        <p:nvSpPr>
          <p:cNvPr id="19" name="Shape 13"/>
          <p:cNvSpPr/>
          <p:nvPr/>
        </p:nvSpPr>
        <p:spPr>
          <a:xfrm>
            <a:off x="661475" y="5174754"/>
            <a:ext cx="6296860" cy="1148953"/>
          </a:xfrm>
          <a:prstGeom prst="roundRect">
            <a:avLst>
              <a:gd name="adj" fmla="val 4534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91845" y="5305127"/>
            <a:ext cx="372061" cy="372070"/>
          </a:xfrm>
          <a:prstGeom prst="roundRect">
            <a:avLst>
              <a:gd name="adj" fmla="val 20477953"/>
            </a:avLst>
          </a:prstGeom>
          <a:solidFill>
            <a:srgbClr val="26A688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4137" y="5407422"/>
            <a:ext cx="167378" cy="16738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91845" y="5770166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Дружба</a:t>
            </a:r>
            <a:endParaRPr lang="en-US" sz="1200" dirty="0"/>
          </a:p>
        </p:txBody>
      </p:sp>
      <p:sp>
        <p:nvSpPr>
          <p:cNvPr id="23" name="Text 16"/>
          <p:cNvSpPr/>
          <p:nvPr/>
        </p:nvSpPr>
        <p:spPr>
          <a:xfrm>
            <a:off x="791845" y="6019701"/>
            <a:ext cx="6036119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Командная игра учит доверять, помогать и радоваться вместе!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80525" y="500658"/>
            <a:ext cx="7619115" cy="419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Стань чемпионом своего двора!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583789" y="1084263"/>
            <a:ext cx="4444889" cy="5273080"/>
          </a:xfrm>
          <a:prstGeom prst="roundRect">
            <a:avLst>
              <a:gd name="adj" fmla="val 2177"/>
            </a:avLst>
          </a:prstGeom>
          <a:solidFill>
            <a:srgbClr val="26A688"/>
          </a:solidFill>
          <a:ln/>
        </p:spPr>
      </p:sp>
      <p:sp>
        <p:nvSpPr>
          <p:cNvPr id="4" name="Text 2"/>
          <p:cNvSpPr/>
          <p:nvPr/>
        </p:nvSpPr>
        <p:spPr>
          <a:xfrm>
            <a:off x="1718128" y="1193403"/>
            <a:ext cx="3289019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Три простых шага к игре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718128" y="1526183"/>
            <a:ext cx="302312" cy="302320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768480" y="1551335"/>
            <a:ext cx="201508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2129578" y="1572320"/>
            <a:ext cx="1834707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Собери команду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129578" y="1891407"/>
            <a:ext cx="3764761" cy="3895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Позови друзей и разделитесь на две равные команды. Чем больше игроков — тем веселее!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1718128" y="2499221"/>
            <a:ext cx="302312" cy="302320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68480" y="2524373"/>
            <a:ext cx="201508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2129578" y="2545358"/>
            <a:ext cx="1874195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Обозначь ворота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129578" y="2864445"/>
            <a:ext cx="3764761" cy="3895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Рюкзаки, яркие бутылки с водой или любые предметы станут отличными воротами.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718128" y="3472259"/>
            <a:ext cx="302312" cy="302320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768480" y="3497411"/>
            <a:ext cx="201508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2129578" y="3518396"/>
            <a:ext cx="1895328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Играй и радуйся!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129578" y="3837484"/>
            <a:ext cx="3764761" cy="3895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Пасуй друг другу, играй дружно и наслаждайся каждым моментом на поле.</a:t>
            </a:r>
            <a:endParaRPr lang="en-US" sz="105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6103" y="1207095"/>
            <a:ext cx="4251417" cy="4251523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6266103" y="5581452"/>
            <a:ext cx="4251417" cy="653058"/>
          </a:xfrm>
          <a:prstGeom prst="roundRect">
            <a:avLst>
              <a:gd name="adj" fmla="val 8642"/>
            </a:avLst>
          </a:prstGeom>
          <a:solidFill>
            <a:srgbClr val="C1F1E5"/>
          </a:solidFill>
          <a:ln/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441" y="5777805"/>
            <a:ext cx="167973" cy="13434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6702753" y="5713214"/>
            <a:ext cx="3680427" cy="3895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Для начала игры не нужно ничего, кроме мяча и желания! Великие чемпионы тоже начинали во дворе.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761504"/>
            <a:ext cx="7407288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Трудолюбие бьёт талант!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615" y="1794966"/>
            <a:ext cx="1123009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«Я не верю в талант без труда. Каждый день на поле — это шаг к мечте.»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61574" y="2596952"/>
            <a:ext cx="407649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Секрет успеха чемпионов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61574" y="3020715"/>
            <a:ext cx="5232567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Великие футболисты начинали играть на простых школьных полях — таких же, как ваш. Их главный секрет —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талант, а ежедневное трудолюбие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умение вставать после падений с улыбкой на лице!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596952"/>
            <a:ext cx="33006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Формула чемпиона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303904" y="3041452"/>
            <a:ext cx="654034" cy="595412"/>
          </a:xfrm>
          <a:prstGeom prst="roundRect">
            <a:avLst>
              <a:gd name="adj" fmla="val 11667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14639" y="3193752"/>
            <a:ext cx="2325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123232" y="3206750"/>
            <a:ext cx="1508186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🌟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Чемпион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040585" y="3628926"/>
            <a:ext cx="4413239" cy="9525"/>
          </a:xfrm>
          <a:prstGeom prst="roundRect">
            <a:avLst>
              <a:gd name="adj" fmla="val 729284"/>
            </a:avLst>
          </a:prstGeom>
          <a:solidFill>
            <a:srgbClr val="BCDBD4"/>
          </a:solidFill>
          <a:ln/>
        </p:spPr>
      </p:sp>
      <p:sp>
        <p:nvSpPr>
          <p:cNvPr id="11" name="Shape 9"/>
          <p:cNvSpPr/>
          <p:nvPr/>
        </p:nvSpPr>
        <p:spPr>
          <a:xfrm>
            <a:off x="6303904" y="3719513"/>
            <a:ext cx="1308067" cy="589062"/>
          </a:xfrm>
          <a:prstGeom prst="roundRect">
            <a:avLst>
              <a:gd name="adj" fmla="val 11792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41656" y="3868638"/>
            <a:ext cx="2325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777266" y="3884811"/>
            <a:ext cx="28036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Упорство и характер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694618" y="4300637"/>
            <a:ext cx="3759205" cy="9525"/>
          </a:xfrm>
          <a:prstGeom prst="roundRect">
            <a:avLst>
              <a:gd name="adj" fmla="val 729284"/>
            </a:avLst>
          </a:prstGeom>
          <a:solidFill>
            <a:srgbClr val="BCDBD4"/>
          </a:solidFill>
          <a:ln/>
        </p:spPr>
      </p:sp>
      <p:sp>
        <p:nvSpPr>
          <p:cNvPr id="15" name="Shape 13"/>
          <p:cNvSpPr/>
          <p:nvPr/>
        </p:nvSpPr>
        <p:spPr>
          <a:xfrm>
            <a:off x="6303904" y="4391223"/>
            <a:ext cx="1962200" cy="847527"/>
          </a:xfrm>
          <a:prstGeom prst="roundRect">
            <a:avLst>
              <a:gd name="adj" fmla="val 8196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68673" y="4669631"/>
            <a:ext cx="2325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431398" y="4556522"/>
            <a:ext cx="293977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Ежедневные тренировки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348751" y="5230813"/>
            <a:ext cx="3105072" cy="9525"/>
          </a:xfrm>
          <a:prstGeom prst="roundRect">
            <a:avLst>
              <a:gd name="adj" fmla="val 729284"/>
            </a:avLst>
          </a:prstGeom>
          <a:solidFill>
            <a:srgbClr val="BCDBD4"/>
          </a:solidFill>
          <a:ln/>
        </p:spPr>
      </p:sp>
      <p:sp>
        <p:nvSpPr>
          <p:cNvPr id="19" name="Shape 17"/>
          <p:cNvSpPr/>
          <p:nvPr/>
        </p:nvSpPr>
        <p:spPr>
          <a:xfrm>
            <a:off x="6303904" y="5321399"/>
            <a:ext cx="2616234" cy="589062"/>
          </a:xfrm>
          <a:prstGeom prst="roundRect">
            <a:avLst>
              <a:gd name="adj" fmla="val 11792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495690" y="5470525"/>
            <a:ext cx="2325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085432" y="5486698"/>
            <a:ext cx="192062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Любовь к игре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08521"/>
            <a:ext cx="6296860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Футбольная викторина — проверим знания!</a:t>
            </a:r>
            <a:endParaRPr lang="en-US" sz="26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694160"/>
            <a:ext cx="3095548" cy="22073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29876" y="1793379"/>
            <a:ext cx="158746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250" dirty="0"/>
          </a:p>
        </p:txBody>
      </p:sp>
      <p:sp>
        <p:nvSpPr>
          <p:cNvPr id="6" name="Text 2"/>
          <p:cNvSpPr/>
          <p:nvPr/>
        </p:nvSpPr>
        <p:spPr>
          <a:xfrm>
            <a:off x="812780" y="2223294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Вопрос 1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812780" y="2493466"/>
            <a:ext cx="279293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Сколько игроков одной команды находится на футбольном поле во время матча?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812780" y="3184029"/>
            <a:ext cx="2792938" cy="447080"/>
          </a:xfrm>
          <a:prstGeom prst="roundRect">
            <a:avLst>
              <a:gd name="adj" fmla="val 12430"/>
            </a:avLst>
          </a:prstGeom>
          <a:solidFill>
            <a:srgbClr val="B6FCB8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035" y="3379589"/>
            <a:ext cx="165294" cy="13225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42585" y="3312319"/>
            <a:ext cx="223087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Правильный ответ: 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 игроков!</a:t>
            </a:r>
            <a:endParaRPr lang="en-US" sz="10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2787" y="1694160"/>
            <a:ext cx="3095548" cy="220732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331188" y="1793379"/>
            <a:ext cx="158746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250" dirty="0"/>
          </a:p>
        </p:txBody>
      </p:sp>
      <p:sp>
        <p:nvSpPr>
          <p:cNvPr id="13" name="Text 7"/>
          <p:cNvSpPr/>
          <p:nvPr/>
        </p:nvSpPr>
        <p:spPr>
          <a:xfrm>
            <a:off x="4014092" y="2223294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Вопрос 2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4014092" y="2493466"/>
            <a:ext cx="279293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 звали легендарного советского вратаря, прозванного «Чёрной пантерой»?</a:t>
            </a:r>
            <a:endParaRPr lang="en-US" sz="1000" dirty="0"/>
          </a:p>
        </p:txBody>
      </p:sp>
      <p:sp>
        <p:nvSpPr>
          <p:cNvPr id="15" name="Shape 9"/>
          <p:cNvSpPr/>
          <p:nvPr/>
        </p:nvSpPr>
        <p:spPr>
          <a:xfrm>
            <a:off x="4014092" y="3184029"/>
            <a:ext cx="2792938" cy="447080"/>
          </a:xfrm>
          <a:prstGeom prst="roundRect">
            <a:avLst>
              <a:gd name="adj" fmla="val 12430"/>
            </a:avLst>
          </a:prstGeom>
          <a:solidFill>
            <a:srgbClr val="B6FCB8"/>
          </a:solidFill>
          <a:ln/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6347" y="3379589"/>
            <a:ext cx="165294" cy="13225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443897" y="3312319"/>
            <a:ext cx="223087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Правильный ответ: 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Лев Яшин!</a:t>
            </a:r>
            <a:endParaRPr lang="en-US" sz="10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475" y="4007247"/>
            <a:ext cx="6296860" cy="182632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3730532" y="4106466"/>
            <a:ext cx="158746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250" dirty="0"/>
          </a:p>
        </p:txBody>
      </p:sp>
      <p:sp>
        <p:nvSpPr>
          <p:cNvPr id="20" name="Text 12"/>
          <p:cNvSpPr/>
          <p:nvPr/>
        </p:nvSpPr>
        <p:spPr>
          <a:xfrm>
            <a:off x="812780" y="4536380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Вопрос 3</a:t>
            </a:r>
            <a:endParaRPr lang="en-US" sz="1300" dirty="0"/>
          </a:p>
        </p:txBody>
      </p:sp>
      <p:sp>
        <p:nvSpPr>
          <p:cNvPr id="21" name="Text 13"/>
          <p:cNvSpPr/>
          <p:nvPr/>
        </p:nvSpPr>
        <p:spPr>
          <a:xfrm>
            <a:off x="812780" y="4806553"/>
            <a:ext cx="599425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каком году Россия принимала Чемпионат мира по футболу?</a:t>
            </a:r>
            <a:endParaRPr lang="en-US" sz="1000" dirty="0"/>
          </a:p>
        </p:txBody>
      </p:sp>
      <p:sp>
        <p:nvSpPr>
          <p:cNvPr id="22" name="Shape 14"/>
          <p:cNvSpPr/>
          <p:nvPr/>
        </p:nvSpPr>
        <p:spPr>
          <a:xfrm>
            <a:off x="812780" y="5116116"/>
            <a:ext cx="5994250" cy="447080"/>
          </a:xfrm>
          <a:prstGeom prst="roundRect">
            <a:avLst>
              <a:gd name="adj" fmla="val 12430"/>
            </a:avLst>
          </a:prstGeom>
          <a:solidFill>
            <a:srgbClr val="B6FCB8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035" y="5311676"/>
            <a:ext cx="165294" cy="132259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1242585" y="5244405"/>
            <a:ext cx="543219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Правильный ответ: 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2018 год!</a:t>
            </a:r>
            <a:endParaRPr lang="en-US" sz="1000" dirty="0"/>
          </a:p>
        </p:txBody>
      </p:sp>
      <p:sp>
        <p:nvSpPr>
          <p:cNvPr id="25" name="Text 16"/>
          <p:cNvSpPr/>
          <p:nvPr/>
        </p:nvSpPr>
        <p:spPr>
          <a:xfrm>
            <a:off x="356682" y="5952629"/>
            <a:ext cx="6906444" cy="196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 теперь — все встаём и показываем, как настоящие чемпионы празднуют забитый гол! </a:t>
            </a:r>
            <a:pPr algn="ctr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⚽</a:t>
            </a:r>
            <a:pPr algn="ctr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🎉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2026-06-14T16:51:46Z</dcterms:created>
  <dcterms:modified xsi:type="dcterms:W3CDTF">2026-06-14T16:51:46Z</dcterms:modified>
</cp:coreProperties>
</file>