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Instrument Sans Medium"/>
      <p:regular r:id="rId201314"/>
    </p:embeddedFont>
    <p:embeddedFont>
      <p:font typeface="Instrument Sans Bold"/>
      <p:regular r:id="rId201315"/>
    </p:embeddedFont>
    <p:embeddedFont>
      <p:font typeface="Open Sans"/>
      <p:regular r:id="rId201316"/>
    </p:embeddedFont>
    <p:embeddedFont>
      <p:font typeface="Open Sans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1F1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69839" y="1978323"/>
            <a:ext cx="568013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Иероглифы-картинки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852440"/>
            <a:ext cx="6296860" cy="2027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 древние рисунки природы превратились в современные китайские слова</a:t>
            </a:r>
            <a:endParaRPr lang="en-US" sz="145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Китайская письменность — одна из самых древних на планете. Изначально иероглифы были просто рисунками на костях и камнях. Сегодня мы научимся видеть эти скрытые картинки в современных знаках!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5979" y="556121"/>
            <a:ext cx="4818140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От рисунка к знаку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1255979" y="1382018"/>
            <a:ext cx="10289322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 тысячи лет простой рисунок прошёл долгий путь — от наскального символа до строгого печатного знака.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5979" y="1805285"/>
            <a:ext cx="9679738" cy="381873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61811" y="3127822"/>
            <a:ext cx="1925587" cy="261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Пиктограмма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2761811" y="3464335"/>
            <a:ext cx="1925587" cy="396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Человек царапает рисунок на камне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155769" y="3108463"/>
            <a:ext cx="1925588" cy="5239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Стилизованный знак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5155769" y="3706968"/>
            <a:ext cx="1925588" cy="594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Знаки становятся угловатыми и квадратными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577671" y="3127822"/>
            <a:ext cx="1925587" cy="523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Современный иероглиф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7577671" y="3726326"/>
            <a:ext cx="1925587" cy="396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Строгий красивый знак из чётких черт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255979" y="5792688"/>
            <a:ext cx="9679738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Переход от округлых рисунков к угловатым знакам был продиктован удобством письма кисточкой — прямые линии наносятся быстрее и точнее.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234678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Люди и части тела</a:t>
            </a:r>
            <a:endParaRPr lang="en-US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7961" y="2321421"/>
            <a:ext cx="2943251" cy="30891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523965" y="2535833"/>
            <a:ext cx="2412840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人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rén — Человек</a:t>
            </a:r>
            <a:endParaRPr lang="zh-CN" sz="2200" dirty="0"/>
          </a:p>
        </p:txBody>
      </p:sp>
      <p:sp>
        <p:nvSpPr>
          <p:cNvPr id="6" name="Text 2"/>
          <p:cNvSpPr/>
          <p:nvPr/>
        </p:nvSpPr>
        <p:spPr>
          <a:xfrm>
            <a:off x="5523965" y="3079254"/>
            <a:ext cx="2412840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Похож на шагающего человечка, который широко расставил две ноги при ходьбе. Две наклонные черты — и перед нами живой силуэт!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3319" y="2321421"/>
            <a:ext cx="2943251" cy="278675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09323" y="2535833"/>
            <a:ext cx="2412840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口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kǒu — Рот</a:t>
            </a:r>
            <a:endParaRPr lang="zh-CN" sz="2200" dirty="0"/>
          </a:p>
        </p:txBody>
      </p:sp>
      <p:sp>
        <p:nvSpPr>
          <p:cNvPr id="9" name="Text 4"/>
          <p:cNvSpPr/>
          <p:nvPr/>
        </p:nvSpPr>
        <p:spPr>
          <a:xfrm>
            <a:off x="8909323" y="3079254"/>
            <a:ext cx="241284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Древние люди просто рисовали открытый квадратный рот. Используется во всём, что связано с едой или речью.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713706"/>
            <a:ext cx="680534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Органы чувств и движения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574" y="2800449"/>
            <a:ext cx="5203695" cy="1828701"/>
          </a:xfrm>
          <a:prstGeom prst="roundRect">
            <a:avLst>
              <a:gd name="adj" fmla="val 1550"/>
            </a:avLst>
          </a:prstGeom>
          <a:solidFill>
            <a:srgbClr val="3E3E3E"/>
          </a:solidFill>
          <a:ln/>
        </p:spPr>
      </p:sp>
      <p:sp>
        <p:nvSpPr>
          <p:cNvPr id="4" name="Text 2"/>
          <p:cNvSpPr/>
          <p:nvPr/>
        </p:nvSpPr>
        <p:spPr>
          <a:xfrm>
            <a:off x="850581" y="2989461"/>
            <a:ext cx="2835204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手 shǒu — Рука</a:t>
            </a:r>
            <a:endParaRPr lang="zh-CN" sz="2200" dirty="0"/>
          </a:p>
        </p:txBody>
      </p:sp>
      <p:sp>
        <p:nvSpPr>
          <p:cNvPr id="5" name="Text 3"/>
          <p:cNvSpPr/>
          <p:nvPr/>
        </p:nvSpPr>
        <p:spPr>
          <a:xfrm>
            <a:off x="850581" y="3532882"/>
            <a:ext cx="48256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Похож на растопыренную ладонь с длинными пальцами. Три горизонтальные черты — пальцы, вертикальная — запястье.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332776" y="2800449"/>
            <a:ext cx="5203695" cy="2131120"/>
          </a:xfrm>
          <a:prstGeom prst="roundRect">
            <a:avLst>
              <a:gd name="adj" fmla="val 1330"/>
            </a:avLst>
          </a:prstGeom>
          <a:solidFill>
            <a:srgbClr val="3E3E3E"/>
          </a:solidFill>
          <a:ln/>
        </p:spPr>
      </p:sp>
      <p:sp>
        <p:nvSpPr>
          <p:cNvPr id="7" name="Text 5"/>
          <p:cNvSpPr/>
          <p:nvPr/>
        </p:nvSpPr>
        <p:spPr>
          <a:xfrm>
            <a:off x="6521783" y="2989461"/>
            <a:ext cx="2835204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目 mù — Глаз</a:t>
            </a:r>
            <a:endParaRPr lang="zh-CN" sz="2200" dirty="0"/>
          </a:p>
        </p:txBody>
      </p:sp>
      <p:sp>
        <p:nvSpPr>
          <p:cNvPr id="8" name="Text 6"/>
          <p:cNvSpPr/>
          <p:nvPr/>
        </p:nvSpPr>
        <p:spPr>
          <a:xfrm>
            <a:off x="6521783" y="3532882"/>
            <a:ext cx="4825681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Выглядит как вертикально повернутый человеческий глаз со зрачком внутри. Прямоугольник с двумя горизонтальными чертами — веки и зрачок.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4262" y="941189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Светила на небе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516821" y="2216944"/>
            <a:ext cx="2634390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日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rì — Солнце / День</a:t>
            </a:r>
            <a:endParaRPr lang="zh-CN" sz="2200" dirty="0"/>
          </a:p>
        </p:txBody>
      </p:sp>
      <p:sp>
        <p:nvSpPr>
          <p:cNvPr id="5" name="Text 2"/>
          <p:cNvSpPr/>
          <p:nvPr/>
        </p:nvSpPr>
        <p:spPr>
          <a:xfrm>
            <a:off x="5516821" y="3114774"/>
            <a:ext cx="263439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Раньше это был круг с точкой в центре. Со временем округлость исчезла — теперь это прямоугольник с чертой посредине. Один и тот же знак означает и «солнце», и «день».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902180" y="2216944"/>
            <a:ext cx="2634390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月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yuè — Луна / Месяц</a:t>
            </a:r>
            <a:endParaRPr lang="zh-CN" sz="2200" dirty="0"/>
          </a:p>
        </p:txBody>
      </p:sp>
      <p:sp>
        <p:nvSpPr>
          <p:cNvPr id="7" name="Text 4"/>
          <p:cNvSpPr/>
          <p:nvPr/>
        </p:nvSpPr>
        <p:spPr>
          <a:xfrm>
            <a:off x="8902180" y="3114774"/>
            <a:ext cx="263439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Напоминает изогнутый молодой полумесяц, частично скрытый облаками. Используется и как «луна», и как название каждого месяца в году.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1432" y="568920"/>
            <a:ext cx="4958432" cy="543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Пейзаж вокруг нас</a:t>
            </a:r>
            <a:endParaRPr lang="en-US" sz="3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1432" y="2018605"/>
            <a:ext cx="6360358" cy="360422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8294" y="1532632"/>
            <a:ext cx="3428220" cy="22081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07467" y="1725613"/>
            <a:ext cx="2609289" cy="326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05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山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0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shān — Гора</a:t>
            </a:r>
            <a:endParaRPr lang="zh-CN" sz="2050" dirty="0"/>
          </a:p>
        </p:txBody>
      </p:sp>
      <p:sp>
        <p:nvSpPr>
          <p:cNvPr id="6" name="Text 2"/>
          <p:cNvSpPr/>
          <p:nvPr/>
        </p:nvSpPr>
        <p:spPr>
          <a:xfrm>
            <a:off x="8207467" y="2211784"/>
            <a:ext cx="2966070" cy="1335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Посмотри на линии — это три острые горные вершины, соединённые у подножия. Средняя черта всегда выше боковых.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8294" y="3900785"/>
            <a:ext cx="3428220" cy="220811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07467" y="4093766"/>
            <a:ext cx="2609289" cy="326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05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水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0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shuǐ — Вода</a:t>
            </a:r>
            <a:endParaRPr lang="zh-CN" sz="2050" dirty="0"/>
          </a:p>
        </p:txBody>
      </p:sp>
      <p:sp>
        <p:nvSpPr>
          <p:cNvPr id="9" name="Text 4"/>
          <p:cNvSpPr/>
          <p:nvPr/>
        </p:nvSpPr>
        <p:spPr>
          <a:xfrm>
            <a:off x="8207467" y="4579938"/>
            <a:ext cx="2966070" cy="1335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Напоминает извивающийся центральный поток бурной реки и брызги волн по бокам. Три волнистые вертикали — сама поэзия движения!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864916"/>
            <a:ext cx="610626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Живая природа и пламя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574" y="2951659"/>
            <a:ext cx="5203695" cy="1828701"/>
          </a:xfrm>
          <a:prstGeom prst="roundRect">
            <a:avLst>
              <a:gd name="adj" fmla="val 1550"/>
            </a:avLst>
          </a:prstGeom>
          <a:solidFill>
            <a:srgbClr val="3E3E3E"/>
          </a:solidFill>
          <a:ln/>
        </p:spPr>
      </p:sp>
      <p:sp>
        <p:nvSpPr>
          <p:cNvPr id="4" name="Text 2"/>
          <p:cNvSpPr/>
          <p:nvPr/>
        </p:nvSpPr>
        <p:spPr>
          <a:xfrm>
            <a:off x="850581" y="3140670"/>
            <a:ext cx="2835204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木 mù — Дерево</a:t>
            </a:r>
            <a:endParaRPr lang="zh-CN" sz="2200" dirty="0"/>
          </a:p>
        </p:txBody>
      </p:sp>
      <p:sp>
        <p:nvSpPr>
          <p:cNvPr id="5" name="Text 3"/>
          <p:cNvSpPr/>
          <p:nvPr/>
        </p:nvSpPr>
        <p:spPr>
          <a:xfrm>
            <a:off x="850581" y="3684091"/>
            <a:ext cx="48256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Вертикальная черта — ствол, верхняя горизонтальная — ветви, нижние раскидистые линии — корни в земле. Идеальная схема дерева!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332776" y="2951659"/>
            <a:ext cx="5203695" cy="1828701"/>
          </a:xfrm>
          <a:prstGeom prst="roundRect">
            <a:avLst>
              <a:gd name="adj" fmla="val 1550"/>
            </a:avLst>
          </a:prstGeom>
          <a:solidFill>
            <a:srgbClr val="3E3E3E"/>
          </a:solidFill>
          <a:ln/>
        </p:spPr>
      </p:sp>
      <p:sp>
        <p:nvSpPr>
          <p:cNvPr id="7" name="Text 5"/>
          <p:cNvSpPr/>
          <p:nvPr/>
        </p:nvSpPr>
        <p:spPr>
          <a:xfrm>
            <a:off x="6521783" y="3140670"/>
            <a:ext cx="2835204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火 huǒ — Огонь</a:t>
            </a:r>
            <a:endParaRPr lang="zh-CN" sz="2200" dirty="0"/>
          </a:p>
        </p:txBody>
      </p:sp>
      <p:sp>
        <p:nvSpPr>
          <p:cNvPr id="8" name="Text 6"/>
          <p:cNvSpPr/>
          <p:nvPr/>
        </p:nvSpPr>
        <p:spPr>
          <a:xfrm>
            <a:off x="6521783" y="3684091"/>
            <a:ext cx="482568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Похож на яркий костёр, от которого в разные стороны летят горячие искры и языки пламени. Центральная черта — главный язык огня.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5207"/>
            <a:ext cx="6296860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Как соединяются картинки?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356682" y="1982788"/>
            <a:ext cx="6906444" cy="1744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095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明</a:t>
            </a:r>
            <a:endParaRPr lang="zh-CN" sz="10950" dirty="0"/>
          </a:p>
        </p:txBody>
      </p:sp>
      <p:sp>
        <p:nvSpPr>
          <p:cNvPr id="5" name="Text 2"/>
          <p:cNvSpPr/>
          <p:nvPr/>
        </p:nvSpPr>
        <p:spPr>
          <a:xfrm>
            <a:off x="356682" y="4001889"/>
            <a:ext cx="690644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míng</a:t>
            </a:r>
            <a:pPr algn="ctr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Яркий, Светлый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4503142"/>
            <a:ext cx="6296860" cy="1603573"/>
          </a:xfrm>
          <a:prstGeom prst="roundRect">
            <a:avLst>
              <a:gd name="adj" fmla="val 1740"/>
            </a:avLst>
          </a:prstGeom>
          <a:solidFill>
            <a:srgbClr val="022349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05" y="4769644"/>
            <a:ext cx="232563" cy="18603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66099" y="4714379"/>
            <a:ext cx="5506205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zh-CN" alt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поставить рядом два самых ярких космических объекта — </a:t>
            </a:r>
            <a:pPr algn="l" indent="0" marL="0">
              <a:lnSpc>
                <a:spcPct val="132000"/>
              </a:lnSpc>
              <a:buNone/>
            </a:pPr>
            <a:r>
              <a:rPr lang="zh-CN" altLang="en-US" sz="145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日</a:t>
            </a:r>
            <a:pPr algn="l" indent="0" marL="0">
              <a:lnSpc>
                <a:spcPct val="132000"/>
              </a:lnSpc>
              <a:buNone/>
            </a:pPr>
            <a:r>
              <a:rPr lang="zh-CN" alt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(Солнце) и </a:t>
            </a:r>
            <a:pPr algn="l" indent="0" marL="0">
              <a:lnSpc>
                <a:spcPct val="132000"/>
              </a:lnSpc>
              <a:buNone/>
            </a:pPr>
            <a:r>
              <a:rPr lang="zh-CN" altLang="en-US" sz="145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月</a:t>
            </a:r>
            <a:pPr algn="l" indent="0" marL="0">
              <a:lnSpc>
                <a:spcPct val="132000"/>
              </a:lnSpc>
              <a:buNone/>
            </a:pPr>
            <a:r>
              <a:rPr lang="zh-CN" alt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(Луну) — получим новый иероглиф «Яркий» или «Светлый». Чистая логика древних мыслителей!</a:t>
            </a:r>
            <a:endParaRPr lang="zh-C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25719" y="1469330"/>
            <a:ext cx="574025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Иероглиф «Отдыхать»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782" y="2532459"/>
            <a:ext cx="5813280" cy="177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115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休</a:t>
            </a:r>
            <a:endParaRPr lang="zh-CN" sz="11150" dirty="0"/>
          </a:p>
        </p:txBody>
      </p:sp>
      <p:sp>
        <p:nvSpPr>
          <p:cNvPr id="4" name="Text 2"/>
          <p:cNvSpPr/>
          <p:nvPr/>
        </p:nvSpPr>
        <p:spPr>
          <a:xfrm>
            <a:off x="356782" y="4493518"/>
            <a:ext cx="581328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xiū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332776" y="2532459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Секрет сложения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332776" y="3016746"/>
            <a:ext cx="520369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Слева пишем маленького человечка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人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справа ставим дерево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木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Человек прислонился спиной к прохладному стволу дерева в жаркий день.</a:t>
            </a:r>
            <a:endParaRPr lang="zh-CN" sz="1450" dirty="0"/>
          </a:p>
        </p:txBody>
      </p:sp>
      <p:sp>
        <p:nvSpPr>
          <p:cNvPr id="7" name="Shape 5"/>
          <p:cNvSpPr/>
          <p:nvPr/>
        </p:nvSpPr>
        <p:spPr>
          <a:xfrm>
            <a:off x="6332776" y="4136628"/>
            <a:ext cx="5203695" cy="1039416"/>
          </a:xfrm>
          <a:prstGeom prst="roundRect">
            <a:avLst>
              <a:gd name="adj" fmla="val 2728"/>
            </a:avLst>
          </a:prstGeom>
          <a:solidFill>
            <a:srgbClr val="183A1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1783" y="4429720"/>
            <a:ext cx="236234" cy="1890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947024" y="4353917"/>
            <a:ext cx="440044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он делает? Конечно,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отдыхает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 Китайское письмо — это настоящий комикс из картинок.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951210"/>
            <a:ext cx="533495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Растим целый лес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037953"/>
            <a:ext cx="2917851" cy="2484338"/>
          </a:xfrm>
          <a:prstGeom prst="roundRect">
            <a:avLst>
              <a:gd name="adj" fmla="val 1141"/>
            </a:avLst>
          </a:prstGeom>
          <a:solidFill>
            <a:srgbClr val="1F1F1F"/>
          </a:solidFill>
          <a:ln w="25399">
            <a:solidFill>
              <a:srgbClr val="57575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47767" y="2252365"/>
            <a:ext cx="2489039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林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lín — Роща</a:t>
            </a:r>
            <a:endParaRPr lang="zh-CN" sz="2200" dirty="0"/>
          </a:p>
        </p:txBody>
      </p:sp>
      <p:sp>
        <p:nvSpPr>
          <p:cNvPr id="6" name="Text 3"/>
          <p:cNvSpPr/>
          <p:nvPr/>
        </p:nvSpPr>
        <p:spPr>
          <a:xfrm>
            <a:off x="5447767" y="2795786"/>
            <a:ext cx="248903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дерева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木 + 木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посаженных рядом. Небольшой перелесок, где деревья стоят не слишком плотно.</a:t>
            </a:r>
            <a:endParaRPr lang="zh-CN" sz="1450" dirty="0"/>
          </a:p>
        </p:txBody>
      </p:sp>
      <p:sp>
        <p:nvSpPr>
          <p:cNvPr id="7" name="Shape 4"/>
          <p:cNvSpPr/>
          <p:nvPr/>
        </p:nvSpPr>
        <p:spPr>
          <a:xfrm>
            <a:off x="8618719" y="2037953"/>
            <a:ext cx="2917851" cy="2838748"/>
          </a:xfrm>
          <a:prstGeom prst="roundRect">
            <a:avLst>
              <a:gd name="adj" fmla="val 999"/>
            </a:avLst>
          </a:prstGeom>
          <a:solidFill>
            <a:srgbClr val="1F1F1F"/>
          </a:solidFill>
          <a:ln w="25399">
            <a:solidFill>
              <a:srgbClr val="57575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33125" y="2252365"/>
            <a:ext cx="2489039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森</a:t>
            </a:r>
            <a:pPr algn="l" indent="0" marL="0">
              <a:lnSpc>
                <a:spcPct val="104000"/>
              </a:lnSpc>
              <a:buNone/>
            </a:pPr>
            <a:r>
              <a:rPr lang="zh-CN" altLang="en-US" sz="220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sēn — Густой Лес</a:t>
            </a:r>
            <a:endParaRPr lang="zh-CN" sz="2200" dirty="0"/>
          </a:p>
        </p:txBody>
      </p:sp>
      <p:sp>
        <p:nvSpPr>
          <p:cNvPr id="9" name="Text 6"/>
          <p:cNvSpPr/>
          <p:nvPr/>
        </p:nvSpPr>
        <p:spPr>
          <a:xfrm>
            <a:off x="8833125" y="3150195"/>
            <a:ext cx="248903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Целых три дерева 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木 + 木 + 木</a:t>
            </a:r>
            <a:pPr algn="l" indent="0" marL="0">
              <a:lnSpc>
                <a:spcPct val="133000"/>
              </a:lnSpc>
              <a:buNone/>
            </a:pPr>
            <a:r>
              <a:rPr lang="zh-CN" alt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! Когда деревьев становится очень много, получается настоящая непроходимая чаща.</a:t>
            </a:r>
            <a:endParaRPr lang="zh-CN" sz="1450" dirty="0"/>
          </a:p>
        </p:txBody>
      </p:sp>
      <p:sp>
        <p:nvSpPr>
          <p:cNvPr id="10" name="Text 7"/>
          <p:cNvSpPr/>
          <p:nvPr/>
        </p:nvSpPr>
        <p:spPr>
          <a:xfrm>
            <a:off x="5233360" y="5301952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Принцип прост: чем больше одинаковых знаков — тем интенсивнее смысл. Два дерева — роща, три — уже целый лес!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66249" y="671909"/>
            <a:ext cx="665909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Слово из двух иероглифов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356782" y="1546027"/>
            <a:ext cx="11478132" cy="177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1150" dirty="0">
                <a:solidFill>
                  <a:srgbClr val="F5F547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火山</a:t>
            </a:r>
            <a:endParaRPr lang="zh-CN" sz="11150" dirty="0"/>
          </a:p>
        </p:txBody>
      </p:sp>
      <p:sp>
        <p:nvSpPr>
          <p:cNvPr id="4" name="Text 2"/>
          <p:cNvSpPr/>
          <p:nvPr/>
        </p:nvSpPr>
        <p:spPr>
          <a:xfrm>
            <a:off x="356782" y="3601541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huǒshān</a:t>
            </a:r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Вулкан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574" y="4329212"/>
            <a:ext cx="5203695" cy="1164729"/>
          </a:xfrm>
          <a:prstGeom prst="roundRect">
            <a:avLst>
              <a:gd name="adj" fmla="val 2434"/>
            </a:avLst>
          </a:prstGeom>
          <a:solidFill>
            <a:srgbClr val="3E3E3E"/>
          </a:solidFill>
          <a:ln/>
        </p:spPr>
      </p:sp>
      <p:sp>
        <p:nvSpPr>
          <p:cNvPr id="6" name="Shape 4"/>
          <p:cNvSpPr/>
          <p:nvPr/>
        </p:nvSpPr>
        <p:spPr>
          <a:xfrm>
            <a:off x="661574" y="4329212"/>
            <a:ext cx="2601847" cy="1164729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7" name="Text 5"/>
          <p:cNvSpPr/>
          <p:nvPr/>
        </p:nvSpPr>
        <p:spPr>
          <a:xfrm>
            <a:off x="850581" y="4518223"/>
            <a:ext cx="22238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火 huǒ</a:t>
            </a:r>
            <a:endParaRPr lang="zh-CN" sz="1850" dirty="0"/>
          </a:p>
        </p:txBody>
      </p:sp>
      <p:sp>
        <p:nvSpPr>
          <p:cNvPr id="8" name="Text 6"/>
          <p:cNvSpPr/>
          <p:nvPr/>
        </p:nvSpPr>
        <p:spPr>
          <a:xfrm>
            <a:off x="850581" y="5002510"/>
            <a:ext cx="222383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Огонь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263421" y="4329212"/>
            <a:ext cx="2601847" cy="1164729"/>
          </a:xfrm>
          <a:prstGeom prst="rect">
            <a:avLst/>
          </a:prstGeom>
          <a:solidFill>
            <a:srgbClr val="3E3E3E"/>
          </a:solidFill>
          <a:ln/>
        </p:spPr>
      </p:sp>
      <p:sp>
        <p:nvSpPr>
          <p:cNvPr id="10" name="Shape 8"/>
          <p:cNvSpPr/>
          <p:nvPr/>
        </p:nvSpPr>
        <p:spPr>
          <a:xfrm>
            <a:off x="3263421" y="4329212"/>
            <a:ext cx="25399" cy="1164729"/>
          </a:xfrm>
          <a:prstGeom prst="roundRect">
            <a:avLst>
              <a:gd name="adj" fmla="val 111630"/>
            </a:avLst>
          </a:prstGeom>
          <a:solidFill>
            <a:srgbClr val="575757"/>
          </a:solidFill>
          <a:ln/>
        </p:spPr>
      </p:sp>
      <p:sp>
        <p:nvSpPr>
          <p:cNvPr id="11" name="Text 9"/>
          <p:cNvSpPr/>
          <p:nvPr/>
        </p:nvSpPr>
        <p:spPr>
          <a:xfrm>
            <a:off x="3452428" y="4518223"/>
            <a:ext cx="222383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8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山 shān</a:t>
            </a:r>
            <a:endParaRPr lang="zh-CN" sz="1850" dirty="0"/>
          </a:p>
        </p:txBody>
      </p:sp>
      <p:sp>
        <p:nvSpPr>
          <p:cNvPr id="12" name="Text 10"/>
          <p:cNvSpPr/>
          <p:nvPr/>
        </p:nvSpPr>
        <p:spPr>
          <a:xfrm>
            <a:off x="3452428" y="5002510"/>
            <a:ext cx="222383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Гора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332776" y="4329212"/>
            <a:ext cx="5203695" cy="1644253"/>
          </a:xfrm>
          <a:prstGeom prst="roundRect">
            <a:avLst>
              <a:gd name="adj" fmla="val 1724"/>
            </a:avLst>
          </a:prstGeom>
          <a:solidFill>
            <a:srgbClr val="4B3F0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1783" y="4622304"/>
            <a:ext cx="236234" cy="189012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947024" y="4546501"/>
            <a:ext cx="440044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«Огненная гора» — именно так китайцы описывают вулкан! Два знакомых иероглифа вместе дают совершенно новое слово. Это и есть магия китайского языка.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74675"/>
            <a:ext cx="6296860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EFEFE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Тайны древних рисунков раскрыты!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661475" y="1701006"/>
            <a:ext cx="6296860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Поздравляем! Ты научился видеть скрытый смысл и картинки внутри сложных китайских символов.</a:t>
            </a:r>
            <a:endParaRPr lang="en-US" sz="11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72407"/>
            <a:ext cx="378014" cy="37802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1475" y="2801640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Видеть смысл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661475" y="3110409"/>
            <a:ext cx="629686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иероглиф — это маленькая история, закодированная в нескольких чертах.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569990"/>
            <a:ext cx="378014" cy="37802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61475" y="4099223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Складывать знаки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661475" y="4407991"/>
            <a:ext cx="629686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Соединяя простые картинки, китайский язык создаёт новые сложные понятия.</a:t>
            </a:r>
            <a:endParaRPr lang="en-US" sz="11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867573"/>
            <a:ext cx="378014" cy="37802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61475" y="5396805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BFBFBF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Учить легко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661475" y="5705574"/>
            <a:ext cx="629686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Теперь учить китайские слова тебе будет намного проще и интереснее!</a:t>
            </a:r>
            <a:endParaRPr lang="en-US" sz="1150" dirty="0"/>
          </a:p>
        </p:txBody>
      </p:sp>
      <p:sp>
        <p:nvSpPr>
          <p:cNvPr id="14" name="Text 8"/>
          <p:cNvSpPr/>
          <p:nvPr/>
        </p:nvSpPr>
        <p:spPr>
          <a:xfrm>
            <a:off x="356682" y="6059289"/>
            <a:ext cx="6906444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BFBFBF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Увидимся на новых уроках! </a:t>
            </a:r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🎉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2026-06-12T10:28:11Z</dcterms:created>
  <dcterms:modified xsi:type="dcterms:W3CDTF">2026-06-12T10:28:11Z</dcterms:modified>
</cp:coreProperties>
</file>