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Unbounded"/>
      <p:regular r:id="rId15"/>
    </p:embeddedFont>
    <p:embeddedFont>
      <p:font typeface="Unbounded"/>
      <p:regular r:id="rId16"/>
    </p:embeddedFont>
    <p:embeddedFont>
      <p:font typeface="Open Sans"/>
      <p:regular r:id="rId17"/>
    </p:embeddedFont>
    <p:embeddedFont>
      <p:font typeface="Open Sans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0009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Стань Мастером Торговли: Секреты Умных Покупок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16659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Математика в магазине · 3 класс · Цена, Количество, Стоимость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84152"/>
            <a:ext cx="67697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Три Главных Героя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33092"/>
            <a:ext cx="3664744" cy="2055614"/>
          </a:xfrm>
          <a:prstGeom prst="roundRect">
            <a:avLst>
              <a:gd name="adj" fmla="val 4635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067526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🏷️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Цена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565565"/>
            <a:ext cx="31958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Сколько стоит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один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товар. Например: 1 яблоко = 10 рублей.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833092"/>
            <a:ext cx="3664863" cy="2055614"/>
          </a:xfrm>
          <a:prstGeom prst="roundRect">
            <a:avLst>
              <a:gd name="adj" fmla="val 4635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782" y="3067526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🔢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Количество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782" y="35655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Сколько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штук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ты берёшь. Например: 5 яблок.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115520"/>
            <a:ext cx="7556421" cy="1329809"/>
          </a:xfrm>
          <a:prstGeom prst="roundRect">
            <a:avLst>
              <a:gd name="adj" fmla="val 716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349954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💰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Стоимость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847993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Итого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к оплате на кассе. Например: 50 рублей за всё.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73116" y="1380530"/>
            <a:ext cx="668416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Главная Формула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54862" y="2429470"/>
            <a:ext cx="11120676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 = Цена × Количество</a:t>
            </a:r>
            <a:endParaRPr lang="en-US" sz="6150" dirty="0"/>
          </a:p>
        </p:txBody>
      </p:sp>
      <p:sp>
        <p:nvSpPr>
          <p:cNvPr id="4" name="Shape 2"/>
          <p:cNvSpPr/>
          <p:nvPr/>
        </p:nvSpPr>
        <p:spPr>
          <a:xfrm>
            <a:off x="793790" y="3747849"/>
            <a:ext cx="6407944" cy="1882140"/>
          </a:xfrm>
          <a:prstGeom prst="roundRect">
            <a:avLst>
              <a:gd name="adj" fmla="val 5062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084" y="4005143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📦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Пример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084" y="4503182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Тетрадь стоит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 рублей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Нужно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штуки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51084" y="5002173"/>
            <a:ext cx="5893356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= 15 × 4 =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60 рублей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🎉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3747849"/>
            <a:ext cx="6408063" cy="1882140"/>
          </a:xfrm>
          <a:prstGeom prst="roundRect">
            <a:avLst>
              <a:gd name="adj" fmla="val 5062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85842" y="4005143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🛒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Ещё пример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85842" y="4503182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Сок стоит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 рублей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Берём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пакета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685842" y="5002173"/>
            <a:ext cx="5893475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= 50 × 3 =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150 рублей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🎉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885140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236851"/>
            <a:ext cx="283488" cy="22681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530906" y="6168628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Запомни: Стоимость всегда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больше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чем цена одного товара (если берёшь больше 1 штуки)!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351" y="1729145"/>
            <a:ext cx="8420100" cy="477131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607034" y="947380"/>
            <a:ext cx="1402199" cy="348139"/>
          </a:xfrm>
          <a:prstGeom prst="roundRect">
            <a:avLst>
              <a:gd name="adj" fmla="val 18471"/>
            </a:avLst>
          </a:prstGeom>
          <a:solidFill>
            <a:srgbClr val="D6F5EE"/>
          </a:solidFill>
          <a:ln/>
        </p:spPr>
      </p:sp>
      <p:sp>
        <p:nvSpPr>
          <p:cNvPr id="4" name="Text 1"/>
          <p:cNvSpPr/>
          <p:nvPr/>
        </p:nvSpPr>
        <p:spPr>
          <a:xfrm>
            <a:off x="9721810" y="1004768"/>
            <a:ext cx="1172647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🔍</a:t>
            </a:r>
            <a:pPr algn="l"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Ищем Цену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607034" y="1360051"/>
            <a:ext cx="4318397" cy="1794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Делим Стоимость на Количество</a:t>
            </a:r>
            <a:endParaRPr lang="en-US" sz="3750" dirty="0"/>
          </a:p>
        </p:txBody>
      </p:sp>
      <p:sp>
        <p:nvSpPr>
          <p:cNvPr id="6" name="Text 3"/>
          <p:cNvSpPr/>
          <p:nvPr/>
        </p:nvSpPr>
        <p:spPr>
          <a:xfrm>
            <a:off x="9607034" y="3315653"/>
            <a:ext cx="4318397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знаешь, сколько заплатил всего и сколько штук купил — раздели!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9607034" y="4061579"/>
            <a:ext cx="4318397" cy="1170980"/>
          </a:xfrm>
          <a:prstGeom prst="roundRect">
            <a:avLst>
              <a:gd name="adj" fmla="val 9371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9584174" y="4061579"/>
            <a:ext cx="91440" cy="1170980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9" name="Text 6"/>
          <p:cNvSpPr/>
          <p:nvPr/>
        </p:nvSpPr>
        <p:spPr>
          <a:xfrm>
            <a:off x="9889808" y="4275773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Формула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9889808" y="4736187"/>
            <a:ext cx="3821430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Цена = Стоимость ÷ Количество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9607034" y="5394008"/>
            <a:ext cx="4318397" cy="1888212"/>
          </a:xfrm>
          <a:prstGeom prst="roundRect">
            <a:avLst>
              <a:gd name="adj" fmla="val 5811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9584174" y="5394008"/>
            <a:ext cx="91440" cy="1888212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13" name="Text 10"/>
          <p:cNvSpPr/>
          <p:nvPr/>
        </p:nvSpPr>
        <p:spPr>
          <a:xfrm>
            <a:off x="9889808" y="5608201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Задача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9889808" y="6068616"/>
            <a:ext cx="3821430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Заплатили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120 рублей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за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шоколадки. Сколько стоит одна?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889808" y="6778228"/>
            <a:ext cx="3821430" cy="289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120 ÷ 4 =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 рублей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✅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2351" y="1547217"/>
            <a:ext cx="2022753" cy="348139"/>
          </a:xfrm>
          <a:prstGeom prst="roundRect">
            <a:avLst>
              <a:gd name="adj" fmla="val 18471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827127" y="1604605"/>
            <a:ext cx="1793200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🔍</a:t>
            </a:r>
            <a:pPr algn="l" indent="0" marL="0">
              <a:lnSpc>
                <a:spcPts val="1750"/>
              </a:lnSpc>
              <a:buNone/>
            </a:pPr>
            <a:r>
              <a:rPr lang="en-US" sz="12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Ищем Количество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12351" y="1959888"/>
            <a:ext cx="4318397" cy="1794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Делим Стоимость на Цену</a:t>
            </a:r>
            <a:endParaRPr lang="en-US" sz="3750" dirty="0"/>
          </a:p>
        </p:txBody>
      </p:sp>
      <p:sp>
        <p:nvSpPr>
          <p:cNvPr id="5" name="Text 3"/>
          <p:cNvSpPr/>
          <p:nvPr/>
        </p:nvSpPr>
        <p:spPr>
          <a:xfrm>
            <a:off x="712351" y="3915489"/>
            <a:ext cx="4318397" cy="846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Знаешь, сколько денег потратил и цену одного товара — выясни, сколько штук купили!</a:t>
            </a:r>
            <a:endParaRPr lang="en-US" sz="15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331" y="750808"/>
            <a:ext cx="8420100" cy="4771311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12351" y="5885259"/>
            <a:ext cx="6522006" cy="1775103"/>
          </a:xfrm>
          <a:prstGeom prst="roundRect">
            <a:avLst>
              <a:gd name="adj" fmla="val 6182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9491" y="5885259"/>
            <a:ext cx="91440" cy="1775103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9" name="Text 6"/>
          <p:cNvSpPr/>
          <p:nvPr/>
        </p:nvSpPr>
        <p:spPr>
          <a:xfrm>
            <a:off x="995124" y="6099453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Формула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995124" y="6495217"/>
            <a:ext cx="6025039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Количество = Стоимость ÷ Цена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95805" y="5885259"/>
            <a:ext cx="6522125" cy="1775103"/>
          </a:xfrm>
          <a:prstGeom prst="roundRect">
            <a:avLst>
              <a:gd name="adj" fmla="val 6182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372945" y="5885259"/>
            <a:ext cx="91440" cy="1775103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13" name="Text 10"/>
          <p:cNvSpPr/>
          <p:nvPr/>
        </p:nvSpPr>
        <p:spPr>
          <a:xfrm>
            <a:off x="7678579" y="6099453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Задача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7678579" y="6495217"/>
            <a:ext cx="6025158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Потратили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200 рублей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 карандаши по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 рублей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Сколько купили?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678579" y="7156371"/>
            <a:ext cx="6025158" cy="289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200 ÷ 25 =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 карандашей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✅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8093" y="556379"/>
            <a:ext cx="7054096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Магический Треугольник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446014" y="1343144"/>
            <a:ext cx="11738253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Закрой пальцем то, что ищешь — и треугольник покажет формулу!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6014" y="1868210"/>
            <a:ext cx="5661541" cy="566154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014" y="1868210"/>
            <a:ext cx="5661541" cy="566154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530227" y="3408998"/>
            <a:ext cx="382667" cy="3826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7593985" y="3440847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8040410" y="3467457"/>
            <a:ext cx="2995613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Закрой Стоимость (С)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8040410" y="3860721"/>
            <a:ext cx="5151358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= Цена × Количество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7530227" y="4353997"/>
            <a:ext cx="382667" cy="3826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593985" y="438584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8040410" y="4412456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Закрой Цену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8040410" y="4805720"/>
            <a:ext cx="5151358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Цена = С ÷ Количество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7530227" y="5298996"/>
            <a:ext cx="382667" cy="3826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593985" y="5330845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8040410" y="5357455"/>
            <a:ext cx="2719149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Закрой Количество</a:t>
            </a:r>
            <a:endParaRPr lang="en-US" sz="1650" dirty="0"/>
          </a:p>
        </p:txBody>
      </p:sp>
      <p:sp>
        <p:nvSpPr>
          <p:cNvPr id="17" name="Text 13"/>
          <p:cNvSpPr/>
          <p:nvPr/>
        </p:nvSpPr>
        <p:spPr>
          <a:xfrm>
            <a:off x="8040410" y="5750719"/>
            <a:ext cx="5151358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Количество = С ÷ Цена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1020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У тебя 500 монет. Хватит ли на 3 меча?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17670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Каждый меч стоит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160 монет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Ты хочешь купить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меча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Хватит ли денег?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157663"/>
            <a:ext cx="7556421" cy="3361611"/>
          </a:xfrm>
          <a:prstGeom prst="roundRect">
            <a:avLst>
              <a:gd name="adj" fmla="val 283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01410" y="4165283"/>
            <a:ext cx="3770590" cy="2031802"/>
          </a:xfrm>
          <a:prstGeom prst="roundRect">
            <a:avLst>
              <a:gd name="adj" fmla="val 4689"/>
            </a:avLst>
          </a:prstGeom>
          <a:solidFill>
            <a:srgbClr val="D6F5EE"/>
          </a:solidFill>
          <a:ln/>
        </p:spPr>
      </p:sp>
      <p:sp>
        <p:nvSpPr>
          <p:cNvPr id="7" name="Text 4"/>
          <p:cNvSpPr/>
          <p:nvPr/>
        </p:nvSpPr>
        <p:spPr>
          <a:xfrm>
            <a:off x="1028224" y="4392097"/>
            <a:ext cx="331696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1: Считаем стоимость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28224" y="5236845"/>
            <a:ext cx="331696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= 160 × 3 =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480 монет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572000" y="4165283"/>
            <a:ext cx="3770590" cy="2031802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4165283"/>
            <a:ext cx="30480" cy="2031802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11" name="Text 8"/>
          <p:cNvSpPr/>
          <p:nvPr/>
        </p:nvSpPr>
        <p:spPr>
          <a:xfrm>
            <a:off x="4798814" y="4392097"/>
            <a:ext cx="331696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2: Сравниваем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798814" y="5236845"/>
            <a:ext cx="3316962" cy="733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480 &lt; 500 — значит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хватает!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🎉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801410" y="6197084"/>
            <a:ext cx="7541181" cy="1314569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14" name="Shape 11"/>
          <p:cNvSpPr/>
          <p:nvPr/>
        </p:nvSpPr>
        <p:spPr>
          <a:xfrm>
            <a:off x="801410" y="6197084"/>
            <a:ext cx="7541181" cy="30480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15" name="Text 12"/>
          <p:cNvSpPr/>
          <p:nvPr/>
        </p:nvSpPr>
        <p:spPr>
          <a:xfrm>
            <a:off x="1028224" y="64238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Остаток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028224" y="6914317"/>
            <a:ext cx="7087553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500 − 480 =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монет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сдачи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💰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228" y="582811"/>
            <a:ext cx="13265944" cy="1218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Выгоднее: Одна Большая или Две Маленьких?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682228" y="2240637"/>
            <a:ext cx="4333875" cy="1615202"/>
          </a:xfrm>
          <a:prstGeom prst="roundRect">
            <a:avLst>
              <a:gd name="adj" fmla="val 50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4753" y="2443163"/>
            <a:ext cx="2809637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📦</a:t>
            </a:r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Большая пачка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84753" y="2922746"/>
            <a:ext cx="392882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500 г — </a:t>
            </a:r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80 рублей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84753" y="3363397"/>
            <a:ext cx="392882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г = 80 ÷ 500 = </a:t>
            </a:r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0,16 руб.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82228" y="4023241"/>
            <a:ext cx="4333875" cy="1615202"/>
          </a:xfrm>
          <a:prstGeom prst="roundRect">
            <a:avLst>
              <a:gd name="adj" fmla="val 50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84753" y="4225766"/>
            <a:ext cx="3097173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📦</a:t>
            </a:r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📦</a:t>
            </a:r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Две маленьких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84753" y="4705350"/>
            <a:ext cx="392882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× 250 г — 2 × </a:t>
            </a:r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45 = 90 рублей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84753" y="5146000"/>
            <a:ext cx="392882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г = 90 ÷ 500 = </a:t>
            </a:r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0,18 руб.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82228" y="5826800"/>
            <a:ext cx="4333875" cy="1631513"/>
          </a:xfrm>
          <a:prstGeom prst="roundRect">
            <a:avLst>
              <a:gd name="adj" fmla="val 5018"/>
            </a:avLst>
          </a:prstGeom>
          <a:solidFill>
            <a:srgbClr val="B6FCB8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133" y="6120765"/>
            <a:ext cx="243602" cy="19490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315641" y="6042898"/>
            <a:ext cx="3505557" cy="1167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✅</a:t>
            </a:r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Большая пачка выгоднее!</a:t>
            </a:r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Сравнивай цену за 1 г, 1 мл или 1 штуку — это секрет умного покупателя.</a:t>
            </a:r>
            <a:endParaRPr lang="en-US" sz="150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259" y="2453521"/>
            <a:ext cx="8456414" cy="47919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2026-04-15T17:32:51Z</dcterms:created>
  <dcterms:modified xsi:type="dcterms:W3CDTF">2026-04-15T17:32:51Z</dcterms:modified>
</cp:coreProperties>
</file>