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embeddedFontLst>
    <p:embeddedFont>
      <p:font typeface="Lora"/>
      <p:regular r:id="rId201314"/>
    </p:embeddedFont>
    <p:embeddedFont>
      <p:font typeface="Lora Bold"/>
      <p:regular r:id="rId201315"/>
    </p:embeddedFont>
    <p:embeddedFont>
      <p:font typeface="Source Sans 3"/>
      <p:regular r:id="rId201316"/>
    </p:embeddedFont>
    <p:embeddedFont>
      <p:font typeface="Source Sans 3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1A2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2833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4.png"/><Relationship Id="rId5" Type="http://schemas.openxmlformats.org/officeDocument/2006/relationships/image" Target="../media/image-4-5.svg"/><Relationship Id="rId6" Type="http://schemas.openxmlformats.org/officeDocument/2006/relationships/image" Target="../media/image-4-6.png"/><Relationship Id="rId7" Type="http://schemas.openxmlformats.org/officeDocument/2006/relationships/image" Target="../media/image-4-7.svg"/><Relationship Id="rId8" Type="http://schemas.openxmlformats.org/officeDocument/2006/relationships/image" Target="../media/image-4-8.png"/><Relationship Id="rId9" Type="http://schemas.openxmlformats.org/officeDocument/2006/relationships/image" Target="../media/image-4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image" Target="../media/image-9-2.png"/><Relationship Id="rId7" Type="http://schemas.openxmlformats.org/officeDocument/2006/relationships/image" Target="../media/image-9-3.svg"/><Relationship Id="rId8" Type="http://schemas.openxmlformats.org/officeDocument/2006/relationships/image" Target="../media/image-9-2.png"/><Relationship Id="rId9" Type="http://schemas.openxmlformats.org/officeDocument/2006/relationships/image" Target="../media/image-9-3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2.png"/><Relationship Id="rId5" Type="http://schemas.openxmlformats.org/officeDocument/2006/relationships/image" Target="../media/image-10-3.svg"/><Relationship Id="rId6" Type="http://schemas.openxmlformats.org/officeDocument/2006/relationships/image" Target="../media/image-10-2.png"/><Relationship Id="rId7" Type="http://schemas.openxmlformats.org/officeDocument/2006/relationships/image" Target="../media/image-10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2239764"/>
            <a:ext cx="6223638" cy="17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Программирование с ИИ: Cursor, Claude Code и создание игр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393293" y="4298950"/>
            <a:ext cx="6833223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Кодинг нового поколения для школьников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711498"/>
            <a:ext cx="6223638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Кодинг нового поколения: ИИ-архитектор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98086" y="2184003"/>
            <a:ext cx="6223638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Программирование навсегда изменилось. Если раньше 80% времени уходило на рутинный набор букв и поиск забытых скобок, то сегодня программист стал архитектором, который управляет кодом силой архитектурной мысли!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98086" y="3685084"/>
            <a:ext cx="6223638" cy="1130995"/>
          </a:xfrm>
          <a:prstGeom prst="roundRect">
            <a:avLst>
              <a:gd name="adj" fmla="val 2646"/>
            </a:avLst>
          </a:prstGeom>
          <a:solidFill>
            <a:srgbClr val="444752"/>
          </a:solidFill>
          <a:ln/>
        </p:spPr>
      </p:sp>
      <p:sp>
        <p:nvSpPr>
          <p:cNvPr id="6" name="Text 3"/>
          <p:cNvSpPr/>
          <p:nvPr/>
        </p:nvSpPr>
        <p:spPr>
          <a:xfrm>
            <a:off x="897510" y="3884513"/>
            <a:ext cx="5824789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Раньше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97510" y="4297462"/>
            <a:ext cx="5824789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80% времени — рутинный набор кода и поиск ошибок вручную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98086" y="5015508"/>
            <a:ext cx="6223638" cy="1130995"/>
          </a:xfrm>
          <a:prstGeom prst="roundRect">
            <a:avLst>
              <a:gd name="adj" fmla="val 2646"/>
            </a:avLst>
          </a:prstGeom>
          <a:solidFill>
            <a:srgbClr val="444752"/>
          </a:solidFill>
          <a:ln/>
        </p:spPr>
      </p:sp>
      <p:sp>
        <p:nvSpPr>
          <p:cNvPr id="9" name="Text 6"/>
          <p:cNvSpPr/>
          <p:nvPr/>
        </p:nvSpPr>
        <p:spPr>
          <a:xfrm>
            <a:off x="897510" y="5214938"/>
            <a:ext cx="5824789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Сегодня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97510" y="5627886"/>
            <a:ext cx="5824789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Программист — архитектор, управляющий кодом силой мысли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713383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Новые лидеры разработки: Cursor и Windsurf</a:t>
            </a:r>
            <a:endParaRPr lang="en-US" sz="3650" dirty="0"/>
          </a:p>
        </p:txBody>
      </p:sp>
      <p:sp>
        <p:nvSpPr>
          <p:cNvPr id="3" name="Shape 1"/>
          <p:cNvSpPr/>
          <p:nvPr/>
        </p:nvSpPr>
        <p:spPr>
          <a:xfrm>
            <a:off x="554520" y="1599208"/>
            <a:ext cx="5441615" cy="4545409"/>
          </a:xfrm>
          <a:prstGeom prst="roundRect">
            <a:avLst>
              <a:gd name="adj" fmla="val 658"/>
            </a:avLst>
          </a:prstGeom>
          <a:solidFill>
            <a:srgbClr val="6EB9FC"/>
          </a:solidFill>
          <a:ln/>
        </p:spPr>
      </p:sp>
      <p:sp>
        <p:nvSpPr>
          <p:cNvPr id="4" name="Text 2"/>
          <p:cNvSpPr/>
          <p:nvPr/>
        </p:nvSpPr>
        <p:spPr>
          <a:xfrm>
            <a:off x="753944" y="1798638"/>
            <a:ext cx="5042766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Что умеют эти редакторы?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53944" y="2291358"/>
            <a:ext cx="5042766" cy="1295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Редакторы кода нового поколения Cursor и Windsurf видят твой проект целиком. Нажми 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000000"/>
                </a:solidFill>
                <a:highlight>
                  <a:srgbClr val="61ACEF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Ctrl + K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или 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000000"/>
                </a:solidFill>
                <a:highlight>
                  <a:srgbClr val="61ACEF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Ctrl + I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и нейросеть изменит 10 файлов одновременно, согласуя логику между ними.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345476" y="1823541"/>
            <a:ext cx="448755" cy="448766"/>
          </a:xfrm>
          <a:prstGeom prst="roundRect">
            <a:avLst>
              <a:gd name="adj" fmla="val 6668"/>
            </a:avLst>
          </a:prstGeom>
          <a:solidFill>
            <a:srgbClr val="444752"/>
          </a:solidFill>
          <a:ln/>
        </p:spPr>
      </p:sp>
      <p:sp>
        <p:nvSpPr>
          <p:cNvPr id="7" name="Text 5"/>
          <p:cNvSpPr/>
          <p:nvPr/>
        </p:nvSpPr>
        <p:spPr>
          <a:xfrm>
            <a:off x="6429016" y="1871861"/>
            <a:ext cx="281576" cy="3520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993656" y="1892102"/>
            <a:ext cx="4506304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Видит весь проект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993656" y="2384822"/>
            <a:ext cx="4506304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Анализирует структуру всех файлов и зависимостей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345476" y="3422154"/>
            <a:ext cx="448755" cy="448766"/>
          </a:xfrm>
          <a:prstGeom prst="roundRect">
            <a:avLst>
              <a:gd name="adj" fmla="val 6668"/>
            </a:avLst>
          </a:prstGeom>
          <a:solidFill>
            <a:srgbClr val="444752"/>
          </a:solidFill>
          <a:ln/>
        </p:spPr>
      </p:sp>
      <p:sp>
        <p:nvSpPr>
          <p:cNvPr id="11" name="Text 9"/>
          <p:cNvSpPr/>
          <p:nvPr/>
        </p:nvSpPr>
        <p:spPr>
          <a:xfrm>
            <a:off x="6429016" y="3470473"/>
            <a:ext cx="281576" cy="3520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993656" y="3490714"/>
            <a:ext cx="4506304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Массовые изменения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993656" y="3983434"/>
            <a:ext cx="4506304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Редактирует 10 файлов одновременно с согласованной логикой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345476" y="5020766"/>
            <a:ext cx="448755" cy="448766"/>
          </a:xfrm>
          <a:prstGeom prst="roundRect">
            <a:avLst>
              <a:gd name="adj" fmla="val 6668"/>
            </a:avLst>
          </a:prstGeom>
          <a:solidFill>
            <a:srgbClr val="444752"/>
          </a:solidFill>
          <a:ln/>
        </p:spPr>
      </p:sp>
      <p:sp>
        <p:nvSpPr>
          <p:cNvPr id="15" name="Text 13"/>
          <p:cNvSpPr/>
          <p:nvPr/>
        </p:nvSpPr>
        <p:spPr>
          <a:xfrm>
            <a:off x="6429016" y="5069086"/>
            <a:ext cx="281576" cy="3520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993656" y="5089327"/>
            <a:ext cx="4506304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Горячие клавиши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993656" y="5582047"/>
            <a:ext cx="4506304" cy="3382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highlight>
                  <a:srgbClr val="32354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Ctrl + K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 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highlight>
                  <a:srgbClr val="32354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Ctrl + I</a:t>
            </a:r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мгновенный вызов ИИ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762397"/>
            <a:ext cx="6223638" cy="410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Claude Code: Разработка из консоли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698086" y="1319510"/>
            <a:ext cx="6223638" cy="3796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Терминальный ассистент Claude Code умеет сам читать документацию, запускать тесты, искать ошибки в работе программы и коммитить изменения прямо в репозиторий Git.</a:t>
            </a:r>
            <a:endParaRPr lang="en-US" sz="10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086" y="1809055"/>
            <a:ext cx="349043" cy="3490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8086" y="2280245"/>
            <a:ext cx="6223638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Читает документацию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698086" y="2544266"/>
            <a:ext cx="6223638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Самостоятельно изучает нужные библиотеки и API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086" y="2929533"/>
            <a:ext cx="349043" cy="34905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98086" y="3400723"/>
            <a:ext cx="6223638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Запускает тесты</a:t>
            </a:r>
            <a:endParaRPr lang="en-US" sz="1250" dirty="0"/>
          </a:p>
        </p:txBody>
      </p:sp>
      <p:sp>
        <p:nvSpPr>
          <p:cNvPr id="10" name="Text 5"/>
          <p:cNvSpPr/>
          <p:nvPr/>
        </p:nvSpPr>
        <p:spPr>
          <a:xfrm>
            <a:off x="698086" y="3664744"/>
            <a:ext cx="6223638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Автоматически проверяет работоспособность кода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8086" y="4050010"/>
            <a:ext cx="349043" cy="34905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98086" y="4521200"/>
            <a:ext cx="6223638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Ищет ошибки</a:t>
            </a:r>
            <a:endParaRPr lang="en-US" sz="1250" dirty="0"/>
          </a:p>
        </p:txBody>
      </p:sp>
      <p:sp>
        <p:nvSpPr>
          <p:cNvPr id="13" name="Text 7"/>
          <p:cNvSpPr/>
          <p:nvPr/>
        </p:nvSpPr>
        <p:spPr>
          <a:xfrm>
            <a:off x="698086" y="4785221"/>
            <a:ext cx="6223638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Анализирует поведение программы и находит сбои</a:t>
            </a:r>
            <a:endParaRPr lang="en-US" sz="10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8086" y="5170488"/>
            <a:ext cx="349043" cy="34905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98086" y="5641677"/>
            <a:ext cx="6223638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Коммитит в Git</a:t>
            </a:r>
            <a:endParaRPr lang="en-US" sz="1250" dirty="0"/>
          </a:p>
        </p:txBody>
      </p:sp>
      <p:sp>
        <p:nvSpPr>
          <p:cNvPr id="16" name="Text 9"/>
          <p:cNvSpPr/>
          <p:nvPr/>
        </p:nvSpPr>
        <p:spPr>
          <a:xfrm>
            <a:off x="698086" y="5905698"/>
            <a:ext cx="6223638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Сохраняет изменения прямо в репозиторий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548580"/>
            <a:ext cx="10795524" cy="418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Создаём игру на Python за один урок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98086" y="1209576"/>
            <a:ext cx="5224431" cy="5842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1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Вместе с Cursor и библиотекой Pygame можно за 20 минут собрать собственную версию арканоида, космического шутера или «Змейки», добавляя новые фичи одной фразой на русском языке.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98086" y="1907778"/>
            <a:ext cx="2561566" cy="531217"/>
          </a:xfrm>
          <a:prstGeom prst="roundRect">
            <a:avLst>
              <a:gd name="adj" fmla="val 4013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213" y="2068909"/>
            <a:ext cx="2239311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🎮</a:t>
            </a:r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Арканоид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360852" y="1907778"/>
            <a:ext cx="2561665" cy="531217"/>
          </a:xfrm>
          <a:prstGeom prst="roundRect">
            <a:avLst>
              <a:gd name="adj" fmla="val 4013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21979" y="2068909"/>
            <a:ext cx="2239410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🚀</a:t>
            </a:r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Космический шутер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98086" y="2540198"/>
            <a:ext cx="5224431" cy="531217"/>
          </a:xfrm>
          <a:prstGeom prst="roundRect">
            <a:avLst>
              <a:gd name="adj" fmla="val 4013"/>
            </a:avLst>
          </a:prstGeom>
          <a:solidFill>
            <a:srgbClr val="252833"/>
          </a:solidFill>
          <a:ln w="19050">
            <a:solidFill>
              <a:srgbClr val="5D606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9213" y="2701330"/>
            <a:ext cx="4902177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🐍</a:t>
            </a:r>
            <a:pPr algn="l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Змейка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98086" y="3185319"/>
            <a:ext cx="5224431" cy="642739"/>
          </a:xfrm>
          <a:prstGeom prst="roundRect">
            <a:avLst>
              <a:gd name="adj" fmla="val 3317"/>
            </a:avLst>
          </a:prstGeom>
          <a:solidFill>
            <a:srgbClr val="790645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163" y="3337421"/>
            <a:ext cx="177597" cy="14208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59838" y="3311922"/>
            <a:ext cx="4620601" cy="3895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Новые фичи добавляются одной фразой на русском языке — без сложного синтаксиса!</a:t>
            </a:r>
            <a:endParaRPr lang="en-US" sz="11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528" y="1232396"/>
            <a:ext cx="4963195" cy="49633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829965"/>
            <a:ext cx="6223638" cy="11146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Мгновенный дебаггинг: Ошибки больше не страшны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5269971" y="2214562"/>
            <a:ext cx="6223638" cy="886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Программа упала с красной ошибкой в терминале? Просто нажми кнопку «Fix with AI» — модель проанализирует контекст, найдет опечатку и подробно объяснит, почему произошел сбой.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819" y="3303786"/>
            <a:ext cx="4589844" cy="27241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81418" y="5299224"/>
            <a:ext cx="1140928" cy="413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AI объясняет и исправляет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7843535" y="5299224"/>
            <a:ext cx="1140928" cy="413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Нажать «Fix with AI»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6382209" y="5299224"/>
            <a:ext cx="1140928" cy="413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Ошибка в терминале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703263"/>
            <a:ext cx="10795524" cy="498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Веб-разработка с v0 и Claude Artifacts</a:t>
            </a:r>
            <a:endParaRPr lang="en-US" sz="3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086" y="1580158"/>
            <a:ext cx="4412346" cy="44124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08964" y="1547713"/>
            <a:ext cx="5190995" cy="1003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Хочешь сделать сайт для школьного кружка? Опиши дизайн словами — сервисы v0.dev и Claude Artifacts за пару секунд сгенерируют интерактивный адаптивный интерфейс на HTML, Tailwind CSS и React.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308964" y="2713534"/>
            <a:ext cx="2523467" cy="1240929"/>
          </a:xfrm>
          <a:prstGeom prst="roundRect">
            <a:avLst>
              <a:gd name="adj" fmla="val 2050"/>
            </a:avLst>
          </a:prstGeom>
          <a:solidFill>
            <a:srgbClr val="444752"/>
          </a:solidFill>
          <a:ln/>
        </p:spPr>
      </p:sp>
      <p:sp>
        <p:nvSpPr>
          <p:cNvPr id="6" name="Shape 3"/>
          <p:cNvSpPr/>
          <p:nvPr/>
        </p:nvSpPr>
        <p:spPr>
          <a:xfrm>
            <a:off x="6478425" y="2882999"/>
            <a:ext cx="508583" cy="508595"/>
          </a:xfrm>
          <a:prstGeom prst="ellipse">
            <a:avLst/>
          </a:prstGeom>
          <a:solidFill>
            <a:srgbClr val="6EB9FC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8221" y="3022798"/>
            <a:ext cx="228892" cy="2288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78425" y="3535660"/>
            <a:ext cx="2184544" cy="249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HTML</a:t>
            </a:r>
            <a:endParaRPr lang="en-US" sz="1550" dirty="0"/>
          </a:p>
        </p:txBody>
      </p:sp>
      <p:sp>
        <p:nvSpPr>
          <p:cNvPr id="9" name="Shape 5"/>
          <p:cNvSpPr/>
          <p:nvPr/>
        </p:nvSpPr>
        <p:spPr>
          <a:xfrm>
            <a:off x="8976493" y="2713534"/>
            <a:ext cx="2523467" cy="1240929"/>
          </a:xfrm>
          <a:prstGeom prst="roundRect">
            <a:avLst>
              <a:gd name="adj" fmla="val 2050"/>
            </a:avLst>
          </a:prstGeom>
          <a:solidFill>
            <a:srgbClr val="444752"/>
          </a:solidFill>
          <a:ln/>
        </p:spPr>
      </p:sp>
      <p:sp>
        <p:nvSpPr>
          <p:cNvPr id="10" name="Shape 6"/>
          <p:cNvSpPr/>
          <p:nvPr/>
        </p:nvSpPr>
        <p:spPr>
          <a:xfrm>
            <a:off x="9145954" y="2882999"/>
            <a:ext cx="508583" cy="508595"/>
          </a:xfrm>
          <a:prstGeom prst="ellipse">
            <a:avLst/>
          </a:prstGeom>
          <a:solidFill>
            <a:srgbClr val="6EB9FC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5750" y="3022798"/>
            <a:ext cx="228892" cy="22889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45954" y="3535660"/>
            <a:ext cx="2184544" cy="249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Tailwind CSS</a:t>
            </a:r>
            <a:endParaRPr lang="en-US" sz="1550" dirty="0"/>
          </a:p>
        </p:txBody>
      </p:sp>
      <p:sp>
        <p:nvSpPr>
          <p:cNvPr id="13" name="Shape 8"/>
          <p:cNvSpPr/>
          <p:nvPr/>
        </p:nvSpPr>
        <p:spPr>
          <a:xfrm>
            <a:off x="6308964" y="4098528"/>
            <a:ext cx="5190995" cy="1240929"/>
          </a:xfrm>
          <a:prstGeom prst="roundRect">
            <a:avLst>
              <a:gd name="adj" fmla="val 2050"/>
            </a:avLst>
          </a:prstGeom>
          <a:solidFill>
            <a:srgbClr val="444752"/>
          </a:solidFill>
          <a:ln/>
        </p:spPr>
      </p:sp>
      <p:sp>
        <p:nvSpPr>
          <p:cNvPr id="14" name="Shape 9"/>
          <p:cNvSpPr/>
          <p:nvPr/>
        </p:nvSpPr>
        <p:spPr>
          <a:xfrm>
            <a:off x="6478425" y="4267994"/>
            <a:ext cx="508583" cy="508595"/>
          </a:xfrm>
          <a:prstGeom prst="ellipse">
            <a:avLst/>
          </a:prstGeom>
          <a:solidFill>
            <a:srgbClr val="6EB9FC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8221" y="4407793"/>
            <a:ext cx="228892" cy="22889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478425" y="4920655"/>
            <a:ext cx="4852072" cy="249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React</a:t>
            </a:r>
            <a:endParaRPr lang="en-US" sz="1550" dirty="0"/>
          </a:p>
        </p:txBody>
      </p:sp>
      <p:sp>
        <p:nvSpPr>
          <p:cNvPr id="17" name="Text 11"/>
          <p:cNvSpPr/>
          <p:nvPr/>
        </p:nvSpPr>
        <p:spPr>
          <a:xfrm>
            <a:off x="6308964" y="5501580"/>
            <a:ext cx="5190995" cy="501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Просто опиши дизайн словами — и получи готовый интерактивный адаптивный интерфейс за секунды!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285577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Чтение и понимание чужого кода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698086" y="2350889"/>
            <a:ext cx="5718528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Нашел классный проект на GitHub, но ничего не понятно? Выдели сложную функцию и спроси: «Объясни простыми словами для 8 класса, как работает этот алгоритм сортировки».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997223" y="3712270"/>
            <a:ext cx="5419391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«Объясни простыми словами для 8 класса, как работает этот алгоритм сортировки»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98086" y="3532783"/>
            <a:ext cx="25399" cy="997347"/>
          </a:xfrm>
          <a:prstGeom prst="roundRect">
            <a:avLst>
              <a:gd name="adj" fmla="val 50001"/>
            </a:avLst>
          </a:prstGeom>
          <a:solidFill>
            <a:srgbClr val="F98AC7"/>
          </a:solidFill>
          <a:ln/>
        </p:spPr>
      </p:sp>
      <p:sp>
        <p:nvSpPr>
          <p:cNvPr id="6" name="Text 4"/>
          <p:cNvSpPr/>
          <p:nvPr/>
        </p:nvSpPr>
        <p:spPr>
          <a:xfrm>
            <a:off x="698086" y="4754463"/>
            <a:ext cx="5718528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ИИ разберёт любой код по шагам, объяснит логику и поможет разобраться в самых запутанных проектах.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765954" y="2171402"/>
            <a:ext cx="4877472" cy="3400921"/>
          </a:xfrm>
          <a:prstGeom prst="roundRect">
            <a:avLst>
              <a:gd name="adj" fmla="val 880"/>
            </a:avLst>
          </a:prstGeom>
          <a:solidFill>
            <a:srgbClr val="6EB9FC"/>
          </a:solidFill>
          <a:ln/>
        </p:spPr>
      </p:sp>
      <p:sp>
        <p:nvSpPr>
          <p:cNvPr id="8" name="Text 6"/>
          <p:cNvSpPr/>
          <p:nvPr/>
        </p:nvSpPr>
        <p:spPr>
          <a:xfrm>
            <a:off x="6965379" y="2370832"/>
            <a:ext cx="4478622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Как это работает?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965379" y="2863552"/>
            <a:ext cx="4478622" cy="1485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14960" indent="-31496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Найди интересный проект на GitHub</a:t>
            </a:r>
            <a:endParaRPr lang="en-US" sz="1550" dirty="0"/>
          </a:p>
          <a:p>
            <a:pPr algn="l" marL="314960" indent="-31496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Выдели непонятную функцию</a:t>
            </a:r>
            <a:endParaRPr lang="en-US" sz="1550" dirty="0"/>
          </a:p>
          <a:p>
            <a:pPr algn="l" marL="314960" indent="-31496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Задай вопрос ИИ на русском языке</a:t>
            </a:r>
            <a:endParaRPr lang="en-US" sz="1550" dirty="0"/>
          </a:p>
          <a:p>
            <a:pPr algn="l" marL="314960" indent="-314960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Получи пошаговое объяснение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691654"/>
            <a:ext cx="6223638" cy="880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Зачем учить основы информатики, если ИИ всё пишет сам?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5269971" y="1739999"/>
            <a:ext cx="6223638" cy="628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ИИ не умеет думать за тебя. Если ты не знаешь, что такое переменные, циклы, условия и структуры данных, ты не сможешь поставить задачу, проверить безопасность кода и собрать работающий продукт.</a:t>
            </a:r>
            <a:endParaRPr lang="en-US" sz="11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9971" y="2494558"/>
            <a:ext cx="6223638" cy="8338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14738" y="2663130"/>
            <a:ext cx="5810303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Переменные и типы данных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5514738" y="2950369"/>
            <a:ext cx="5810303" cy="209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Основа любой программы — без этого невозможно поставить задачу ИИ</a:t>
            </a:r>
            <a:endParaRPr lang="en-US" sz="11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69971" y="3440509"/>
            <a:ext cx="6223638" cy="83383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514738" y="3609082"/>
            <a:ext cx="5810303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Циклы и условия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5514738" y="3896320"/>
            <a:ext cx="5810303" cy="209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Логика управления потоком — ты должен понимать, что просишь написать</a:t>
            </a:r>
            <a:endParaRPr lang="en-US" sz="11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9971" y="4386461"/>
            <a:ext cx="6223638" cy="83383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514738" y="4555034"/>
            <a:ext cx="5810303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Структуры данных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5514738" y="4842272"/>
            <a:ext cx="5810303" cy="209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Списки, словари, деревья — без них не проверить правильность решения</a:t>
            </a:r>
            <a:endParaRPr lang="en-US" sz="11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69971" y="5332413"/>
            <a:ext cx="6223638" cy="833834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514738" y="5500985"/>
            <a:ext cx="5810303" cy="219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Безопасность кода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5514738" y="5788223"/>
            <a:ext cx="5810303" cy="209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Только знающий разработчик может оценить риски сгенерированного кода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555327"/>
            <a:ext cx="10795524" cy="511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Подготовка к ОГЭ и ЕГЭ по информатике</a:t>
            </a:r>
            <a:endParaRPr lang="en-US" sz="3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086" y="1464866"/>
            <a:ext cx="4667034" cy="466715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14322" y="1430734"/>
            <a:ext cx="5185637" cy="781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Нейросети — лучший персональный тренажер для решения сложных задач по теории графов, динамическому программированию и рекурсии с пошаговыми комментариями.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9507" y="2387997"/>
            <a:ext cx="260840" cy="26084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79458" y="2382639"/>
            <a:ext cx="4620502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Теория графов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6879458" y="2789932"/>
            <a:ext cx="4620502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Пошаговый разбор алгоритмов обхода и поиска кратчайших путей</a:t>
            </a:r>
            <a:endParaRPr lang="en-US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9507" y="3619401"/>
            <a:ext cx="260840" cy="26084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879458" y="3614043"/>
            <a:ext cx="4620502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Динамическое программирование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6879458" y="4021336"/>
            <a:ext cx="4620502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Объяснение сложных задач с комментариями на каждом шаге</a:t>
            </a:r>
            <a:endParaRPr lang="en-US" sz="13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79507" y="4850805"/>
            <a:ext cx="260840" cy="26084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879458" y="4845447"/>
            <a:ext cx="4620502" cy="25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Рекурсия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6879458" y="5252740"/>
            <a:ext cx="4620502" cy="260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Визуализация стека вызовов и разбор базовых случаев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714772"/>
            <a:ext cx="6223638" cy="938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Безопасность кода: Не запускай вслепую!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5269971" y="1845072"/>
            <a:ext cx="6223638" cy="6890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Главное правило современного программиста: всегда внимательно читай сгенерированный код перед запуском. Никогда не разрешай ИИ удалять системные папки или скачивать подозрительные библиотеки.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5269971" y="2677716"/>
            <a:ext cx="6223638" cy="3465513"/>
          </a:xfrm>
          <a:prstGeom prst="roundRect">
            <a:avLst>
              <a:gd name="adj" fmla="val 691"/>
            </a:avLst>
          </a:prstGeom>
          <a:solidFill>
            <a:srgbClr val="444752"/>
          </a:solidFill>
          <a:ln/>
        </p:spPr>
      </p:sp>
      <p:sp>
        <p:nvSpPr>
          <p:cNvPr id="6" name="Shape 3"/>
          <p:cNvSpPr/>
          <p:nvPr/>
        </p:nvSpPr>
        <p:spPr>
          <a:xfrm>
            <a:off x="5269971" y="2677716"/>
            <a:ext cx="6223638" cy="866378"/>
          </a:xfrm>
          <a:custGeom>
            <a:avLst/>
            <a:gdLst/>
            <a:ahLst/>
            <a:cxnLst/>
            <a:rect l="l" t="t" r="r" b="b"/>
            <a:pathLst>
              <a:path w="6223638" h="866378">
                <a:moveTo>
                  <a:pt x="19948" y="0"/>
                </a:moveTo>
                <a:lnTo>
                  <a:pt x="6203690" y="0"/>
                </a:lnTo>
                <a:arcTo hR="19948" wR="19948" stAng="16200000" swAng="5400000"/>
                <a:lnTo>
                  <a:pt x="6223638" y="866378"/>
                </a:lnTo>
                <a:lnTo>
                  <a:pt x="0" y="866378"/>
                </a:lnTo>
                <a:lnTo>
                  <a:pt x="0" y="19948"/>
                </a:lnTo>
                <a:arcTo hR="19948" wR="19948" stAng="10800000" swAng="5400000"/>
                <a:close/>
              </a:path>
            </a:pathLst>
          </a:custGeom>
          <a:solidFill>
            <a:srgbClr val="444752"/>
          </a:solidFill>
          <a:ln/>
        </p:spPr>
      </p:sp>
      <p:sp>
        <p:nvSpPr>
          <p:cNvPr id="7" name="Text 4"/>
          <p:cNvSpPr/>
          <p:nvPr/>
        </p:nvSpPr>
        <p:spPr>
          <a:xfrm>
            <a:off x="5429511" y="2837259"/>
            <a:ext cx="5904559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Делай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429511" y="3154859"/>
            <a:ext cx="5904559" cy="229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Читай каждую строку сгенерированного кода перед запуском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269971" y="3544094"/>
            <a:ext cx="6223638" cy="866378"/>
          </a:xfrm>
          <a:prstGeom prst="rect">
            <a:avLst/>
          </a:prstGeom>
          <a:solidFill>
            <a:srgbClr val="444752"/>
          </a:solidFill>
          <a:ln/>
        </p:spPr>
      </p:sp>
      <p:sp>
        <p:nvSpPr>
          <p:cNvPr id="10" name="Shape 7"/>
          <p:cNvSpPr/>
          <p:nvPr/>
        </p:nvSpPr>
        <p:spPr>
          <a:xfrm>
            <a:off x="5269971" y="3544094"/>
            <a:ext cx="6223638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11" name="Text 8"/>
          <p:cNvSpPr/>
          <p:nvPr/>
        </p:nvSpPr>
        <p:spPr>
          <a:xfrm>
            <a:off x="5429511" y="3703638"/>
            <a:ext cx="5904559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Делай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5429511" y="4021237"/>
            <a:ext cx="5904559" cy="229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Проверяй источники библиотек и их репутацию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269971" y="4410472"/>
            <a:ext cx="6223638" cy="866378"/>
          </a:xfrm>
          <a:prstGeom prst="rect">
            <a:avLst/>
          </a:prstGeom>
          <a:solidFill>
            <a:srgbClr val="444752"/>
          </a:solidFill>
          <a:ln/>
        </p:spPr>
      </p:sp>
      <p:sp>
        <p:nvSpPr>
          <p:cNvPr id="14" name="Shape 11"/>
          <p:cNvSpPr/>
          <p:nvPr/>
        </p:nvSpPr>
        <p:spPr>
          <a:xfrm>
            <a:off x="5269971" y="4410472"/>
            <a:ext cx="6223638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15" name="Text 12"/>
          <p:cNvSpPr/>
          <p:nvPr/>
        </p:nvSpPr>
        <p:spPr>
          <a:xfrm>
            <a:off x="5429511" y="4570016"/>
            <a:ext cx="5904559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Никогда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5429511" y="4887615"/>
            <a:ext cx="5904559" cy="229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 разрешай ИИ удалять системные папки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5269971" y="5276850"/>
            <a:ext cx="6223638" cy="866378"/>
          </a:xfrm>
          <a:custGeom>
            <a:avLst/>
            <a:gdLst/>
            <a:ahLst/>
            <a:cxnLst/>
            <a:rect l="l" t="t" r="r" b="b"/>
            <a:pathLst>
              <a:path w="6223638" h="866378">
                <a:moveTo>
                  <a:pt x="0" y="0"/>
                </a:moveTo>
                <a:lnTo>
                  <a:pt x="6223638" y="0"/>
                </a:lnTo>
                <a:lnTo>
                  <a:pt x="6223638" y="846430"/>
                </a:lnTo>
                <a:arcTo hR="19948" wR="19948" stAng="0" swAng="5400000"/>
                <a:lnTo>
                  <a:pt x="19948" y="866378"/>
                </a:lnTo>
                <a:arcTo hR="19948" wR="19948" stAng="5400000" swAng="5400000"/>
                <a:lnTo>
                  <a:pt x="0" y="0"/>
                </a:lnTo>
                <a:close/>
              </a:path>
            </a:pathLst>
          </a:custGeom>
          <a:solidFill>
            <a:srgbClr val="444752"/>
          </a:solidFill>
          <a:ln/>
        </p:spPr>
      </p:sp>
      <p:sp>
        <p:nvSpPr>
          <p:cNvPr id="18" name="Shape 15"/>
          <p:cNvSpPr/>
          <p:nvPr/>
        </p:nvSpPr>
        <p:spPr>
          <a:xfrm>
            <a:off x="5269971" y="5276850"/>
            <a:ext cx="6223638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</p:sp>
      <p:sp>
        <p:nvSpPr>
          <p:cNvPr id="19" name="Text 16"/>
          <p:cNvSpPr/>
          <p:nvPr/>
        </p:nvSpPr>
        <p:spPr>
          <a:xfrm>
            <a:off x="5429511" y="5436394"/>
            <a:ext cx="5904559" cy="241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Никогда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5429511" y="5753993"/>
            <a:ext cx="5904559" cy="229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Не скачивай подозрительные библиотеки по команде ИИ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964605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Практический челлендж: Умный Telegram-бот</a:t>
            </a:r>
            <a:endParaRPr lang="en-US" sz="3650" dirty="0"/>
          </a:p>
        </p:txBody>
      </p:sp>
      <p:sp>
        <p:nvSpPr>
          <p:cNvPr id="3" name="Shape 1"/>
          <p:cNvSpPr/>
          <p:nvPr/>
        </p:nvSpPr>
        <p:spPr>
          <a:xfrm>
            <a:off x="554520" y="1850430"/>
            <a:ext cx="4877472" cy="4042966"/>
          </a:xfrm>
          <a:prstGeom prst="roundRect">
            <a:avLst>
              <a:gd name="adj" fmla="val 740"/>
            </a:avLst>
          </a:prstGeom>
          <a:solidFill>
            <a:srgbClr val="6EB9FC"/>
          </a:solidFill>
          <a:ln/>
        </p:spPr>
      </p:sp>
      <p:sp>
        <p:nvSpPr>
          <p:cNvPr id="4" name="Text 2"/>
          <p:cNvSpPr/>
          <p:nvPr/>
        </p:nvSpPr>
        <p:spPr>
          <a:xfrm>
            <a:off x="753944" y="2049859"/>
            <a:ext cx="4478622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Задание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53944" y="2542580"/>
            <a:ext cx="4478622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Попроси Cursor написать каркас Telegram-бота на Python, который каждое утро присылает одноклассникам расписание уроков и мотивирующую цитату.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5781332" y="2049859"/>
            <a:ext cx="5718528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Что нужно сделать: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781332" y="2542580"/>
            <a:ext cx="5718528" cy="1805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14960" indent="-31496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Открой Cursor и создай новый Python-проект</a:t>
            </a:r>
            <a:endParaRPr lang="en-US" sz="1550" dirty="0"/>
          </a:p>
          <a:p>
            <a:pPr algn="l" marL="314960" indent="-31496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Напиши запрос: «Создай Telegram-бота, который присылает расписание уроков каждое утро»</a:t>
            </a:r>
            <a:endParaRPr lang="en-US" sz="1550" dirty="0"/>
          </a:p>
          <a:p>
            <a:pPr algn="l" marL="314960" indent="-31496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Добавь функцию мотивирующей цитаты одной фразой</a:t>
            </a:r>
            <a:endParaRPr lang="en-US" sz="1550" dirty="0"/>
          </a:p>
          <a:p>
            <a:pPr algn="l" marL="314960" indent="-314960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Запусти и протестируй бота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781332" y="4572099"/>
            <a:ext cx="5718528" cy="1096963"/>
          </a:xfrm>
          <a:prstGeom prst="roundRect">
            <a:avLst>
              <a:gd name="adj" fmla="val 2728"/>
            </a:avLst>
          </a:prstGeom>
          <a:solidFill>
            <a:srgbClr val="790645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0757" y="4862711"/>
            <a:ext cx="249330" cy="19943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29512" y="4801394"/>
            <a:ext cx="4870923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Это реальный проект, который можно показать на портфолио!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605730"/>
            <a:ext cx="6223638" cy="981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Профессия будущего: AI Software Engineer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698086" y="1796852"/>
            <a:ext cx="6223638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Современные IT-компании ищут тех, кто умеет разрабатывать в 5 раз быстрее с помощью ИИ. Освоив эти инструменты в школе, ты получишь колоссальное преимущество!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924894" y="2772866"/>
            <a:ext cx="2570793" cy="550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5x</a:t>
            </a:r>
            <a:endParaRPr lang="en-US" sz="4300" dirty="0"/>
          </a:p>
        </p:txBody>
      </p:sp>
      <p:sp>
        <p:nvSpPr>
          <p:cNvPr id="6" name="Text 3"/>
          <p:cNvSpPr/>
          <p:nvPr/>
        </p:nvSpPr>
        <p:spPr>
          <a:xfrm>
            <a:off x="698086" y="3511748"/>
            <a:ext cx="3024509" cy="245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Быстрее разработка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98086" y="3840857"/>
            <a:ext cx="3024509" cy="245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Скорость работы с ИИ-инструментами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123924" y="2772866"/>
            <a:ext cx="2570892" cy="550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2025</a:t>
            </a:r>
            <a:endParaRPr lang="en-US" sz="4300" dirty="0"/>
          </a:p>
        </p:txBody>
      </p:sp>
      <p:sp>
        <p:nvSpPr>
          <p:cNvPr id="9" name="Text 6"/>
          <p:cNvSpPr/>
          <p:nvPr/>
        </p:nvSpPr>
        <p:spPr>
          <a:xfrm>
            <a:off x="3897116" y="3511748"/>
            <a:ext cx="3024608" cy="245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Год возможностей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3897116" y="3840857"/>
            <a:ext cx="3024608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Рынок ИИ-разработчиков растёт каждый день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524360" y="4693940"/>
            <a:ext cx="2570892" cy="550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3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∞</a:t>
            </a:r>
            <a:endParaRPr lang="en-US" sz="4300" dirty="0"/>
          </a:p>
        </p:txBody>
      </p:sp>
      <p:sp>
        <p:nvSpPr>
          <p:cNvPr id="12" name="Text 9"/>
          <p:cNvSpPr/>
          <p:nvPr/>
        </p:nvSpPr>
        <p:spPr>
          <a:xfrm>
            <a:off x="2297551" y="5432822"/>
            <a:ext cx="3024608" cy="245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Преимущество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2297551" y="5761930"/>
            <a:ext cx="3024608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Колоссальный отрыв от тех, кто не освоил ИИ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747911"/>
            <a:ext cx="6223638" cy="410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Заключение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5269971" y="1305024"/>
            <a:ext cx="6223638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Программирование стало творчеством без рутины.</a:t>
            </a:r>
            <a:endParaRPr lang="en-US" sz="3550" dirty="0"/>
          </a:p>
        </p:txBody>
      </p:sp>
      <p:sp>
        <p:nvSpPr>
          <p:cNvPr id="5" name="Text 2"/>
          <p:cNvSpPr/>
          <p:nvPr/>
        </p:nvSpPr>
        <p:spPr>
          <a:xfrm>
            <a:off x="4965179" y="2585045"/>
            <a:ext cx="6833223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Придумывай полезные сервисы и меняй мир вокруг себя строчками кода!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269971" y="2884785"/>
            <a:ext cx="6223638" cy="733028"/>
          </a:xfrm>
          <a:prstGeom prst="roundRect">
            <a:avLst>
              <a:gd name="adj" fmla="val 2857"/>
            </a:avLst>
          </a:prstGeom>
          <a:solidFill>
            <a:srgbClr val="444752"/>
          </a:solidFill>
          <a:ln/>
        </p:spPr>
      </p:sp>
      <p:sp>
        <p:nvSpPr>
          <p:cNvPr id="7" name="Text 4"/>
          <p:cNvSpPr/>
          <p:nvPr/>
        </p:nvSpPr>
        <p:spPr>
          <a:xfrm>
            <a:off x="5409569" y="3024386"/>
            <a:ext cx="5944443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🤖</a:t>
            </a:r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Cursor &amp; Windsurf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5409569" y="3288407"/>
            <a:ext cx="5944443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Редакторы с ИИ, видящие весь проект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269971" y="3715544"/>
            <a:ext cx="6223638" cy="733028"/>
          </a:xfrm>
          <a:prstGeom prst="roundRect">
            <a:avLst>
              <a:gd name="adj" fmla="val 2857"/>
            </a:avLst>
          </a:prstGeom>
          <a:solidFill>
            <a:srgbClr val="444752"/>
          </a:solidFill>
          <a:ln/>
        </p:spPr>
      </p:sp>
      <p:sp>
        <p:nvSpPr>
          <p:cNvPr id="10" name="Text 7"/>
          <p:cNvSpPr/>
          <p:nvPr/>
        </p:nvSpPr>
        <p:spPr>
          <a:xfrm>
            <a:off x="5409569" y="3855145"/>
            <a:ext cx="5944443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💻</a:t>
            </a:r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Claude Code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5409569" y="4119166"/>
            <a:ext cx="5944443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Терминальный ассистент для профессионалов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5269971" y="4546302"/>
            <a:ext cx="6223638" cy="733028"/>
          </a:xfrm>
          <a:prstGeom prst="roundRect">
            <a:avLst>
              <a:gd name="adj" fmla="val 2857"/>
            </a:avLst>
          </a:prstGeom>
          <a:solidFill>
            <a:srgbClr val="444752"/>
          </a:solidFill>
          <a:ln/>
        </p:spPr>
      </p:sp>
      <p:sp>
        <p:nvSpPr>
          <p:cNvPr id="13" name="Text 10"/>
          <p:cNvSpPr/>
          <p:nvPr/>
        </p:nvSpPr>
        <p:spPr>
          <a:xfrm>
            <a:off x="5409569" y="4685903"/>
            <a:ext cx="5944443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🎮</a:t>
            </a:r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Pygame &amp; Python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5409569" y="4949924"/>
            <a:ext cx="5944443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Игры за 20 минут с нуля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269971" y="5377061"/>
            <a:ext cx="6223638" cy="733028"/>
          </a:xfrm>
          <a:prstGeom prst="roundRect">
            <a:avLst>
              <a:gd name="adj" fmla="val 2857"/>
            </a:avLst>
          </a:prstGeom>
          <a:solidFill>
            <a:srgbClr val="444752"/>
          </a:solidFill>
          <a:ln/>
        </p:spPr>
      </p:sp>
      <p:sp>
        <p:nvSpPr>
          <p:cNvPr id="16" name="Text 13"/>
          <p:cNvSpPr/>
          <p:nvPr/>
        </p:nvSpPr>
        <p:spPr>
          <a:xfrm>
            <a:off x="5409569" y="5516662"/>
            <a:ext cx="5944443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🚀</a:t>
            </a:r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 AI Engineer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5409569" y="5780683"/>
            <a:ext cx="5944443" cy="1898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Профессия будущего уже сегодня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2026-09-16T15:16:20Z</dcterms:created>
  <dcterms:modified xsi:type="dcterms:W3CDTF">2026-09-16T15:16:20Z</dcterms:modified>
</cp:coreProperties>
</file>