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embeddedFontLst>
    <p:embeddedFont>
      <p:font typeface="Unbounded Bold"/>
      <p:regular r:id="rId201314"/>
    </p:embeddedFont>
    <p:embeddedFont>
      <p:font typeface="Open Sans"/>
      <p:regular r:id="rId201315"/>
    </p:embeddedFont>
    <p:embeddedFont>
      <p:font typeface="Open Sans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image" Target="../media/image-4-9.png"/><Relationship Id="rId10" Type="http://schemas.openxmlformats.org/officeDocument/2006/relationships/image" Target="../media/image-4-10.svg"/><Relationship Id="rId11" Type="http://schemas.openxmlformats.org/officeDocument/2006/relationships/image" Target="../media/image-4-11.png"/><Relationship Id="rId12" Type="http://schemas.openxmlformats.org/officeDocument/2006/relationships/image" Target="../media/image-4-12.sv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2457" y="123924"/>
            <a:ext cx="4406591" cy="66100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979091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Онлайн-тестирование по русскому языку</a:t>
            </a:r>
            <a:endParaRPr lang="en-US" sz="3250" dirty="0"/>
          </a:p>
        </p:txBody>
      </p:sp>
      <p:sp>
        <p:nvSpPr>
          <p:cNvPr id="5" name="Text 2"/>
          <p:cNvSpPr/>
          <p:nvPr/>
        </p:nvSpPr>
        <p:spPr>
          <a:xfrm>
            <a:off x="661475" y="2260600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Комплексный экспресс-контроль знаний за курс 7 класса. Проверьте свои знания морфологии, сложных правил правописания и пунктуации при обособлении оборотов. Тест разработан в удобном экспресс-формате и рассчитан на самостоятельное прохождение.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3505101"/>
            <a:ext cx="3065783" cy="1236563"/>
          </a:xfrm>
          <a:prstGeom prst="roundRect">
            <a:avLst>
              <a:gd name="adj" fmla="val 5618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3119" y="3676749"/>
            <a:ext cx="2722494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⏱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Время прохождения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4299248"/>
            <a:ext cx="272249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10–15 минут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892552" y="3505101"/>
            <a:ext cx="3065783" cy="1236563"/>
          </a:xfrm>
          <a:prstGeom prst="roundRect">
            <a:avLst>
              <a:gd name="adj" fmla="val 5618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64196" y="3676749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🎓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Сложность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064196" y="4040783"/>
            <a:ext cx="272249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 класс — базовый и повышенный уровни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61475" y="4906963"/>
            <a:ext cx="6296860" cy="971947"/>
          </a:xfrm>
          <a:prstGeom prst="roundRect">
            <a:avLst>
              <a:gd name="adj" fmla="val 714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3119" y="5078611"/>
            <a:ext cx="3129678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📝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Количество заданий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3119" y="5442645"/>
            <a:ext cx="59535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 интерактивных вопросов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2457" y="123924"/>
            <a:ext cx="4406591" cy="66100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471378" y="1598613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6A688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1923157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Морфологический блок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356682" y="3204666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Значения причастий, деепричастий и наречий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3696593"/>
            <a:ext cx="6296860" cy="12402"/>
          </a:xfrm>
          <a:prstGeom prst="rect">
            <a:avLst/>
          </a:prstGeom>
          <a:solidFill>
            <a:srgbClr val="333F70">
              <a:alpha val="5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661475" y="3936305"/>
            <a:ext cx="6296860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Русский язык в 7 классе открывает мир глагольных форм и тонкостей выражения признаков. Первые задания проверят ваше умение распознавать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причастия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(признаки предметов по действию),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деепричастия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(добавочные действия) и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наречия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тексте — быстро и безошибочно.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11188"/>
            <a:ext cx="11133454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Морфология: грамматические значения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574" y="1400572"/>
            <a:ext cx="10868547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Определите принадлежность выделенных слов к нужной части речи. Внимательно читайте вопросы и анализируйте грамматическое значение каждого слова.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368" y="2058789"/>
            <a:ext cx="5468999" cy="4187924"/>
          </a:xfrm>
          <a:prstGeom prst="roundRect">
            <a:avLst>
              <a:gd name="adj" fmla="val 2701"/>
            </a:avLst>
          </a:prstGeom>
          <a:solidFill>
            <a:srgbClr val="DDF8F2"/>
          </a:solidFill>
          <a:ln/>
        </p:spPr>
      </p:sp>
      <p:sp>
        <p:nvSpPr>
          <p:cNvPr id="5" name="Shape 3"/>
          <p:cNvSpPr/>
          <p:nvPr/>
        </p:nvSpPr>
        <p:spPr>
          <a:xfrm>
            <a:off x="705428" y="2226667"/>
            <a:ext cx="868837" cy="290314"/>
          </a:xfrm>
          <a:prstGeom prst="roundRect">
            <a:avLst>
              <a:gd name="adj" fmla="val 18185"/>
            </a:avLst>
          </a:prstGeom>
          <a:solidFill>
            <a:srgbClr val="D6F5EE"/>
          </a:solidFill>
          <a:ln/>
        </p:spPr>
      </p:sp>
      <p:sp>
        <p:nvSpPr>
          <p:cNvPr id="6" name="Text 4"/>
          <p:cNvSpPr/>
          <p:nvPr/>
        </p:nvSpPr>
        <p:spPr>
          <a:xfrm>
            <a:off x="799683" y="2273796"/>
            <a:ext cx="1289911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 1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705428" y="2576612"/>
            <a:ext cx="4555813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Причастие vs Деепричастие 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🔍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05428" y="2977753"/>
            <a:ext cx="515488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Какое из выделенных слов обозначает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добавочное действие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отвечая на вопросы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сделав?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делая?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05428" y="3635970"/>
            <a:ext cx="5154880" cy="592237"/>
          </a:xfrm>
          <a:prstGeom prst="roundRect">
            <a:avLst>
              <a:gd name="adj" fmla="val 11143"/>
            </a:avLst>
          </a:prstGeom>
          <a:solidFill>
            <a:srgbClr val="C1F1E5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487" y="3872508"/>
            <a:ext cx="196349" cy="15706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15895" y="3809504"/>
            <a:ext cx="5096938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Шумящий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поток стремился вниз.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05428" y="4396085"/>
            <a:ext cx="5154880" cy="592237"/>
          </a:xfrm>
          <a:prstGeom prst="roundRect">
            <a:avLst>
              <a:gd name="adj" fmla="val 11143"/>
            </a:avLst>
          </a:prstGeom>
          <a:solidFill>
            <a:srgbClr val="B6FCB8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87" y="4632623"/>
            <a:ext cx="196349" cy="15706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15895" y="4569619"/>
            <a:ext cx="5096938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Сделав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домашнее задание, он пошёл на тренировку.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705428" y="5156200"/>
            <a:ext cx="5154880" cy="592237"/>
          </a:xfrm>
          <a:prstGeom prst="roundRect">
            <a:avLst>
              <a:gd name="adj" fmla="val 11143"/>
            </a:avLst>
          </a:prstGeom>
          <a:solidFill>
            <a:srgbClr val="C1F1E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87" y="5392738"/>
            <a:ext cx="196349" cy="15706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15895" y="5329734"/>
            <a:ext cx="5096938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Окна в классе были плотно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закрыты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705428" y="5916315"/>
            <a:ext cx="5764465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Выберите вариант, в котором слово является деепричастием.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6293883" y="2226667"/>
            <a:ext cx="868837" cy="290314"/>
          </a:xfrm>
          <a:prstGeom prst="roundRect">
            <a:avLst>
              <a:gd name="adj" fmla="val 18185"/>
            </a:avLst>
          </a:prstGeom>
          <a:solidFill>
            <a:srgbClr val="D6F5EE"/>
          </a:solidFill>
          <a:ln/>
        </p:spPr>
      </p:sp>
      <p:sp>
        <p:nvSpPr>
          <p:cNvPr id="20" name="Text 15"/>
          <p:cNvSpPr/>
          <p:nvPr/>
        </p:nvSpPr>
        <p:spPr>
          <a:xfrm>
            <a:off x="6388139" y="2273796"/>
            <a:ext cx="1289911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 2</a:t>
            </a:r>
            <a:endParaRPr lang="en-US" sz="950" dirty="0"/>
          </a:p>
        </p:txBody>
      </p:sp>
      <p:sp>
        <p:nvSpPr>
          <p:cNvPr id="21" name="Text 16"/>
          <p:cNvSpPr/>
          <p:nvPr/>
        </p:nvSpPr>
        <p:spPr>
          <a:xfrm>
            <a:off x="6293883" y="2576612"/>
            <a:ext cx="4872114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Разряды наречий по значению 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🎯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293883" y="2977753"/>
            <a:ext cx="5242588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каком варианте выделенное наречие выражает значение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цели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(отвечает на вопрос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зачем? с какой целью?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)?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293883" y="3635970"/>
            <a:ext cx="5242588" cy="592237"/>
          </a:xfrm>
          <a:prstGeom prst="roundRect">
            <a:avLst>
              <a:gd name="adj" fmla="val 11143"/>
            </a:avLst>
          </a:prstGeom>
          <a:solidFill>
            <a:srgbClr val="B6FCB8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943" y="3872508"/>
            <a:ext cx="196349" cy="15706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804351" y="3809504"/>
            <a:ext cx="5184645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Он сделал это исключительно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назло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6293883" y="4396085"/>
            <a:ext cx="5242588" cy="592237"/>
          </a:xfrm>
          <a:prstGeom prst="roundRect">
            <a:avLst>
              <a:gd name="adj" fmla="val 11143"/>
            </a:avLst>
          </a:prstGeom>
          <a:solidFill>
            <a:srgbClr val="C1F1E5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943" y="4632623"/>
            <a:ext cx="196349" cy="15706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804351" y="4569619"/>
            <a:ext cx="5184645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Мы вышли на прогулку ранним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поутру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293883" y="5156200"/>
            <a:ext cx="5242588" cy="592237"/>
          </a:xfrm>
          <a:prstGeom prst="roundRect">
            <a:avLst>
              <a:gd name="adj" fmla="val 11143"/>
            </a:avLst>
          </a:prstGeom>
          <a:solidFill>
            <a:srgbClr val="C1F1E5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0943" y="5392738"/>
            <a:ext cx="196349" cy="157063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804351" y="5329734"/>
            <a:ext cx="5184645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Наш учитель читал новое стихотворение </a:t>
            </a:r>
            <a:pPr algn="l"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вслух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6293883" y="5916315"/>
            <a:ext cx="5852172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Определите разряд каждого наречия по значению.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747415"/>
            <a:ext cx="10868547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Орфография: наречия, предлоги, союзы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111573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Правописание служебных частей речи — одна из самых сложных тем 7 класса. Проверьте себя на знание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слитного, дефисного и раздельного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написания наречий, производных предлогов и союзов.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2826841"/>
            <a:ext cx="3512653" cy="3283744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880" y="2966641"/>
            <a:ext cx="248041" cy="24804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45918" y="3507284"/>
            <a:ext cx="3143965" cy="781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Задание 3. Производные предлоги 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✍️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845918" y="4388247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Укажите вариант со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слитным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написанием: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845918" y="5016698"/>
            <a:ext cx="3143965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(В)следствие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затяжных дождей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(В)продолжение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целого часа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(В)течение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учебных суток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521" y="2826841"/>
            <a:ext cx="3512653" cy="328374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827" y="2966641"/>
            <a:ext cx="248041" cy="24804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23865" y="3507284"/>
            <a:ext cx="3143965" cy="781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Задание 4. Правописание союзов 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🔗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4523865" y="4388247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каком случае выделенное слово пишется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слитно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(является союзом)?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4523865" y="5016698"/>
            <a:ext cx="3143965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Что(бы)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мне почитать?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 пришёл, 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что(бы)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обсудить планы.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Он выполнил то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(же)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задание.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17468" y="2826841"/>
            <a:ext cx="3512653" cy="3283744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49774" y="2966641"/>
            <a:ext cx="248041" cy="24804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201812" y="3507284"/>
            <a:ext cx="3143965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Задание 5. Дефис в наречиях 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📐</a:t>
            </a:r>
            <a:endParaRPr lang="en-US" sz="1600" dirty="0"/>
          </a:p>
        </p:txBody>
      </p:sp>
      <p:sp>
        <p:nvSpPr>
          <p:cNvPr id="17" name="Text 9"/>
          <p:cNvSpPr/>
          <p:nvPr/>
        </p:nvSpPr>
        <p:spPr>
          <a:xfrm>
            <a:off x="8201812" y="4129782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Найдите наречие, которое пишется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через дефис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  <a:endParaRPr lang="en-US" sz="1300" dirty="0"/>
          </a:p>
        </p:txBody>
      </p:sp>
      <p:sp>
        <p:nvSpPr>
          <p:cNvPr id="18" name="Text 10"/>
          <p:cNvSpPr/>
          <p:nvPr/>
        </p:nvSpPr>
        <p:spPr>
          <a:xfrm>
            <a:off x="8201812" y="4758234"/>
            <a:ext cx="3143965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(По)немецки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говорить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Действовать 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(по)одиночке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(В)миг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исчезнуть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760413"/>
            <a:ext cx="842038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Орфография причастий и деепричастий</a:t>
            </a:r>
            <a:endParaRPr lang="en-US" sz="2250" dirty="0"/>
          </a:p>
        </p:txBody>
      </p:sp>
      <p:sp>
        <p:nvSpPr>
          <p:cNvPr id="3" name="Shape 1"/>
          <p:cNvSpPr/>
          <p:nvPr/>
        </p:nvSpPr>
        <p:spPr>
          <a:xfrm>
            <a:off x="661574" y="1334790"/>
            <a:ext cx="640342" cy="195461"/>
          </a:xfrm>
          <a:prstGeom prst="roundRect">
            <a:avLst>
              <a:gd name="adj" fmla="val 19902"/>
            </a:avLst>
          </a:prstGeom>
          <a:solidFill>
            <a:srgbClr val="D6F5EE"/>
          </a:solidFill>
          <a:ln/>
        </p:spPr>
      </p:sp>
      <p:sp>
        <p:nvSpPr>
          <p:cNvPr id="4" name="Text 2"/>
          <p:cNvSpPr/>
          <p:nvPr/>
        </p:nvSpPr>
        <p:spPr>
          <a:xfrm>
            <a:off x="731025" y="1369516"/>
            <a:ext cx="1111024" cy="12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 6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661574" y="1562596"/>
            <a:ext cx="3155573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Буквы Н и НН в суффиксах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61574" y="1824434"/>
            <a:ext cx="5902673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каком словосочетании пишется двойная буква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НН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?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61574" y="2072977"/>
            <a:ext cx="5293089" cy="361057"/>
          </a:xfrm>
          <a:prstGeom prst="roundRect">
            <a:avLst>
              <a:gd name="adj" fmla="val 13467"/>
            </a:avLst>
          </a:prstGeom>
          <a:solidFill>
            <a:srgbClr val="C1F1E5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60" y="2236887"/>
            <a:ext cx="144657" cy="11568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37604" y="2174776"/>
            <a:ext cx="541095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Коше..ый луг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661574" y="2525117"/>
            <a:ext cx="5293089" cy="361057"/>
          </a:xfrm>
          <a:prstGeom prst="roundRect">
            <a:avLst>
              <a:gd name="adj" fmla="val 13467"/>
            </a:avLst>
          </a:prstGeom>
          <a:solidFill>
            <a:srgbClr val="B6FCB8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60" y="2689027"/>
            <a:ext cx="144657" cy="11568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37604" y="2626916"/>
            <a:ext cx="541095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Решё..ая учеником задача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661574" y="2977257"/>
            <a:ext cx="5293089" cy="361057"/>
          </a:xfrm>
          <a:prstGeom prst="roundRect">
            <a:avLst>
              <a:gd name="adj" fmla="val 13467"/>
            </a:avLst>
          </a:prstGeom>
          <a:solidFill>
            <a:srgbClr val="C1F1E5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60" y="3141166"/>
            <a:ext cx="144657" cy="11568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37604" y="3079055"/>
            <a:ext cx="541095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В.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Трава скоше..а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661574" y="3429397"/>
            <a:ext cx="5902673" cy="12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Подсказка: обратите внимание на наличие зависимого слова и вид глагола, от которого образовано причастие.</a:t>
            </a:r>
            <a:endParaRPr lang="en-US" sz="700" dirty="0"/>
          </a:p>
        </p:txBody>
      </p:sp>
      <p:sp>
        <p:nvSpPr>
          <p:cNvPr id="17" name="Shape 12"/>
          <p:cNvSpPr/>
          <p:nvPr/>
        </p:nvSpPr>
        <p:spPr>
          <a:xfrm>
            <a:off x="661574" y="3675360"/>
            <a:ext cx="5293089" cy="8632"/>
          </a:xfrm>
          <a:prstGeom prst="rect">
            <a:avLst/>
          </a:prstGeom>
          <a:solidFill>
            <a:srgbClr val="333F70">
              <a:alpha val="50000"/>
            </a:srgbClr>
          </a:solidFill>
          <a:ln/>
        </p:spPr>
      </p:sp>
      <p:sp>
        <p:nvSpPr>
          <p:cNvPr id="18" name="Shape 13"/>
          <p:cNvSpPr/>
          <p:nvPr/>
        </p:nvSpPr>
        <p:spPr>
          <a:xfrm>
            <a:off x="661574" y="3803948"/>
            <a:ext cx="640342" cy="195461"/>
          </a:xfrm>
          <a:prstGeom prst="roundRect">
            <a:avLst>
              <a:gd name="adj" fmla="val 19902"/>
            </a:avLst>
          </a:prstGeom>
          <a:solidFill>
            <a:srgbClr val="D6F5EE"/>
          </a:solidFill>
          <a:ln/>
        </p:spPr>
      </p:sp>
      <p:sp>
        <p:nvSpPr>
          <p:cNvPr id="19" name="Text 14"/>
          <p:cNvSpPr/>
          <p:nvPr/>
        </p:nvSpPr>
        <p:spPr>
          <a:xfrm>
            <a:off x="731025" y="3838674"/>
            <a:ext cx="1111024" cy="12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 7</a:t>
            </a:r>
            <a:endParaRPr lang="en-US" sz="700" dirty="0"/>
          </a:p>
        </p:txBody>
      </p:sp>
      <p:sp>
        <p:nvSpPr>
          <p:cNvPr id="20" name="Text 15"/>
          <p:cNvSpPr/>
          <p:nvPr/>
        </p:nvSpPr>
        <p:spPr>
          <a:xfrm>
            <a:off x="661574" y="4031754"/>
            <a:ext cx="3768532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Правописание НЕ с частями речи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61574" y="4293592"/>
            <a:ext cx="5902673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каком случае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 причастием или деепричастием пишется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раздельно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?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661574" y="4542135"/>
            <a:ext cx="5293089" cy="361057"/>
          </a:xfrm>
          <a:prstGeom prst="roundRect">
            <a:avLst>
              <a:gd name="adj" fmla="val 13467"/>
            </a:avLst>
          </a:prstGeom>
          <a:solidFill>
            <a:srgbClr val="C1F1E5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60" y="4706045"/>
            <a:ext cx="144657" cy="115689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037604" y="4643934"/>
            <a:ext cx="541095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(Не)годуя на погоду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661574" y="4994275"/>
            <a:ext cx="5293089" cy="361057"/>
          </a:xfrm>
          <a:prstGeom prst="roundRect">
            <a:avLst>
              <a:gd name="adj" fmla="val 13467"/>
            </a:avLst>
          </a:prstGeom>
          <a:solidFill>
            <a:srgbClr val="B6FCB8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60" y="5158184"/>
            <a:ext cx="144657" cy="11568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037604" y="5096073"/>
            <a:ext cx="541095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Ещё (не)скошенная трава</a:t>
            </a:r>
            <a:endParaRPr lang="en-US" sz="900" dirty="0"/>
          </a:p>
        </p:txBody>
      </p:sp>
      <p:sp>
        <p:nvSpPr>
          <p:cNvPr id="28" name="Shape 21"/>
          <p:cNvSpPr/>
          <p:nvPr/>
        </p:nvSpPr>
        <p:spPr>
          <a:xfrm>
            <a:off x="661574" y="5446415"/>
            <a:ext cx="5293089" cy="361057"/>
          </a:xfrm>
          <a:prstGeom prst="roundRect">
            <a:avLst>
              <a:gd name="adj" fmla="val 13467"/>
            </a:avLst>
          </a:prstGeom>
          <a:solidFill>
            <a:srgbClr val="C1F1E5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60" y="5610324"/>
            <a:ext cx="144657" cy="115689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037604" y="5548213"/>
            <a:ext cx="5410958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В.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(Не)решённый вопрос</a:t>
            </a:r>
            <a:endParaRPr lang="en-US" sz="900" dirty="0"/>
          </a:p>
        </p:txBody>
      </p:sp>
      <p:sp>
        <p:nvSpPr>
          <p:cNvPr id="31" name="Text 23"/>
          <p:cNvSpPr/>
          <p:nvPr/>
        </p:nvSpPr>
        <p:spPr>
          <a:xfrm>
            <a:off x="661574" y="5898555"/>
            <a:ext cx="5902673" cy="12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Ключевое слово «ещё» является зависимым и требует раздельного написания.</a:t>
            </a:r>
            <a:endParaRPr lang="en-US" sz="70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3382" y="1334790"/>
            <a:ext cx="3705132" cy="3705225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6243382" y="5131098"/>
            <a:ext cx="5293089" cy="252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Грамотная письменная речь — результат внимательной работы с правилами. Задания 6 и 7 проверяют одни из самых часто встречающихся орфографических тем в диктантах и сочинениях.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29444"/>
            <a:ext cx="9532798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Синтаксис: обособление оборотов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574" y="1418828"/>
            <a:ext cx="10868547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Умение правильно выделять интонационно и на письме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причастные и деепричастные обороты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признак грамотной и культурной речи. Проверьте свою пунктуационную зоркость.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368" y="2077045"/>
            <a:ext cx="5468999" cy="4151511"/>
          </a:xfrm>
          <a:prstGeom prst="roundRect">
            <a:avLst>
              <a:gd name="adj" fmla="val 2725"/>
            </a:avLst>
          </a:prstGeom>
          <a:solidFill>
            <a:srgbClr val="DDF8F2"/>
          </a:solidFill>
          <a:ln/>
        </p:spPr>
      </p:sp>
      <p:sp>
        <p:nvSpPr>
          <p:cNvPr id="5" name="Shape 3"/>
          <p:cNvSpPr/>
          <p:nvPr/>
        </p:nvSpPr>
        <p:spPr>
          <a:xfrm>
            <a:off x="705428" y="2244923"/>
            <a:ext cx="881537" cy="303014"/>
          </a:xfrm>
          <a:prstGeom prst="roundRect">
            <a:avLst>
              <a:gd name="adj" fmla="val 17423"/>
            </a:avLst>
          </a:prstGeom>
          <a:noFill/>
          <a:ln w="6350">
            <a:solidFill>
              <a:srgbClr val="26A6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6033" y="2298402"/>
            <a:ext cx="1289911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 8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705428" y="2607568"/>
            <a:ext cx="4943947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Знаки при причастном обороте 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05428" y="3008709"/>
            <a:ext cx="5764465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каком предложении знаки препинания расставлены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верно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05428" y="3421757"/>
            <a:ext cx="5154880" cy="592237"/>
          </a:xfrm>
          <a:prstGeom prst="roundRect">
            <a:avLst>
              <a:gd name="adj" fmla="val 11143"/>
            </a:avLst>
          </a:prstGeom>
          <a:solidFill>
            <a:srgbClr val="FCF2B5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487" y="3658295"/>
            <a:ext cx="196349" cy="15706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15895" y="3595291"/>
            <a:ext cx="5096938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Листья, сорванные ветром кружились.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05428" y="4181872"/>
            <a:ext cx="5154880" cy="592237"/>
          </a:xfrm>
          <a:prstGeom prst="roundRect">
            <a:avLst>
              <a:gd name="adj" fmla="val 11143"/>
            </a:avLst>
          </a:prstGeom>
          <a:solidFill>
            <a:srgbClr val="FCF2B5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87" y="4418409"/>
            <a:ext cx="196349" cy="15706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15895" y="4355405"/>
            <a:ext cx="5096938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Сорванные ветром, листья кружились.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705428" y="4941987"/>
            <a:ext cx="5154880" cy="592237"/>
          </a:xfrm>
          <a:prstGeom prst="roundRect">
            <a:avLst>
              <a:gd name="adj" fmla="val 11143"/>
            </a:avLst>
          </a:prstGeom>
          <a:solidFill>
            <a:srgbClr val="B6FCB8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87" y="5178524"/>
            <a:ext cx="196349" cy="15706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15895" y="5115520"/>
            <a:ext cx="5096938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Листья, сорванные ветром, кружились.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705428" y="5702102"/>
            <a:ext cx="5154880" cy="3921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Причастный оборот стоит после определяемого слова и выделяется запятыми с обеих сторон.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6293883" y="2244923"/>
            <a:ext cx="881537" cy="303014"/>
          </a:xfrm>
          <a:prstGeom prst="roundRect">
            <a:avLst>
              <a:gd name="adj" fmla="val 17423"/>
            </a:avLst>
          </a:prstGeom>
          <a:noFill/>
          <a:ln w="6350">
            <a:solidFill>
              <a:srgbClr val="26A68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394488" y="2298402"/>
            <a:ext cx="1289911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 9</a:t>
            </a:r>
            <a:endParaRPr lang="en-US" sz="950" dirty="0"/>
          </a:p>
        </p:txBody>
      </p:sp>
      <p:sp>
        <p:nvSpPr>
          <p:cNvPr id="21" name="Text 16"/>
          <p:cNvSpPr/>
          <p:nvPr/>
        </p:nvSpPr>
        <p:spPr>
          <a:xfrm>
            <a:off x="6293883" y="2607568"/>
            <a:ext cx="5403616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Знаки при деепричастном обороте 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📌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293883" y="3008709"/>
            <a:ext cx="5852172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Найдите предложение с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пунктуационной ошибкой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293883" y="3421757"/>
            <a:ext cx="5242588" cy="592237"/>
          </a:xfrm>
          <a:prstGeom prst="roundRect">
            <a:avLst>
              <a:gd name="adj" fmla="val 11143"/>
            </a:avLst>
          </a:prstGeom>
          <a:solidFill>
            <a:srgbClr val="B6FCB8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943" y="3658295"/>
            <a:ext cx="196349" cy="15706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804351" y="3595291"/>
            <a:ext cx="5184645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Сверкая на ярком солнце, чистый снег слепил глаза.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6293883" y="4181872"/>
            <a:ext cx="5242588" cy="837406"/>
          </a:xfrm>
          <a:prstGeom prst="roundRect">
            <a:avLst>
              <a:gd name="adj" fmla="val 7880"/>
            </a:avLst>
          </a:prstGeom>
          <a:solidFill>
            <a:srgbClr val="FFB3B4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943" y="4418409"/>
            <a:ext cx="196349" cy="15706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804351" y="4355405"/>
            <a:ext cx="457506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Б.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Он ушёл из комнаты не, сказав ни единого слова на прощание.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6293883" y="5187156"/>
            <a:ext cx="5242588" cy="3921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Деепричастие с НЕ пишется раздельно: «не сказав». Запятая после «не» — грубая пунктуационная ошибка. Деепричастный оборот целиком выделяется запятыми.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97508"/>
            <a:ext cx="6579031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правильных ответов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574" y="1271191"/>
            <a:ext cx="11478132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Сверьтесь с ключами и подсчитайте количество верных ответов. Для каждого ответа приведено грамматическое обоснование, которое поможет разобрать ошибки.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661574" y="1549400"/>
            <a:ext cx="10868547" cy="4611092"/>
          </a:xfrm>
          <a:prstGeom prst="roundRect">
            <a:avLst>
              <a:gd name="adj" fmla="val 1130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92043" y="1617861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№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1880744" y="1617861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Задание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051893" y="1617861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Верный ответ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765855" y="1617861"/>
            <a:ext cx="5243481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Обоснование / Правило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792043" y="1922066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880744" y="1922066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Причастие vs Деепричастие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051893" y="1922066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 — «Сделав»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765855" y="1922066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«Сделав» — деепричастие совершенного вида (добавочное действие), отвечает на вопрос </a:t>
            </a:r>
            <a:pPr algn="l" indent="0" marL="0">
              <a:lnSpc>
                <a:spcPct val="117000"/>
              </a:lnSpc>
              <a:buNone/>
            </a:pPr>
            <a:r>
              <a:rPr lang="en-US" sz="9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сделав?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92043" y="2399903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1880744" y="2399903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Разряды наречий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051893" y="2399903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 — «Назло»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765855" y="2399903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Наречие «назло» выражает значение цели (</a:t>
            </a:r>
            <a:pPr algn="l" indent="0" marL="0">
              <a:lnSpc>
                <a:spcPct val="117000"/>
              </a:lnSpc>
              <a:buNone/>
            </a:pPr>
            <a:r>
              <a:rPr lang="en-US" sz="9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зачем? с какой целью?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), относится к наречиям цели.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792043" y="2877741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880744" y="2877741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Производные предлоги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051893" y="2877741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«Вследствие»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765855" y="2877741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«Вследствие» пишется слитно и выражает причину; «в течение» и «в продолжение» — раздельно.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792043" y="3355578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880744" y="3355578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Правописание союзов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051893" y="3355578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«Чтобы»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765855" y="3355578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Союз «чтобы» пишется слитно: частицу «бы» нельзя переставить или убрать без потери смысла.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792043" y="3833416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880744" y="3833416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Дефис в наречиях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051893" y="3833416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«По-немецки»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6765855" y="3833416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Наречия с приставкой </a:t>
            </a:r>
            <a:pPr algn="l" indent="0" marL="0">
              <a:lnSpc>
                <a:spcPct val="117000"/>
              </a:lnSpc>
              <a:buNone/>
            </a:pPr>
            <a:r>
              <a:rPr lang="en-US" sz="9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по-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суффиксом </a:t>
            </a:r>
            <a:pPr algn="l" indent="0" marL="0">
              <a:lnSpc>
                <a:spcPct val="117000"/>
              </a:lnSpc>
              <a:buNone/>
            </a:pPr>
            <a:r>
              <a:rPr lang="en-US" sz="9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-и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пишутся через дефис: </a:t>
            </a:r>
            <a:pPr algn="l" indent="0" marL="0">
              <a:lnSpc>
                <a:spcPct val="117000"/>
              </a:lnSpc>
              <a:buNone/>
            </a:pPr>
            <a:r>
              <a:rPr lang="en-US" sz="9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по-немецки, по-русски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792043" y="4311253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1880744" y="4311253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 и НН в суффиксах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4051893" y="4311253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 — «Решённая»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6765855" y="4311253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«Решённая» пишется с НН: образовано от глагола совершенного вида </a:t>
            </a:r>
            <a:pPr algn="l" indent="0" marL="0">
              <a:lnSpc>
                <a:spcPct val="117000"/>
              </a:lnSpc>
              <a:buNone/>
            </a:pPr>
            <a:r>
              <a:rPr lang="en-US" sz="9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решить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+ есть зависимое слово.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792043" y="4789091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1880744" y="4789091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с причастиями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4051893" y="4789091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 — «не скошенная»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765855" y="4789091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Пишется раздельно, так как есть зависимое слово «ещё», которое указывает на незавершённость действия.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792043" y="5266928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1880744" y="5266928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Причастный оборот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4051893" y="5266928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6765855" y="5266928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Причастный оборот стоит после определяемого слова «листья» и выделяется запятыми с обеих сторон.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792043" y="5744766"/>
            <a:ext cx="144389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1880744" y="5744766"/>
            <a:ext cx="2526344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Деепричастный оборот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4051893" y="5744766"/>
            <a:ext cx="3069156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 — ошибка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6765855" y="5744766"/>
            <a:ext cx="4633896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Запятая после «не» — грубая ошибка. «Не сказав» пишется раздельно; весь оборот выделяется запятыми целиком.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45" y="105370"/>
            <a:ext cx="4431395" cy="66472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472083"/>
            <a:ext cx="6296860" cy="8784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Шкала самопроверки и критерии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5233360" y="1529755"/>
            <a:ext cx="629686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Сложите количество ваших верных ответов (максимум — </a:t>
            </a:r>
            <a:pPr algn="ctr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 баллов</a:t>
            </a:r>
            <a:pPr algn="ctr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и определите свою оценку за тест.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233360" y="2080220"/>
            <a:ext cx="3088702" cy="1922760"/>
          </a:xfrm>
          <a:prstGeom prst="roundRect">
            <a:avLst>
              <a:gd name="adj" fmla="val 3071"/>
            </a:avLst>
          </a:prstGeom>
          <a:solidFill>
            <a:srgbClr val="26A688"/>
          </a:solidFill>
          <a:ln w="6350">
            <a:solidFill>
              <a:srgbClr val="3FBF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80201" y="2227064"/>
            <a:ext cx="2795021" cy="445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🟢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Оценка «5» — Отлично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380201" y="2744192"/>
            <a:ext cx="2795021" cy="1111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3000"/>
              </a:lnSpc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8–9 правильных ответов</a:t>
            </a:r>
            <a:endParaRPr lang="en-US" sz="110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Поздравляем! Вы блестяще усвоили сложнейшие морфологические и орфографические правила программы 7 класса. Отличный результат!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8441519" y="2080220"/>
            <a:ext cx="3088702" cy="1922760"/>
          </a:xfrm>
          <a:prstGeom prst="roundRect">
            <a:avLst>
              <a:gd name="adj" fmla="val 3071"/>
            </a:avLst>
          </a:prstGeom>
          <a:solidFill>
            <a:srgbClr val="192248"/>
          </a:solidFill>
          <a:ln w="6350">
            <a:solidFill>
              <a:srgbClr val="323B6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88359" y="2227064"/>
            <a:ext cx="2768928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🟡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Оценка «4» — Хорошо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8588359" y="2524621"/>
            <a:ext cx="2795021" cy="1111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3000"/>
              </a:lnSpc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6–7 правильных ответов</a:t>
            </a:r>
            <a:endParaRPr lang="en-US" sz="110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Хороший уровень подготовки. Рекомендуется точечно повторить правописание производных предлогов и союзов.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233360" y="4122440"/>
            <a:ext cx="6296860" cy="1287066"/>
          </a:xfrm>
          <a:prstGeom prst="roundRect">
            <a:avLst>
              <a:gd name="adj" fmla="val 4588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80201" y="4269284"/>
            <a:ext cx="3894834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🔴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Оценка «3» — Требуется работа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5380201" y="4566841"/>
            <a:ext cx="6003180" cy="695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3000"/>
              </a:lnSpc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 и менее правильных ответов</a:t>
            </a:r>
            <a:endParaRPr lang="en-US" sz="110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расстраивайтесь! Обратите особое внимание на правила обособления оборотов и написание Н/НН в причастиях.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233360" y="5543848"/>
            <a:ext cx="6296860" cy="707628"/>
          </a:xfrm>
          <a:prstGeom prst="roundRect">
            <a:avLst>
              <a:gd name="adj" fmla="val 8344"/>
            </a:avLst>
          </a:prstGeom>
          <a:solidFill>
            <a:srgbClr val="B6FCB8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51" y="5736233"/>
            <a:ext cx="175712" cy="14049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690053" y="5686425"/>
            <a:ext cx="5699677" cy="422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Помните: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каждая ошибка — это шаг к новому знанию. Разберите неверные ответы по таблице ключей и повторите соответствующие правила. Удачи в учёбе!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2026-06-11T13:25:33Z</dcterms:created>
  <dcterms:modified xsi:type="dcterms:W3CDTF">2026-06-11T13:25:33Z</dcterms:modified>
</cp:coreProperties>
</file>