
<file path=[Content_Types].xml><?xml version="1.0" encoding="utf-8"?>
<Types xmlns="http://schemas.openxmlformats.org/package/2006/content-types">
  <Default Extension="fntdata" ContentType="application/x-fontdata"/>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true" autoCompressPictures="0" embedTrueTypeFonts="true">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notesMasterIdLst>
    <p:notesMasterId r:id="rId14"/>
  </p:notesMasterIdLst>
  <p:sldSz cx="12191695" cy="6858000"/>
  <p:notesSz cx="6858000" cy="12191695"/>
  <p:embeddedFontLst>
    <p:embeddedFont>
      <p:font typeface="Bricolage Grotesque ExtraBold"/>
      <p:regular r:id="rId201314"/>
    </p:embeddedFont>
    <p:embeddedFont>
      <p:font typeface="Montserrat"/>
      <p:regular r:id="rId201315"/>
    </p:embeddedFont>
    <p:embeddedFont>
      <p:font typeface="Montserrat Bold"/>
      <p:regular r:id="rId201316"/>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 Id="rId201314" Target="fonts/201314.fntdata" Type="http://schemas.openxmlformats.org/officeDocument/2006/relationships/font"/><Relationship Id="rId201315" Target="fonts/201315.fntdata" Type="http://schemas.openxmlformats.org/officeDocument/2006/relationships/font"/><Relationship Id="rId201316" Target="fonts/201316.fntdata" Type="http://schemas.openxmlformats.org/officeDocument/2006/relationships/font"/></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master 1">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282D5E"/>
          </a:solidFill>
          <a:ln/>
        </p:spPr>
      </p:sp>
      <p:sp>
        <p:nvSpPr>
          <p:cNvPr id="3" name="Shape 1"/>
          <p:cNvSpPr/>
          <p:nvPr/>
        </p:nvSpPr>
        <p:spPr>
          <a:xfrm>
            <a:off x="0" y="0"/>
            <a:ext cx="12191695" cy="6858000"/>
          </a:xfrm>
          <a:prstGeom prst="rect">
            <a:avLst/>
          </a:prstGeom>
          <a:solidFill>
            <a:srgbClr val="090E3F"/>
          </a:solidFill>
          <a:ln/>
        </p:spPr>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2.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2.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2.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svg"/><Relationship Id="rId4" Type="http://schemas.openxmlformats.org/officeDocument/2006/relationships/image" Target="../media/image-5-4.png"/><Relationship Id="rId5" Type="http://schemas.openxmlformats.org/officeDocument/2006/relationships/image" Target="../media/image-5-5.svg"/><Relationship Id="rId6" Type="http://schemas.openxmlformats.org/officeDocument/2006/relationships/image" Target="../media/image-5-6.png"/><Relationship Id="rId7" Type="http://schemas.openxmlformats.org/officeDocument/2006/relationships/image" Target="../media/image-5-7.svg"/><Relationship Id="rId8" Type="http://schemas.openxmlformats.org/officeDocument/2006/relationships/slideLayout" Target="../slideLayouts/slideLayout2.xml"/><Relationship Id="rId9"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svg"/><Relationship Id="rId3" Type="http://schemas.openxmlformats.org/officeDocument/2006/relationships/image" Target="../media/image-6-3.png"/><Relationship Id="rId4" Type="http://schemas.openxmlformats.org/officeDocument/2006/relationships/image" Target="../media/image-6-4.svg"/><Relationship Id="rId5" Type="http://schemas.openxmlformats.org/officeDocument/2006/relationships/image" Target="../media/image-6-5.png"/><Relationship Id="rId6" Type="http://schemas.openxmlformats.org/officeDocument/2006/relationships/image" Target="../media/image-6-6.svg"/><Relationship Id="rId7" Type="http://schemas.openxmlformats.org/officeDocument/2006/relationships/slideLayout" Target="../slideLayouts/slideLayout2.xml"/><Relationship Id="rId8"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slideLayout" Target="../slideLayouts/slideLayout2.xml"/><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svg"/><Relationship Id="rId4" Type="http://schemas.openxmlformats.org/officeDocument/2006/relationships/image" Target="../media/image-8-4.png"/><Relationship Id="rId5" Type="http://schemas.openxmlformats.org/officeDocument/2006/relationships/image" Target="../media/image-8-5.svg"/><Relationship Id="rId6" Type="http://schemas.openxmlformats.org/officeDocument/2006/relationships/image" Target="../media/image-8-6.png"/><Relationship Id="rId7" Type="http://schemas.openxmlformats.org/officeDocument/2006/relationships/image" Target="../media/image-8-7.svg"/><Relationship Id="rId8" Type="http://schemas.openxmlformats.org/officeDocument/2006/relationships/image" Target="../media/image-8-8.png"/><Relationship Id="rId9" Type="http://schemas.openxmlformats.org/officeDocument/2006/relationships/image" Target="../media/image-8-9.svg"/><Relationship Id="rId10" Type="http://schemas.openxmlformats.org/officeDocument/2006/relationships/slideLayout" Target="../slideLayouts/slideLayout2.xml"/><Relationship Id="rId11"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2.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slideLayout" Target="../slideLayouts/slideLayout2.xml"/><Relationship Id="rId5"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svg"/><Relationship Id="rId3" Type="http://schemas.openxmlformats.org/officeDocument/2006/relationships/image" Target="../media/image-12-3.png"/><Relationship Id="rId4" Type="http://schemas.openxmlformats.org/officeDocument/2006/relationships/image" Target="../media/image-12-4.svg"/><Relationship Id="rId5" Type="http://schemas.openxmlformats.org/officeDocument/2006/relationships/image" Target="../media/image-12-5.png"/><Relationship Id="rId6" Type="http://schemas.openxmlformats.org/officeDocument/2006/relationships/image" Target="../media/image-12-6.svg"/><Relationship Id="rId7" Type="http://schemas.openxmlformats.org/officeDocument/2006/relationships/image" Target="../media/image-12-7.png"/><Relationship Id="rId8" Type="http://schemas.openxmlformats.org/officeDocument/2006/relationships/image" Target="../media/image-12-8.svg"/><Relationship Id="rId9" Type="http://schemas.openxmlformats.org/officeDocument/2006/relationships/image" Target="../media/image-12-9.png"/><Relationship Id="rId10" Type="http://schemas.openxmlformats.org/officeDocument/2006/relationships/slideLayout" Target="../slideLayouts/slideLayout2.xml"/><Relationship Id="rId11"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4800480" cy="6858000"/>
          </a:xfrm>
          <a:prstGeom prst="rect">
            <a:avLst/>
          </a:prstGeom>
        </p:spPr>
      </p:pic>
      <p:sp>
        <p:nvSpPr>
          <p:cNvPr id="3" name="Text 0"/>
          <p:cNvSpPr/>
          <p:nvPr/>
        </p:nvSpPr>
        <p:spPr>
          <a:xfrm>
            <a:off x="5804648" y="2517378"/>
            <a:ext cx="5154285" cy="516731"/>
          </a:xfrm>
          <a:prstGeom prst="rect">
            <a:avLst/>
          </a:prstGeom>
          <a:noFill/>
          <a:ln/>
        </p:spPr>
        <p:txBody>
          <a:bodyPr wrap="none" lIns="0" tIns="0" rIns="0" bIns="0" rtlCol="0" anchor="t"/>
          <a:lstStyle/>
          <a:p>
            <a:pPr algn="ctr" indent="0" marL="0">
              <a:lnSpc>
                <a:spcPct val="104000"/>
              </a:lnSpc>
              <a:buNone/>
            </a:pPr>
            <a:r>
              <a:rPr lang="en-US" sz="3250" dirty="0">
                <a:solidFill>
                  <a:srgbClr val="EEAEF6"/>
                </a:solidFill>
                <a:latin typeface="Bricolage Grotesque ExtraBold" pitchFamily="34" charset="0"/>
                <a:ea typeface="Bricolage Grotesque ExtraBold" pitchFamily="34" charset="-122"/>
                <a:cs typeface="Bricolage Grotesque ExtraBold" pitchFamily="34" charset="-120"/>
              </a:rPr>
              <a:t>Травоядные гиганты</a:t>
            </a:r>
            <a:endParaRPr lang="en-US" sz="3250" dirty="0"/>
          </a:p>
        </p:txBody>
      </p:sp>
      <p:sp>
        <p:nvSpPr>
          <p:cNvPr id="4" name="Text 1"/>
          <p:cNvSpPr/>
          <p:nvPr/>
        </p:nvSpPr>
        <p:spPr>
          <a:xfrm>
            <a:off x="5233360" y="3282156"/>
            <a:ext cx="6296860" cy="1058466"/>
          </a:xfrm>
          <a:prstGeom prst="rect">
            <a:avLst/>
          </a:prstGeom>
          <a:noFill/>
          <a:ln/>
        </p:spPr>
        <p:txBody>
          <a:bodyPr wrap="square" lIns="0" tIns="0" rIns="0" bIns="0" rtlCol="0" anchor="t">
            <a:normAutofit/>
          </a:bodyPr>
          <a:lstStyle/>
          <a:p>
            <a:pPr algn="ctr" indent="0" marL="0">
              <a:lnSpc>
                <a:spcPct val="133000"/>
              </a:lnSpc>
              <a:buNone/>
            </a:pPr>
            <a:r>
              <a:rPr lang="en-US" sz="1300" dirty="0">
                <a:solidFill>
                  <a:srgbClr val="E5DCE6"/>
                </a:solidFill>
                <a:latin typeface="Montserrat" pitchFamily="34" charset="0"/>
                <a:ea typeface="Montserrat" pitchFamily="34" charset="-122"/>
                <a:cs typeface="Montserrat" pitchFamily="34" charset="-120"/>
              </a:rPr>
              <a:t>Удивительная жизнь самых больших существ, когда-либо ходивших по Земле. Познакомься с мирными великанами, которые кормились листьями, папоротниками и корой — и при этом были настоящими рекордсменами по размеру!</a:t>
            </a:r>
            <a:endParaRPr lang="en-US" sz="13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4800480" cy="6858000"/>
          </a:xfrm>
          <a:prstGeom prst="rect">
            <a:avLst/>
          </a:prstGeom>
        </p:spPr>
      </p:pic>
      <p:sp>
        <p:nvSpPr>
          <p:cNvPr id="3" name="Text 0"/>
          <p:cNvSpPr/>
          <p:nvPr/>
        </p:nvSpPr>
        <p:spPr>
          <a:xfrm>
            <a:off x="5223042" y="451247"/>
            <a:ext cx="6317497" cy="915789"/>
          </a:xfrm>
          <a:prstGeom prst="rect">
            <a:avLst/>
          </a:prstGeom>
          <a:noFill/>
          <a:ln/>
        </p:spPr>
        <p:txBody>
          <a:bodyPr wrap="square" lIns="0" tIns="0" rIns="0" bIns="0" rtlCol="0" anchor="t">
            <a:normAutofit/>
          </a:bodyPr>
          <a:lstStyle/>
          <a:p>
            <a:pPr algn="l" indent="0" marL="0">
              <a:lnSpc>
                <a:spcPct val="104000"/>
              </a:lnSpc>
              <a:buNone/>
            </a:pPr>
            <a:r>
              <a:rPr lang="en-US" sz="2850" dirty="0">
                <a:solidFill>
                  <a:srgbClr val="EEAEF6"/>
                </a:solidFill>
                <a:latin typeface="Bricolage Grotesque ExtraBold" pitchFamily="34" charset="0"/>
                <a:ea typeface="Bricolage Grotesque ExtraBold" pitchFamily="34" charset="-122"/>
                <a:cs typeface="Bricolage Grotesque ExtraBold" pitchFamily="34" charset="-120"/>
              </a:rPr>
              <a:t>Почему они были такими большими?</a:t>
            </a:r>
            <a:endParaRPr lang="en-US" sz="2850" dirty="0"/>
          </a:p>
        </p:txBody>
      </p:sp>
      <p:sp>
        <p:nvSpPr>
          <p:cNvPr id="4" name="Shape 1"/>
          <p:cNvSpPr/>
          <p:nvPr/>
        </p:nvSpPr>
        <p:spPr>
          <a:xfrm>
            <a:off x="5117575" y="1561703"/>
            <a:ext cx="3190994" cy="4844951"/>
          </a:xfrm>
          <a:prstGeom prst="roundRect">
            <a:avLst>
              <a:gd name="adj" fmla="val 3306"/>
            </a:avLst>
          </a:prstGeom>
          <a:solidFill>
            <a:srgbClr val="EEAEF6"/>
          </a:solidFill>
          <a:ln/>
        </p:spPr>
      </p:sp>
      <p:sp>
        <p:nvSpPr>
          <p:cNvPr id="5" name="Text 2"/>
          <p:cNvSpPr/>
          <p:nvPr/>
        </p:nvSpPr>
        <p:spPr>
          <a:xfrm>
            <a:off x="5264018" y="1691481"/>
            <a:ext cx="3062905" cy="228898"/>
          </a:xfrm>
          <a:prstGeom prst="rect">
            <a:avLst/>
          </a:prstGeom>
          <a:noFill/>
          <a:ln/>
        </p:spPr>
        <p:txBody>
          <a:bodyPr wrap="none" lIns="0" tIns="0" rIns="0" bIns="0" rtlCol="0" anchor="t"/>
          <a:lstStyle/>
          <a:p>
            <a:pPr algn="l" indent="0" marL="0">
              <a:lnSpc>
                <a:spcPct val="104000"/>
              </a:lnSpc>
              <a:buNone/>
            </a:pPr>
            <a:r>
              <a:rPr lang="en-US" sz="1400" dirty="0">
                <a:solidFill>
                  <a:srgbClr val="000000"/>
                </a:solidFill>
                <a:latin typeface="Bricolage Grotesque ExtraBold" pitchFamily="34" charset="0"/>
                <a:ea typeface="Bricolage Grotesque ExtraBold" pitchFamily="34" charset="-122"/>
                <a:cs typeface="Bricolage Grotesque ExtraBold" pitchFamily="34" charset="-120"/>
              </a:rPr>
              <a:t>Размер — лучшая защита</a:t>
            </a:r>
            <a:endParaRPr lang="en-US" sz="1400" dirty="0"/>
          </a:p>
        </p:txBody>
      </p:sp>
      <p:sp>
        <p:nvSpPr>
          <p:cNvPr id="6" name="Text 3"/>
          <p:cNvSpPr/>
          <p:nvPr/>
        </p:nvSpPr>
        <p:spPr>
          <a:xfrm>
            <a:off x="5264018" y="2050157"/>
            <a:ext cx="2898107" cy="1768475"/>
          </a:xfrm>
          <a:prstGeom prst="rect">
            <a:avLst/>
          </a:prstGeom>
          <a:noFill/>
          <a:ln/>
        </p:spPr>
        <p:txBody>
          <a:bodyPr wrap="square" lIns="0" tIns="0" rIns="0" bIns="0" rtlCol="0" anchor="t">
            <a:normAutofit/>
          </a:bodyPr>
          <a:lstStyle/>
          <a:p>
            <a:pPr algn="l" indent="0" marL="0">
              <a:lnSpc>
                <a:spcPct val="126000"/>
              </a:lnSpc>
              <a:buNone/>
            </a:pPr>
            <a:r>
              <a:rPr lang="en-US" sz="1150" dirty="0">
                <a:solidFill>
                  <a:srgbClr val="000000"/>
                </a:solidFill>
                <a:latin typeface="Montserrat" pitchFamily="34" charset="0"/>
                <a:ea typeface="Montserrat" pitchFamily="34" charset="-122"/>
                <a:cs typeface="Montserrat" pitchFamily="34" charset="-120"/>
              </a:rPr>
              <a:t>Огромный размер был главной защитой травоядных динозавров. Хищникам было крайне сложно напасть на того, кто весит столько же, сколько целое стадо слонов! Даже самые опасные хищники дважды думали, прежде чем атаковать исполина.</a:t>
            </a:r>
            <a:endParaRPr lang="en-US" sz="1150" dirty="0"/>
          </a:p>
        </p:txBody>
      </p:sp>
      <p:sp>
        <p:nvSpPr>
          <p:cNvPr id="7" name="Text 4"/>
          <p:cNvSpPr/>
          <p:nvPr/>
        </p:nvSpPr>
        <p:spPr>
          <a:xfrm>
            <a:off x="8566829" y="1691481"/>
            <a:ext cx="2980060" cy="457795"/>
          </a:xfrm>
          <a:prstGeom prst="rect">
            <a:avLst/>
          </a:prstGeom>
          <a:noFill/>
          <a:ln/>
        </p:spPr>
        <p:txBody>
          <a:bodyPr wrap="square" lIns="0" tIns="0" rIns="0" bIns="0" rtlCol="0" anchor="t">
            <a:normAutofit/>
          </a:bodyPr>
          <a:lstStyle/>
          <a:p>
            <a:pPr algn="l" indent="0" marL="0">
              <a:lnSpc>
                <a:spcPct val="104000"/>
              </a:lnSpc>
              <a:buNone/>
            </a:pPr>
            <a:r>
              <a:rPr lang="en-US" sz="1400" dirty="0">
                <a:solidFill>
                  <a:srgbClr val="EEAEF6"/>
                </a:solidFill>
                <a:latin typeface="Bricolage Grotesque ExtraBold" pitchFamily="34" charset="0"/>
                <a:ea typeface="Bricolage Grotesque ExtraBold" pitchFamily="34" charset="-122"/>
                <a:cs typeface="Bricolage Grotesque ExtraBold" pitchFamily="34" charset="-120"/>
              </a:rPr>
              <a:t>Другие преимущества большого тела</a:t>
            </a:r>
            <a:endParaRPr lang="en-US" sz="1400" dirty="0"/>
          </a:p>
        </p:txBody>
      </p:sp>
      <p:sp>
        <p:nvSpPr>
          <p:cNvPr id="8" name="Text 5"/>
          <p:cNvSpPr/>
          <p:nvPr/>
        </p:nvSpPr>
        <p:spPr>
          <a:xfrm>
            <a:off x="8566829" y="2279055"/>
            <a:ext cx="2980060" cy="2788741"/>
          </a:xfrm>
          <a:prstGeom prst="rect">
            <a:avLst/>
          </a:prstGeom>
          <a:noFill/>
          <a:ln/>
        </p:spPr>
        <p:txBody>
          <a:bodyPr wrap="square" lIns="0" tIns="0" rIns="0" bIns="0" rtlCol="0" anchor="t">
            <a:normAutofit/>
          </a:bodyPr>
          <a:lstStyle/>
          <a:p>
            <a:pPr algn="l" marL="342900" indent="-342900">
              <a:lnSpc>
                <a:spcPct val="126000"/>
              </a:lnSpc>
              <a:buSzPct val="100000"/>
              <a:buChar char="•"/>
            </a:pPr>
            <a:r>
              <a:rPr lang="en-US" sz="1150" dirty="0">
                <a:solidFill>
                  <a:srgbClr val="E5DCE6"/>
                </a:solidFill>
                <a:latin typeface="Montserrat" pitchFamily="34" charset="0"/>
                <a:ea typeface="Montserrat" pitchFamily="34" charset="-122"/>
                <a:cs typeface="Montserrat" pitchFamily="34" charset="-120"/>
              </a:rPr>
              <a:t>Длинная шея позволяла дотягиваться до самых высоких ветвей деревьев</a:t>
            </a:r>
            <a:endParaRPr lang="en-US" sz="1150" dirty="0"/>
          </a:p>
          <a:p>
            <a:pPr algn="l" marL="342900" indent="-342900">
              <a:lnSpc>
                <a:spcPct val="126000"/>
              </a:lnSpc>
              <a:buSzPct val="100000"/>
              <a:buChar char="•"/>
            </a:pPr>
            <a:r>
              <a:rPr lang="en-US" sz="1150" dirty="0">
                <a:solidFill>
                  <a:srgbClr val="E5DCE6"/>
                </a:solidFill>
                <a:latin typeface="Montserrat" pitchFamily="34" charset="0"/>
                <a:ea typeface="Montserrat" pitchFamily="34" charset="-122"/>
                <a:cs typeface="Montserrat" pitchFamily="34" charset="-120"/>
              </a:rPr>
              <a:t>Большой желудок мог переваривать огромные объёмы жёсткой растительной пищи</a:t>
            </a:r>
            <a:endParaRPr lang="en-US" sz="1150" dirty="0"/>
          </a:p>
          <a:p>
            <a:pPr algn="l" marL="342900" indent="-342900">
              <a:lnSpc>
                <a:spcPct val="126000"/>
              </a:lnSpc>
              <a:buSzPct val="100000"/>
              <a:buChar char="•"/>
            </a:pPr>
            <a:r>
              <a:rPr lang="en-US" sz="1150" dirty="0">
                <a:solidFill>
                  <a:srgbClr val="E5DCE6"/>
                </a:solidFill>
                <a:latin typeface="Montserrat" pitchFamily="34" charset="0"/>
                <a:ea typeface="Montserrat" pitchFamily="34" charset="-122"/>
                <a:cs typeface="Montserrat" pitchFamily="34" charset="-120"/>
              </a:rPr>
              <a:t>Внушительный вес помогал удерживать равновесие и двигаться медленно, но уверенно</a:t>
            </a:r>
            <a:endParaRPr lang="en-US" sz="1150" dirty="0"/>
          </a:p>
          <a:p>
            <a:pPr algn="l" marL="342900" indent="-342900">
              <a:lnSpc>
                <a:spcPct val="126000"/>
              </a:lnSpc>
              <a:buSzPct val="100000"/>
              <a:buChar char="•"/>
            </a:pPr>
            <a:r>
              <a:rPr lang="en-US" sz="1150" dirty="0">
                <a:solidFill>
                  <a:srgbClr val="E5DCE6"/>
                </a:solidFill>
                <a:latin typeface="Montserrat" pitchFamily="34" charset="0"/>
                <a:ea typeface="Montserrat" pitchFamily="34" charset="-122"/>
                <a:cs typeface="Montserrat" pitchFamily="34" charset="-120"/>
              </a:rPr>
              <a:t>Толстая кожа служила дополнительной защитой от укусов и царапин</a:t>
            </a:r>
            <a:endParaRPr lang="en-US" sz="1150" dirty="0"/>
          </a:p>
        </p:txBody>
      </p:sp>
      <p:sp>
        <p:nvSpPr>
          <p:cNvPr id="9" name="Text 6"/>
          <p:cNvSpPr/>
          <p:nvPr/>
        </p:nvSpPr>
        <p:spPr>
          <a:xfrm>
            <a:off x="8566829" y="5184577"/>
            <a:ext cx="2980060" cy="1105297"/>
          </a:xfrm>
          <a:prstGeom prst="rect">
            <a:avLst/>
          </a:prstGeom>
          <a:noFill/>
          <a:ln/>
        </p:spPr>
        <p:txBody>
          <a:bodyPr wrap="square" lIns="0" tIns="0" rIns="0" bIns="0" rtlCol="0" anchor="t">
            <a:normAutofit/>
          </a:bodyPr>
          <a:lstStyle/>
          <a:p>
            <a:pPr algn="l" indent="0" marL="0">
              <a:lnSpc>
                <a:spcPct val="126000"/>
              </a:lnSpc>
              <a:buNone/>
            </a:pPr>
            <a:r>
              <a:rPr lang="en-US" sz="1150" dirty="0">
                <a:solidFill>
                  <a:srgbClr val="E5DCE6"/>
                </a:solidFill>
                <a:latin typeface="Montserrat" pitchFamily="34" charset="0"/>
                <a:ea typeface="Montserrat" pitchFamily="34" charset="-122"/>
                <a:cs typeface="Montserrat" pitchFamily="34" charset="-120"/>
              </a:rPr>
              <a:t>Учёные считают, что гигантизм у динозавров развивался миллионы лет — это был постепенный эволюционный ответ на условия среды.</a:t>
            </a:r>
            <a:endParaRPr lang="en-US" sz="11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4800480" cy="6858000"/>
          </a:xfrm>
          <a:prstGeom prst="rect">
            <a:avLst/>
          </a:prstGeom>
        </p:spPr>
      </p:pic>
      <p:sp>
        <p:nvSpPr>
          <p:cNvPr id="3" name="Text 0"/>
          <p:cNvSpPr/>
          <p:nvPr/>
        </p:nvSpPr>
        <p:spPr>
          <a:xfrm>
            <a:off x="5233360" y="584696"/>
            <a:ext cx="5801671" cy="439241"/>
          </a:xfrm>
          <a:prstGeom prst="rect">
            <a:avLst/>
          </a:prstGeom>
          <a:noFill/>
          <a:ln/>
        </p:spPr>
        <p:txBody>
          <a:bodyPr wrap="none" lIns="0" tIns="0" rIns="0" bIns="0" rtlCol="0" anchor="t"/>
          <a:lstStyle/>
          <a:p>
            <a:pPr algn="l" indent="0" marL="0">
              <a:lnSpc>
                <a:spcPct val="104000"/>
              </a:lnSpc>
              <a:buNone/>
            </a:pPr>
            <a:r>
              <a:rPr lang="en-US" sz="2750" dirty="0">
                <a:solidFill>
                  <a:srgbClr val="EEAEF6"/>
                </a:solidFill>
                <a:latin typeface="Bricolage Grotesque ExtraBold" pitchFamily="34" charset="0"/>
                <a:ea typeface="Bricolage Grotesque ExtraBold" pitchFamily="34" charset="-122"/>
                <a:cs typeface="Bricolage Grotesque ExtraBold" pitchFamily="34" charset="-120"/>
              </a:rPr>
              <a:t>Диплодок: Шея-рекордсмен</a:t>
            </a:r>
            <a:endParaRPr lang="en-US" sz="2750" dirty="0"/>
          </a:p>
        </p:txBody>
      </p:sp>
      <p:sp>
        <p:nvSpPr>
          <p:cNvPr id="4" name="Text 1"/>
          <p:cNvSpPr/>
          <p:nvPr/>
        </p:nvSpPr>
        <p:spPr>
          <a:xfrm>
            <a:off x="5233360" y="1203127"/>
            <a:ext cx="6296860" cy="624185"/>
          </a:xfrm>
          <a:prstGeom prst="rect">
            <a:avLst/>
          </a:prstGeom>
          <a:noFill/>
          <a:ln/>
        </p:spPr>
        <p:txBody>
          <a:bodyPr wrap="square" lIns="0" tIns="0" rIns="0" bIns="0" rtlCol="0" anchor="t">
            <a:normAutofit/>
          </a:bodyPr>
          <a:lstStyle/>
          <a:p>
            <a:pPr algn="l" indent="0" marL="0">
              <a:lnSpc>
                <a:spcPct val="123000"/>
              </a:lnSpc>
              <a:buNone/>
            </a:pPr>
            <a:r>
              <a:rPr lang="en-US" sz="1100" dirty="0">
                <a:solidFill>
                  <a:srgbClr val="E5DCE6"/>
                </a:solidFill>
                <a:latin typeface="Montserrat" pitchFamily="34" charset="0"/>
                <a:ea typeface="Montserrat" pitchFamily="34" charset="-122"/>
                <a:cs typeface="Montserrat" pitchFamily="34" charset="-120"/>
              </a:rPr>
              <a:t>Диплодок — один из самых длинных динозавров в истории Земли. Его общая длина достигала </a:t>
            </a:r>
            <a:pPr algn="l" indent="0" marL="0">
              <a:lnSpc>
                <a:spcPct val="123000"/>
              </a:lnSpc>
              <a:buNone/>
            </a:pPr>
            <a:r>
              <a:rPr lang="en-US" sz="1100" b="1" dirty="0">
                <a:solidFill>
                  <a:srgbClr val="E5DCE6"/>
                </a:solidFill>
                <a:latin typeface="Montserrat" pitchFamily="34" charset="0"/>
                <a:ea typeface="Montserrat" pitchFamily="34" charset="-122"/>
                <a:cs typeface="Montserrat" pitchFamily="34" charset="-120"/>
              </a:rPr>
              <a:t>27 метров</a:t>
            </a:r>
            <a:pPr algn="l" indent="0" marL="0">
              <a:lnSpc>
                <a:spcPct val="123000"/>
              </a:lnSpc>
              <a:buNone/>
            </a:pPr>
            <a:r>
              <a:rPr lang="en-US" sz="1100" dirty="0">
                <a:solidFill>
                  <a:srgbClr val="E5DCE6"/>
                </a:solidFill>
                <a:latin typeface="Montserrat" pitchFamily="34" charset="0"/>
                <a:ea typeface="Montserrat" pitchFamily="34" charset="-122"/>
                <a:cs typeface="Montserrat" pitchFamily="34" charset="-120"/>
              </a:rPr>
              <a:t> — это примерно три школьных автобуса, поставленных друг за другом!</a:t>
            </a:r>
            <a:endParaRPr lang="en-US" sz="1100" dirty="0"/>
          </a:p>
        </p:txBody>
      </p:sp>
      <p:sp>
        <p:nvSpPr>
          <p:cNvPr id="5" name="Shape 2"/>
          <p:cNvSpPr/>
          <p:nvPr/>
        </p:nvSpPr>
        <p:spPr>
          <a:xfrm>
            <a:off x="5233360" y="1961654"/>
            <a:ext cx="6296860" cy="988318"/>
          </a:xfrm>
          <a:prstGeom prst="roundRect">
            <a:avLst>
              <a:gd name="adj" fmla="val 5974"/>
            </a:avLst>
          </a:prstGeom>
          <a:solidFill>
            <a:srgbClr val="282D5E"/>
          </a:solidFill>
          <a:ln/>
        </p:spPr>
      </p:sp>
      <p:sp>
        <p:nvSpPr>
          <p:cNvPr id="6" name="Text 3"/>
          <p:cNvSpPr/>
          <p:nvPr/>
        </p:nvSpPr>
        <p:spPr>
          <a:xfrm>
            <a:off x="5373851" y="2102148"/>
            <a:ext cx="1757219" cy="219571"/>
          </a:xfrm>
          <a:prstGeom prst="rect">
            <a:avLst/>
          </a:prstGeom>
          <a:noFill/>
          <a:ln/>
        </p:spPr>
        <p:txBody>
          <a:bodyPr wrap="none" lIns="0" tIns="0" rIns="0" bIns="0" rtlCol="0" anchor="t"/>
          <a:lstStyle/>
          <a:p>
            <a:pPr algn="l" indent="0" marL="0">
              <a:lnSpc>
                <a:spcPct val="104000"/>
              </a:lnSpc>
              <a:buNone/>
            </a:pPr>
            <a:r>
              <a:rPr lang="en-US" sz="1350" dirty="0">
                <a:solidFill>
                  <a:srgbClr val="000000"/>
                </a:solidFill>
                <a:latin typeface="Bricolage Grotesque ExtraBold" pitchFamily="34" charset="0"/>
                <a:ea typeface="Bricolage Grotesque ExtraBold" pitchFamily="34" charset="-122"/>
                <a:cs typeface="Bricolage Grotesque ExtraBold" pitchFamily="34" charset="-120"/>
              </a:rPr>
              <a:t>🦕</a:t>
            </a:r>
            <a:pPr algn="l" indent="0" marL="0">
              <a:lnSpc>
                <a:spcPct val="104000"/>
              </a:lnSpc>
              <a:buNone/>
            </a:pPr>
            <a:r>
              <a:rPr lang="en-US" sz="1350" dirty="0">
                <a:solidFill>
                  <a:srgbClr val="E5DCE6"/>
                </a:solidFill>
                <a:latin typeface="Bricolage Grotesque ExtraBold" pitchFamily="34" charset="0"/>
                <a:ea typeface="Bricolage Grotesque ExtraBold" pitchFamily="34" charset="-122"/>
                <a:cs typeface="Bricolage Grotesque ExtraBold" pitchFamily="34" charset="-120"/>
              </a:rPr>
              <a:t> Шея</a:t>
            </a:r>
            <a:endParaRPr lang="en-US" sz="1350" dirty="0"/>
          </a:p>
        </p:txBody>
      </p:sp>
      <p:sp>
        <p:nvSpPr>
          <p:cNvPr id="7" name="Text 4"/>
          <p:cNvSpPr/>
          <p:nvPr/>
        </p:nvSpPr>
        <p:spPr>
          <a:xfrm>
            <a:off x="5373851" y="2393355"/>
            <a:ext cx="6015879" cy="416123"/>
          </a:xfrm>
          <a:prstGeom prst="rect">
            <a:avLst/>
          </a:prstGeom>
          <a:noFill/>
          <a:ln/>
        </p:spPr>
        <p:txBody>
          <a:bodyPr wrap="square" lIns="0" tIns="0" rIns="0" bIns="0" rtlCol="0" anchor="t">
            <a:normAutofit/>
          </a:bodyPr>
          <a:lstStyle/>
          <a:p>
            <a:pPr algn="l" indent="0" marL="0">
              <a:lnSpc>
                <a:spcPct val="123000"/>
              </a:lnSpc>
              <a:buNone/>
            </a:pPr>
            <a:r>
              <a:rPr lang="en-US" sz="1100" dirty="0">
                <a:solidFill>
                  <a:srgbClr val="E5DCE6"/>
                </a:solidFill>
                <a:latin typeface="Montserrat" pitchFamily="34" charset="0"/>
                <a:ea typeface="Montserrat" pitchFamily="34" charset="-122"/>
                <a:cs typeface="Montserrat" pitchFamily="34" charset="-120"/>
              </a:rPr>
              <a:t>Более </a:t>
            </a:r>
            <a:pPr algn="l" indent="0" marL="0">
              <a:lnSpc>
                <a:spcPct val="123000"/>
              </a:lnSpc>
              <a:buNone/>
            </a:pPr>
            <a:r>
              <a:rPr lang="en-US" sz="1100" b="1" dirty="0">
                <a:solidFill>
                  <a:srgbClr val="091158"/>
                </a:solidFill>
                <a:latin typeface="Montserrat" pitchFamily="34" charset="0"/>
                <a:ea typeface="Montserrat" pitchFamily="34" charset="-122"/>
                <a:cs typeface="Montserrat" pitchFamily="34" charset="-120"/>
              </a:rPr>
              <a:t>8 метров</a:t>
            </a:r>
            <a:pPr algn="l" indent="0" marL="0">
              <a:lnSpc>
                <a:spcPct val="123000"/>
              </a:lnSpc>
              <a:buNone/>
            </a:pPr>
            <a:r>
              <a:rPr lang="en-US" sz="1100" dirty="0">
                <a:solidFill>
                  <a:srgbClr val="E5DCE6"/>
                </a:solidFill>
                <a:latin typeface="Montserrat" pitchFamily="34" charset="0"/>
                <a:ea typeface="Montserrat" pitchFamily="34" charset="-122"/>
                <a:cs typeface="Montserrat" pitchFamily="34" charset="-120"/>
              </a:rPr>
              <a:t> в длину — позволяла дотягиваться до листьев на вершинах самых высоких деревьев мезозойской эры.</a:t>
            </a:r>
            <a:endParaRPr lang="en-US" sz="1100" dirty="0"/>
          </a:p>
        </p:txBody>
      </p:sp>
      <p:sp>
        <p:nvSpPr>
          <p:cNvPr id="8" name="Shape 5"/>
          <p:cNvSpPr/>
          <p:nvPr/>
        </p:nvSpPr>
        <p:spPr>
          <a:xfrm>
            <a:off x="5233360" y="3069431"/>
            <a:ext cx="6296860" cy="988318"/>
          </a:xfrm>
          <a:prstGeom prst="roundRect">
            <a:avLst>
              <a:gd name="adj" fmla="val 5974"/>
            </a:avLst>
          </a:prstGeom>
          <a:solidFill>
            <a:srgbClr val="282D5E"/>
          </a:solidFill>
          <a:ln/>
        </p:spPr>
      </p:sp>
      <p:sp>
        <p:nvSpPr>
          <p:cNvPr id="9" name="Text 6"/>
          <p:cNvSpPr/>
          <p:nvPr/>
        </p:nvSpPr>
        <p:spPr>
          <a:xfrm>
            <a:off x="5373851" y="3209925"/>
            <a:ext cx="1757219" cy="219571"/>
          </a:xfrm>
          <a:prstGeom prst="rect">
            <a:avLst/>
          </a:prstGeom>
          <a:noFill/>
          <a:ln/>
        </p:spPr>
        <p:txBody>
          <a:bodyPr wrap="none" lIns="0" tIns="0" rIns="0" bIns="0" rtlCol="0" anchor="t"/>
          <a:lstStyle/>
          <a:p>
            <a:pPr algn="l" indent="0" marL="0">
              <a:lnSpc>
                <a:spcPct val="104000"/>
              </a:lnSpc>
              <a:buNone/>
            </a:pPr>
            <a:r>
              <a:rPr lang="en-US" sz="1350" dirty="0">
                <a:solidFill>
                  <a:srgbClr val="000000"/>
                </a:solidFill>
                <a:latin typeface="Bricolage Grotesque ExtraBold" pitchFamily="34" charset="0"/>
                <a:ea typeface="Bricolage Grotesque ExtraBold" pitchFamily="34" charset="-122"/>
                <a:cs typeface="Bricolage Grotesque ExtraBold" pitchFamily="34" charset="-120"/>
              </a:rPr>
              <a:t>🦴</a:t>
            </a:r>
            <a:pPr algn="l" indent="0" marL="0">
              <a:lnSpc>
                <a:spcPct val="104000"/>
              </a:lnSpc>
              <a:buNone/>
            </a:pPr>
            <a:r>
              <a:rPr lang="en-US" sz="1350" dirty="0">
                <a:solidFill>
                  <a:srgbClr val="E5DCE6"/>
                </a:solidFill>
                <a:latin typeface="Bricolage Grotesque ExtraBold" pitchFamily="34" charset="0"/>
                <a:ea typeface="Bricolage Grotesque ExtraBold" pitchFamily="34" charset="-122"/>
                <a:cs typeface="Bricolage Grotesque ExtraBold" pitchFamily="34" charset="-120"/>
              </a:rPr>
              <a:t> Хвост</a:t>
            </a:r>
            <a:endParaRPr lang="en-US" sz="1350" dirty="0"/>
          </a:p>
        </p:txBody>
      </p:sp>
      <p:sp>
        <p:nvSpPr>
          <p:cNvPr id="10" name="Text 7"/>
          <p:cNvSpPr/>
          <p:nvPr/>
        </p:nvSpPr>
        <p:spPr>
          <a:xfrm>
            <a:off x="5373851" y="3501132"/>
            <a:ext cx="6015879" cy="416123"/>
          </a:xfrm>
          <a:prstGeom prst="rect">
            <a:avLst/>
          </a:prstGeom>
          <a:noFill/>
          <a:ln/>
        </p:spPr>
        <p:txBody>
          <a:bodyPr wrap="square" lIns="0" tIns="0" rIns="0" bIns="0" rtlCol="0" anchor="t">
            <a:normAutofit/>
          </a:bodyPr>
          <a:lstStyle/>
          <a:p>
            <a:pPr algn="l" indent="0" marL="0">
              <a:lnSpc>
                <a:spcPct val="123000"/>
              </a:lnSpc>
              <a:buNone/>
            </a:pPr>
            <a:r>
              <a:rPr lang="en-US" sz="1100" dirty="0">
                <a:solidFill>
                  <a:srgbClr val="E5DCE6"/>
                </a:solidFill>
                <a:latin typeface="Montserrat" pitchFamily="34" charset="0"/>
                <a:ea typeface="Montserrat" pitchFamily="34" charset="-122"/>
                <a:cs typeface="Montserrat" pitchFamily="34" charset="-120"/>
              </a:rPr>
              <a:t>Длинный и гибкий хвост служил противовесом для шеи и мог использоваться как хлыст против хищников.</a:t>
            </a:r>
            <a:endParaRPr lang="en-US" sz="1100" dirty="0"/>
          </a:p>
        </p:txBody>
      </p:sp>
      <p:sp>
        <p:nvSpPr>
          <p:cNvPr id="11" name="Shape 8"/>
          <p:cNvSpPr/>
          <p:nvPr/>
        </p:nvSpPr>
        <p:spPr>
          <a:xfrm>
            <a:off x="5233360" y="4177209"/>
            <a:ext cx="6296860" cy="988318"/>
          </a:xfrm>
          <a:prstGeom prst="roundRect">
            <a:avLst>
              <a:gd name="adj" fmla="val 5974"/>
            </a:avLst>
          </a:prstGeom>
          <a:solidFill>
            <a:srgbClr val="282D5E"/>
          </a:solidFill>
          <a:ln/>
        </p:spPr>
      </p:sp>
      <p:sp>
        <p:nvSpPr>
          <p:cNvPr id="12" name="Text 9"/>
          <p:cNvSpPr/>
          <p:nvPr/>
        </p:nvSpPr>
        <p:spPr>
          <a:xfrm>
            <a:off x="5373851" y="4317702"/>
            <a:ext cx="1757219" cy="219571"/>
          </a:xfrm>
          <a:prstGeom prst="rect">
            <a:avLst/>
          </a:prstGeom>
          <a:noFill/>
          <a:ln/>
        </p:spPr>
        <p:txBody>
          <a:bodyPr wrap="none" lIns="0" tIns="0" rIns="0" bIns="0" rtlCol="0" anchor="t"/>
          <a:lstStyle/>
          <a:p>
            <a:pPr algn="l" indent="0" marL="0">
              <a:lnSpc>
                <a:spcPct val="104000"/>
              </a:lnSpc>
              <a:buNone/>
            </a:pPr>
            <a:r>
              <a:rPr lang="en-US" sz="1350" dirty="0">
                <a:solidFill>
                  <a:srgbClr val="000000"/>
                </a:solidFill>
                <a:latin typeface="Bricolage Grotesque ExtraBold" pitchFamily="34" charset="0"/>
                <a:ea typeface="Bricolage Grotesque ExtraBold" pitchFamily="34" charset="-122"/>
                <a:cs typeface="Bricolage Grotesque ExtraBold" pitchFamily="34" charset="-120"/>
              </a:rPr>
              <a:t>🌿</a:t>
            </a:r>
            <a:pPr algn="l" indent="0" marL="0">
              <a:lnSpc>
                <a:spcPct val="104000"/>
              </a:lnSpc>
              <a:buNone/>
            </a:pPr>
            <a:r>
              <a:rPr lang="en-US" sz="1350" dirty="0">
                <a:solidFill>
                  <a:srgbClr val="E5DCE6"/>
                </a:solidFill>
                <a:latin typeface="Bricolage Grotesque ExtraBold" pitchFamily="34" charset="0"/>
                <a:ea typeface="Bricolage Grotesque ExtraBold" pitchFamily="34" charset="-122"/>
                <a:cs typeface="Bricolage Grotesque ExtraBold" pitchFamily="34" charset="-120"/>
              </a:rPr>
              <a:t> Питание</a:t>
            </a:r>
            <a:endParaRPr lang="en-US" sz="1350" dirty="0"/>
          </a:p>
        </p:txBody>
      </p:sp>
      <p:sp>
        <p:nvSpPr>
          <p:cNvPr id="13" name="Text 10"/>
          <p:cNvSpPr/>
          <p:nvPr/>
        </p:nvSpPr>
        <p:spPr>
          <a:xfrm>
            <a:off x="5373851" y="4608909"/>
            <a:ext cx="6015879" cy="416123"/>
          </a:xfrm>
          <a:prstGeom prst="rect">
            <a:avLst/>
          </a:prstGeom>
          <a:noFill/>
          <a:ln/>
        </p:spPr>
        <p:txBody>
          <a:bodyPr wrap="square" lIns="0" tIns="0" rIns="0" bIns="0" rtlCol="0" anchor="t">
            <a:normAutofit/>
          </a:bodyPr>
          <a:lstStyle/>
          <a:p>
            <a:pPr algn="l" indent="0" marL="0">
              <a:lnSpc>
                <a:spcPct val="123000"/>
              </a:lnSpc>
              <a:buNone/>
            </a:pPr>
            <a:r>
              <a:rPr lang="en-US" sz="1100" dirty="0">
                <a:solidFill>
                  <a:srgbClr val="E5DCE6"/>
                </a:solidFill>
                <a:latin typeface="Montserrat" pitchFamily="34" charset="0"/>
                <a:ea typeface="Montserrat" pitchFamily="34" charset="-122"/>
                <a:cs typeface="Montserrat" pitchFamily="34" charset="-120"/>
              </a:rPr>
              <a:t>Диплодок срывал листья и ветки, двигая головой из стороны в сторону — словно живая газонокосилка для деревьев!</a:t>
            </a:r>
            <a:endParaRPr lang="en-US" sz="1100" dirty="0"/>
          </a:p>
        </p:txBody>
      </p:sp>
      <p:sp>
        <p:nvSpPr>
          <p:cNvPr id="14" name="Shape 11"/>
          <p:cNvSpPr/>
          <p:nvPr/>
        </p:nvSpPr>
        <p:spPr>
          <a:xfrm>
            <a:off x="5233360" y="5284986"/>
            <a:ext cx="6296860" cy="988318"/>
          </a:xfrm>
          <a:prstGeom prst="roundRect">
            <a:avLst>
              <a:gd name="adj" fmla="val 5974"/>
            </a:avLst>
          </a:prstGeom>
          <a:solidFill>
            <a:srgbClr val="282D5E"/>
          </a:solidFill>
          <a:ln/>
        </p:spPr>
      </p:sp>
      <p:sp>
        <p:nvSpPr>
          <p:cNvPr id="15" name="Text 12"/>
          <p:cNvSpPr/>
          <p:nvPr/>
        </p:nvSpPr>
        <p:spPr>
          <a:xfrm>
            <a:off x="5373851" y="5425480"/>
            <a:ext cx="1757219" cy="219571"/>
          </a:xfrm>
          <a:prstGeom prst="rect">
            <a:avLst/>
          </a:prstGeom>
          <a:noFill/>
          <a:ln/>
        </p:spPr>
        <p:txBody>
          <a:bodyPr wrap="none" lIns="0" tIns="0" rIns="0" bIns="0" rtlCol="0" anchor="t"/>
          <a:lstStyle/>
          <a:p>
            <a:pPr algn="l" indent="0" marL="0">
              <a:lnSpc>
                <a:spcPct val="104000"/>
              </a:lnSpc>
              <a:buNone/>
            </a:pPr>
            <a:r>
              <a:rPr lang="en-US" sz="1350" dirty="0">
                <a:solidFill>
                  <a:srgbClr val="000000"/>
                </a:solidFill>
                <a:latin typeface="Bricolage Grotesque ExtraBold" pitchFamily="34" charset="0"/>
                <a:ea typeface="Bricolage Grotesque ExtraBold" pitchFamily="34" charset="-122"/>
                <a:cs typeface="Bricolage Grotesque ExtraBold" pitchFamily="34" charset="-120"/>
              </a:rPr>
              <a:t>⚖️</a:t>
            </a:r>
            <a:pPr algn="l" indent="0" marL="0">
              <a:lnSpc>
                <a:spcPct val="104000"/>
              </a:lnSpc>
              <a:buNone/>
            </a:pPr>
            <a:r>
              <a:rPr lang="en-US" sz="1350" dirty="0">
                <a:solidFill>
                  <a:srgbClr val="E5DCE6"/>
                </a:solidFill>
                <a:latin typeface="Bricolage Grotesque ExtraBold" pitchFamily="34" charset="0"/>
                <a:ea typeface="Bricolage Grotesque ExtraBold" pitchFamily="34" charset="-122"/>
                <a:cs typeface="Bricolage Grotesque ExtraBold" pitchFamily="34" charset="-120"/>
              </a:rPr>
              <a:t> Вес</a:t>
            </a:r>
            <a:endParaRPr lang="en-US" sz="1350" dirty="0"/>
          </a:p>
        </p:txBody>
      </p:sp>
      <p:sp>
        <p:nvSpPr>
          <p:cNvPr id="16" name="Text 13"/>
          <p:cNvSpPr/>
          <p:nvPr/>
        </p:nvSpPr>
        <p:spPr>
          <a:xfrm>
            <a:off x="5373851" y="5716687"/>
            <a:ext cx="6015879" cy="416123"/>
          </a:xfrm>
          <a:prstGeom prst="rect">
            <a:avLst/>
          </a:prstGeom>
          <a:noFill/>
          <a:ln/>
        </p:spPr>
        <p:txBody>
          <a:bodyPr wrap="square" lIns="0" tIns="0" rIns="0" bIns="0" rtlCol="0" anchor="t">
            <a:normAutofit/>
          </a:bodyPr>
          <a:lstStyle/>
          <a:p>
            <a:pPr algn="l" indent="0" marL="0">
              <a:lnSpc>
                <a:spcPct val="123000"/>
              </a:lnSpc>
              <a:buNone/>
            </a:pPr>
            <a:r>
              <a:rPr lang="en-US" sz="1100" dirty="0">
                <a:solidFill>
                  <a:srgbClr val="E5DCE6"/>
                </a:solidFill>
                <a:latin typeface="Montserrat" pitchFamily="34" charset="0"/>
                <a:ea typeface="Montserrat" pitchFamily="34" charset="-122"/>
                <a:cs typeface="Montserrat" pitchFamily="34" charset="-120"/>
              </a:rPr>
              <a:t>Несмотря на гигантский размер, весил он около </a:t>
            </a:r>
            <a:pPr algn="l" indent="0" marL="0">
              <a:lnSpc>
                <a:spcPct val="123000"/>
              </a:lnSpc>
              <a:buNone/>
            </a:pPr>
            <a:r>
              <a:rPr lang="en-US" sz="1100" b="1" dirty="0">
                <a:solidFill>
                  <a:srgbClr val="091158"/>
                </a:solidFill>
                <a:latin typeface="Montserrat" pitchFamily="34" charset="0"/>
                <a:ea typeface="Montserrat" pitchFamily="34" charset="-122"/>
                <a:cs typeface="Montserrat" pitchFamily="34" charset="-120"/>
              </a:rPr>
              <a:t>12–15 тонн</a:t>
            </a:r>
            <a:pPr algn="l" indent="0" marL="0">
              <a:lnSpc>
                <a:spcPct val="123000"/>
              </a:lnSpc>
              <a:buNone/>
            </a:pPr>
            <a:r>
              <a:rPr lang="en-US" sz="1100" dirty="0">
                <a:solidFill>
                  <a:srgbClr val="E5DCE6"/>
                </a:solidFill>
                <a:latin typeface="Montserrat" pitchFamily="34" charset="0"/>
                <a:ea typeface="Montserrat" pitchFamily="34" charset="-122"/>
                <a:cs typeface="Montserrat" pitchFamily="34" charset="-120"/>
              </a:rPr>
              <a:t> — относительно немного для такой длины тела.</a:t>
            </a:r>
            <a:endParaRPr lang="en-US" sz="11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661574" y="1106587"/>
            <a:ext cx="6482493" cy="516731"/>
          </a:xfrm>
          <a:prstGeom prst="rect">
            <a:avLst/>
          </a:prstGeom>
          <a:noFill/>
          <a:ln/>
        </p:spPr>
        <p:txBody>
          <a:bodyPr wrap="none" lIns="0" tIns="0" rIns="0" bIns="0" rtlCol="0" anchor="t"/>
          <a:lstStyle/>
          <a:p>
            <a:pPr algn="l" indent="0" marL="0">
              <a:lnSpc>
                <a:spcPct val="104000"/>
              </a:lnSpc>
              <a:buNone/>
            </a:pPr>
            <a:r>
              <a:rPr lang="en-US" sz="3250" dirty="0">
                <a:solidFill>
                  <a:srgbClr val="EEAEF6"/>
                </a:solidFill>
                <a:latin typeface="Bricolage Grotesque ExtraBold" pitchFamily="34" charset="0"/>
                <a:ea typeface="Bricolage Grotesque ExtraBold" pitchFamily="34" charset="-122"/>
                <a:cs typeface="Bricolage Grotesque ExtraBold" pitchFamily="34" charset="-120"/>
              </a:rPr>
              <a:t>Трицератопс: Рогатый щит</a:t>
            </a:r>
            <a:endParaRPr lang="en-US" sz="3250" dirty="0"/>
          </a:p>
        </p:txBody>
      </p:sp>
      <p:sp>
        <p:nvSpPr>
          <p:cNvPr id="3" name="Text 1"/>
          <p:cNvSpPr/>
          <p:nvPr/>
        </p:nvSpPr>
        <p:spPr>
          <a:xfrm>
            <a:off x="661574" y="2020193"/>
            <a:ext cx="5796115" cy="793849"/>
          </a:xfrm>
          <a:prstGeom prst="rect">
            <a:avLst/>
          </a:prstGeom>
          <a:noFill/>
          <a:ln/>
        </p:spPr>
        <p:txBody>
          <a:bodyPr wrap="square" lIns="0" tIns="0" rIns="0" bIns="0" rtlCol="0" anchor="t">
            <a:normAutofit/>
          </a:bodyPr>
          <a:lstStyle/>
          <a:p>
            <a:pPr algn="l" indent="0" marL="0">
              <a:lnSpc>
                <a:spcPct val="133000"/>
              </a:lnSpc>
              <a:buNone/>
            </a:pPr>
            <a:r>
              <a:rPr lang="en-US" sz="1300" dirty="0">
                <a:solidFill>
                  <a:srgbClr val="E5DCE6"/>
                </a:solidFill>
                <a:latin typeface="Montserrat" pitchFamily="34" charset="0"/>
                <a:ea typeface="Montserrat" pitchFamily="34" charset="-122"/>
                <a:cs typeface="Montserrat" pitchFamily="34" charset="-120"/>
              </a:rPr>
              <a:t>Трицератопс был одним из самых узнаваемых динозавров эпохи мела. Его имя буквально означает </a:t>
            </a:r>
            <a:pPr algn="l" indent="0" marL="0">
              <a:lnSpc>
                <a:spcPct val="133000"/>
              </a:lnSpc>
              <a:buNone/>
            </a:pPr>
            <a:r>
              <a:rPr lang="en-US" sz="1300" b="1" dirty="0">
                <a:solidFill>
                  <a:srgbClr val="E5DCE6"/>
                </a:solidFill>
                <a:latin typeface="Montserrat" pitchFamily="34" charset="0"/>
                <a:ea typeface="Montserrat" pitchFamily="34" charset="-122"/>
                <a:cs typeface="Montserrat" pitchFamily="34" charset="-120"/>
              </a:rPr>
              <a:t>«трёхрогая морда»</a:t>
            </a:r>
            <a:pPr algn="l" indent="0" marL="0">
              <a:lnSpc>
                <a:spcPct val="133000"/>
              </a:lnSpc>
              <a:buNone/>
            </a:pPr>
            <a:r>
              <a:rPr lang="en-US" sz="1300" dirty="0">
                <a:solidFill>
                  <a:srgbClr val="E5DCE6"/>
                </a:solidFill>
                <a:latin typeface="Montserrat" pitchFamily="34" charset="0"/>
                <a:ea typeface="Montserrat" pitchFamily="34" charset="-122"/>
                <a:cs typeface="Montserrat" pitchFamily="34" charset="-120"/>
              </a:rPr>
              <a:t>. Это был настоящий рыцарь в доспехах среди травоядных!</a:t>
            </a:r>
            <a:endParaRPr lang="en-US" sz="1300" dirty="0"/>
          </a:p>
        </p:txBody>
      </p:sp>
      <p:sp>
        <p:nvSpPr>
          <p:cNvPr id="4" name="Text 2"/>
          <p:cNvSpPr/>
          <p:nvPr/>
        </p:nvSpPr>
        <p:spPr>
          <a:xfrm>
            <a:off x="661574" y="2979341"/>
            <a:ext cx="3750077" cy="258465"/>
          </a:xfrm>
          <a:prstGeom prst="rect">
            <a:avLst/>
          </a:prstGeom>
          <a:noFill/>
          <a:ln/>
        </p:spPr>
        <p:txBody>
          <a:bodyPr wrap="none" lIns="0" tIns="0" rIns="0" bIns="0" rtlCol="0" anchor="t"/>
          <a:lstStyle/>
          <a:p>
            <a:pPr algn="l" indent="0" marL="0">
              <a:lnSpc>
                <a:spcPct val="104000"/>
              </a:lnSpc>
              <a:buNone/>
            </a:pPr>
            <a:r>
              <a:rPr lang="en-US" sz="1600" dirty="0">
                <a:solidFill>
                  <a:srgbClr val="EEAEF6"/>
                </a:solidFill>
                <a:latin typeface="Bricolage Grotesque ExtraBold" pitchFamily="34" charset="0"/>
                <a:ea typeface="Bricolage Grotesque ExtraBold" pitchFamily="34" charset="-122"/>
                <a:cs typeface="Bricolage Grotesque ExtraBold" pitchFamily="34" charset="-120"/>
              </a:rPr>
              <a:t>Что делали рога и воротник?</a:t>
            </a:r>
            <a:endParaRPr lang="en-US" sz="1600" dirty="0"/>
          </a:p>
        </p:txBody>
      </p:sp>
      <p:sp>
        <p:nvSpPr>
          <p:cNvPr id="5" name="Text 3"/>
          <p:cNvSpPr/>
          <p:nvPr/>
        </p:nvSpPr>
        <p:spPr>
          <a:xfrm>
            <a:off x="661574" y="3403104"/>
            <a:ext cx="5796115" cy="2290465"/>
          </a:xfrm>
          <a:prstGeom prst="rect">
            <a:avLst/>
          </a:prstGeom>
          <a:noFill/>
          <a:ln/>
        </p:spPr>
        <p:txBody>
          <a:bodyPr wrap="square" lIns="0" tIns="0" rIns="0" bIns="0" rtlCol="0" anchor="t">
            <a:normAutofit/>
          </a:bodyPr>
          <a:lstStyle/>
          <a:p>
            <a:pPr algn="l" marL="342900" indent="-342900">
              <a:lnSpc>
                <a:spcPct val="133000"/>
              </a:lnSpc>
              <a:buSzPct val="100000"/>
              <a:buChar char="•"/>
            </a:pPr>
            <a:r>
              <a:rPr lang="en-US" sz="1300" b="1" dirty="0">
                <a:solidFill>
                  <a:srgbClr val="E5DCE6"/>
                </a:solidFill>
                <a:latin typeface="Montserrat" pitchFamily="34" charset="0"/>
                <a:ea typeface="Montserrat" pitchFamily="34" charset="-122"/>
                <a:cs typeface="Montserrat" pitchFamily="34" charset="-120"/>
              </a:rPr>
              <a:t>Три рога</a:t>
            </a:r>
            <a:pPr algn="l" marL="342900" indent="-342900">
              <a:lnSpc>
                <a:spcPct val="133000"/>
              </a:lnSpc>
              <a:buSzPct val="100000"/>
              <a:buChar char="•"/>
            </a:pPr>
            <a:r>
              <a:rPr lang="en-US" sz="1300" dirty="0">
                <a:solidFill>
                  <a:srgbClr val="E5DCE6"/>
                </a:solidFill>
                <a:latin typeface="Montserrat" pitchFamily="34" charset="0"/>
                <a:ea typeface="Montserrat" pitchFamily="34" charset="-122"/>
                <a:cs typeface="Montserrat" pitchFamily="34" charset="-120"/>
              </a:rPr>
              <a:t> — длиной до 1 метра каждый — служили грозным оружием против хищников, особенно тираннозавра</a:t>
            </a:r>
            <a:endParaRPr lang="en-US" sz="1300" dirty="0"/>
          </a:p>
          <a:p>
            <a:pPr algn="l" marL="342900" indent="-342900">
              <a:lnSpc>
                <a:spcPct val="133000"/>
              </a:lnSpc>
              <a:buSzPct val="100000"/>
              <a:buChar char="•"/>
            </a:pPr>
            <a:r>
              <a:rPr lang="en-US" sz="1300" b="1" dirty="0">
                <a:solidFill>
                  <a:srgbClr val="E5DCE6"/>
                </a:solidFill>
                <a:latin typeface="Montserrat" pitchFamily="34" charset="0"/>
                <a:ea typeface="Montserrat" pitchFamily="34" charset="-122"/>
                <a:cs typeface="Montserrat" pitchFamily="34" charset="-120"/>
              </a:rPr>
              <a:t>Костяной воротник (фрилл)</a:t>
            </a:r>
            <a:pPr algn="l" marL="342900" indent="-342900">
              <a:lnSpc>
                <a:spcPct val="133000"/>
              </a:lnSpc>
              <a:buSzPct val="100000"/>
              <a:buChar char="•"/>
            </a:pPr>
            <a:r>
              <a:rPr lang="en-US" sz="1300" dirty="0">
                <a:solidFill>
                  <a:srgbClr val="E5DCE6"/>
                </a:solidFill>
                <a:latin typeface="Montserrat" pitchFamily="34" charset="0"/>
                <a:ea typeface="Montserrat" pitchFamily="34" charset="-122"/>
                <a:cs typeface="Montserrat" pitchFamily="34" charset="-120"/>
              </a:rPr>
              <a:t> защищал шею и мог быть ярко окрашен для общения с сородичами</a:t>
            </a:r>
            <a:endParaRPr lang="en-US" sz="1300" dirty="0"/>
          </a:p>
          <a:p>
            <a:pPr algn="l" marL="342900" indent="-342900">
              <a:lnSpc>
                <a:spcPct val="133000"/>
              </a:lnSpc>
              <a:buSzPct val="100000"/>
              <a:buChar char="•"/>
            </a:pPr>
            <a:r>
              <a:rPr lang="en-US" sz="1300" dirty="0">
                <a:solidFill>
                  <a:srgbClr val="E5DCE6"/>
                </a:solidFill>
                <a:latin typeface="Montserrat" pitchFamily="34" charset="0"/>
                <a:ea typeface="Montserrat" pitchFamily="34" charset="-122"/>
                <a:cs typeface="Montserrat" pitchFamily="34" charset="-120"/>
              </a:rPr>
              <a:t>Учёные думают, что воротник также помогал регулировать температуру тела</a:t>
            </a:r>
            <a:endParaRPr lang="en-US" sz="1300" dirty="0"/>
          </a:p>
          <a:p>
            <a:pPr algn="l" marL="342900" indent="-342900">
              <a:lnSpc>
                <a:spcPct val="133000"/>
              </a:lnSpc>
              <a:buSzPct val="100000"/>
              <a:buChar char="•"/>
            </a:pPr>
            <a:r>
              <a:rPr lang="en-US" sz="1300" dirty="0">
                <a:solidFill>
                  <a:srgbClr val="E5DCE6"/>
                </a:solidFill>
                <a:latin typeface="Montserrat" pitchFamily="34" charset="0"/>
                <a:ea typeface="Montserrat" pitchFamily="34" charset="-122"/>
                <a:cs typeface="Montserrat" pitchFamily="34" charset="-120"/>
              </a:rPr>
              <a:t>Рога использовались в поединках между самцами за право быть вожаком стада</a:t>
            </a:r>
            <a:endParaRPr lang="en-US" sz="1300" dirty="0"/>
          </a:p>
        </p:txBody>
      </p:sp>
      <p:sp>
        <p:nvSpPr>
          <p:cNvPr id="6" name="Shape 4"/>
          <p:cNvSpPr/>
          <p:nvPr/>
        </p:nvSpPr>
        <p:spPr>
          <a:xfrm>
            <a:off x="6748393" y="1871365"/>
            <a:ext cx="4907038" cy="3880048"/>
          </a:xfrm>
          <a:prstGeom prst="roundRect">
            <a:avLst>
              <a:gd name="adj" fmla="val 3069"/>
            </a:avLst>
          </a:prstGeom>
          <a:solidFill>
            <a:srgbClr val="EEAEF6"/>
          </a:solidFill>
          <a:ln/>
        </p:spPr>
      </p:sp>
      <p:sp>
        <p:nvSpPr>
          <p:cNvPr id="7" name="Text 5"/>
          <p:cNvSpPr/>
          <p:nvPr/>
        </p:nvSpPr>
        <p:spPr>
          <a:xfrm>
            <a:off x="6913687" y="2036663"/>
            <a:ext cx="3069454" cy="258465"/>
          </a:xfrm>
          <a:prstGeom prst="rect">
            <a:avLst/>
          </a:prstGeom>
          <a:noFill/>
          <a:ln/>
        </p:spPr>
        <p:txBody>
          <a:bodyPr wrap="none" lIns="0" tIns="0" rIns="0" bIns="0" rtlCol="0" anchor="t"/>
          <a:lstStyle/>
          <a:p>
            <a:pPr algn="l" indent="0" marL="0">
              <a:lnSpc>
                <a:spcPct val="104000"/>
              </a:lnSpc>
              <a:buNone/>
            </a:pPr>
            <a:r>
              <a:rPr lang="en-US" sz="1600" dirty="0">
                <a:solidFill>
                  <a:srgbClr val="000000"/>
                </a:solidFill>
                <a:latin typeface="Bricolage Grotesque ExtraBold" pitchFamily="34" charset="0"/>
                <a:ea typeface="Bricolage Grotesque ExtraBold" pitchFamily="34" charset="-122"/>
                <a:cs typeface="Bricolage Grotesque ExtraBold" pitchFamily="34" charset="-120"/>
              </a:rPr>
              <a:t>Факты о трицератопсе</a:t>
            </a:r>
            <a:endParaRPr lang="en-US" sz="1600" dirty="0"/>
          </a:p>
        </p:txBody>
      </p:sp>
      <p:sp>
        <p:nvSpPr>
          <p:cNvPr id="8" name="Text 6"/>
          <p:cNvSpPr/>
          <p:nvPr/>
        </p:nvSpPr>
        <p:spPr>
          <a:xfrm>
            <a:off x="6913687" y="2460427"/>
            <a:ext cx="4576450" cy="2976860"/>
          </a:xfrm>
          <a:prstGeom prst="rect">
            <a:avLst/>
          </a:prstGeom>
          <a:noFill/>
          <a:ln/>
        </p:spPr>
        <p:txBody>
          <a:bodyPr wrap="square" lIns="0" tIns="0" rIns="0" bIns="0" rtlCol="0" anchor="t"/>
          <a:lstStyle/>
          <a:p>
            <a:pPr algn="l" indent="0" marL="0">
              <a:lnSpc>
                <a:spcPct val="133000"/>
              </a:lnSpc>
              <a:buNone/>
            </a:pPr>
            <a:r>
              <a:rPr lang="en-US" sz="1300" b="1" dirty="0">
                <a:solidFill>
                  <a:srgbClr val="000000"/>
                </a:solidFill>
                <a:latin typeface="Montserrat" pitchFamily="34" charset="0"/>
                <a:ea typeface="Montserrat" pitchFamily="34" charset="-122"/>
                <a:cs typeface="Montserrat" pitchFamily="34" charset="-120"/>
              </a:rPr>
              <a:t>Длина:</a:t>
            </a:r>
            <a:pPr algn="l" indent="0" marL="0">
              <a:lnSpc>
                <a:spcPct val="133000"/>
              </a:lnSpc>
              <a:spcAft>
                <a:spcPts val="1150"/>
              </a:spcAft>
              <a:buNone/>
            </a:pPr>
            <a:r>
              <a:rPr lang="en-US" sz="1300" dirty="0">
                <a:solidFill>
                  <a:srgbClr val="000000"/>
                </a:solidFill>
                <a:latin typeface="Montserrat" pitchFamily="34" charset="0"/>
                <a:ea typeface="Montserrat" pitchFamily="34" charset="-122"/>
                <a:cs typeface="Montserrat" pitchFamily="34" charset="-120"/>
              </a:rPr>
              <a:t> до 9 метров</a:t>
            </a:r>
            <a:endParaRPr lang="en-US" sz="1300" dirty="0"/>
          </a:p>
          <a:p>
            <a:pPr algn="l" indent="0" marL="0">
              <a:lnSpc>
                <a:spcPct val="133000"/>
              </a:lnSpc>
              <a:buNone/>
            </a:pPr>
            <a:r>
              <a:rPr lang="en-US" sz="1300" b="1" dirty="0">
                <a:solidFill>
                  <a:srgbClr val="000000"/>
                </a:solidFill>
                <a:latin typeface="Montserrat" pitchFamily="34" charset="0"/>
                <a:ea typeface="Montserrat" pitchFamily="34" charset="-122"/>
                <a:cs typeface="Montserrat" pitchFamily="34" charset="-120"/>
              </a:rPr>
              <a:t>Вес:</a:t>
            </a:r>
            <a:pPr algn="l" indent="0" marL="0">
              <a:lnSpc>
                <a:spcPct val="133000"/>
              </a:lnSpc>
              <a:spcAft>
                <a:spcPts val="1150"/>
              </a:spcAft>
              <a:buNone/>
            </a:pPr>
            <a:r>
              <a:rPr lang="en-US" sz="1300" dirty="0">
                <a:solidFill>
                  <a:srgbClr val="000000"/>
                </a:solidFill>
                <a:latin typeface="Montserrat" pitchFamily="34" charset="0"/>
                <a:ea typeface="Montserrat" pitchFamily="34" charset="-122"/>
                <a:cs typeface="Montserrat" pitchFamily="34" charset="-120"/>
              </a:rPr>
              <a:t> до 12 тонн</a:t>
            </a:r>
            <a:endParaRPr lang="en-US" sz="1300" dirty="0"/>
          </a:p>
          <a:p>
            <a:pPr algn="l" indent="0" marL="0">
              <a:lnSpc>
                <a:spcPct val="133000"/>
              </a:lnSpc>
              <a:buNone/>
            </a:pPr>
            <a:r>
              <a:rPr lang="en-US" sz="1300" b="1" dirty="0">
                <a:solidFill>
                  <a:srgbClr val="000000"/>
                </a:solidFill>
                <a:latin typeface="Montserrat" pitchFamily="34" charset="0"/>
                <a:ea typeface="Montserrat" pitchFamily="34" charset="-122"/>
                <a:cs typeface="Montserrat" pitchFamily="34" charset="-120"/>
              </a:rPr>
              <a:t>Питание:</a:t>
            </a:r>
            <a:pPr algn="l" indent="0" marL="0">
              <a:lnSpc>
                <a:spcPct val="133000"/>
              </a:lnSpc>
              <a:spcAft>
                <a:spcPts val="1150"/>
              </a:spcAft>
              <a:buNone/>
            </a:pPr>
            <a:r>
              <a:rPr lang="en-US" sz="1300" dirty="0">
                <a:solidFill>
                  <a:srgbClr val="000000"/>
                </a:solidFill>
                <a:latin typeface="Montserrat" pitchFamily="34" charset="0"/>
                <a:ea typeface="Montserrat" pitchFamily="34" charset="-122"/>
                <a:cs typeface="Montserrat" pitchFamily="34" charset="-120"/>
              </a:rPr>
              <a:t> низкорослые папоротники, пальмы, цветущие растения</a:t>
            </a:r>
            <a:endParaRPr lang="en-US" sz="1300" dirty="0"/>
          </a:p>
          <a:p>
            <a:pPr algn="l" indent="0" marL="0">
              <a:lnSpc>
                <a:spcPct val="133000"/>
              </a:lnSpc>
              <a:buNone/>
            </a:pPr>
            <a:r>
              <a:rPr lang="en-US" sz="1300" b="1" dirty="0">
                <a:solidFill>
                  <a:srgbClr val="000000"/>
                </a:solidFill>
                <a:latin typeface="Montserrat" pitchFamily="34" charset="0"/>
                <a:ea typeface="Montserrat" pitchFamily="34" charset="-122"/>
                <a:cs typeface="Montserrat" pitchFamily="34" charset="-120"/>
              </a:rPr>
              <a:t>Эпоха:</a:t>
            </a:r>
            <a:pPr algn="l" indent="0" marL="0">
              <a:lnSpc>
                <a:spcPct val="133000"/>
              </a:lnSpc>
              <a:spcAft>
                <a:spcPts val="1150"/>
              </a:spcAft>
              <a:buNone/>
            </a:pPr>
            <a:r>
              <a:rPr lang="en-US" sz="1300" dirty="0">
                <a:solidFill>
                  <a:srgbClr val="000000"/>
                </a:solidFill>
                <a:latin typeface="Montserrat" pitchFamily="34" charset="0"/>
                <a:ea typeface="Montserrat" pitchFamily="34" charset="-122"/>
                <a:cs typeface="Montserrat" pitchFamily="34" charset="-120"/>
              </a:rPr>
              <a:t> поздний меловой период, около 68–66 миллионов лет назад</a:t>
            </a:r>
            <a:endParaRPr lang="en-US" sz="1300" dirty="0"/>
          </a:p>
          <a:p>
            <a:pPr algn="l" indent="0" marL="0">
              <a:lnSpc>
                <a:spcPct val="133000"/>
              </a:lnSpc>
              <a:buNone/>
            </a:pPr>
            <a:r>
              <a:rPr lang="en-US" sz="1300" dirty="0">
                <a:solidFill>
                  <a:srgbClr val="000000"/>
                </a:solidFill>
                <a:latin typeface="Montserrat" pitchFamily="34" charset="0"/>
                <a:ea typeface="Montserrat" pitchFamily="34" charset="-122"/>
                <a:cs typeface="Montserrat" pitchFamily="34" charset="-120"/>
              </a:rPr>
              <a:t>Трицератопс жил в одно время с тираннозавром — и судя по найденным костям со следами зубов, они действительно сражались!</a:t>
            </a:r>
            <a:endParaRPr lang="en-US" sz="13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4800480" cy="6858000"/>
          </a:xfrm>
          <a:prstGeom prst="rect">
            <a:avLst/>
          </a:prstGeom>
        </p:spPr>
      </p:pic>
      <p:sp>
        <p:nvSpPr>
          <p:cNvPr id="3" name="Text 0"/>
          <p:cNvSpPr/>
          <p:nvPr/>
        </p:nvSpPr>
        <p:spPr>
          <a:xfrm>
            <a:off x="5233360" y="660003"/>
            <a:ext cx="5503824" cy="465138"/>
          </a:xfrm>
          <a:prstGeom prst="rect">
            <a:avLst/>
          </a:prstGeom>
          <a:noFill/>
          <a:ln/>
        </p:spPr>
        <p:txBody>
          <a:bodyPr wrap="none" lIns="0" tIns="0" rIns="0" bIns="0" rtlCol="0" anchor="t"/>
          <a:lstStyle/>
          <a:p>
            <a:pPr algn="l" indent="0" marL="0">
              <a:lnSpc>
                <a:spcPct val="104000"/>
              </a:lnSpc>
              <a:buNone/>
            </a:pPr>
            <a:r>
              <a:rPr lang="en-US" sz="2900" dirty="0">
                <a:solidFill>
                  <a:srgbClr val="EEAEF6"/>
                </a:solidFill>
                <a:latin typeface="Bricolage Grotesque ExtraBold" pitchFamily="34" charset="0"/>
                <a:ea typeface="Bricolage Grotesque ExtraBold" pitchFamily="34" charset="-122"/>
                <a:cs typeface="Bricolage Grotesque ExtraBold" pitchFamily="34" charset="-120"/>
              </a:rPr>
              <a:t>Анкилозавр: Живой танк</a:t>
            </a:r>
            <a:endParaRPr lang="en-US" sz="2900" dirty="0"/>
          </a:p>
        </p:txBody>
      </p:sp>
      <p:sp>
        <p:nvSpPr>
          <p:cNvPr id="4" name="Text 1"/>
          <p:cNvSpPr/>
          <p:nvPr/>
        </p:nvSpPr>
        <p:spPr>
          <a:xfrm>
            <a:off x="5233360" y="1326059"/>
            <a:ext cx="6296860" cy="452438"/>
          </a:xfrm>
          <a:prstGeom prst="rect">
            <a:avLst/>
          </a:prstGeom>
          <a:noFill/>
          <a:ln/>
        </p:spPr>
        <p:txBody>
          <a:bodyPr wrap="square" lIns="0" tIns="0" rIns="0" bIns="0" rtlCol="0" anchor="t">
            <a:normAutofit/>
          </a:bodyPr>
          <a:lstStyle/>
          <a:p>
            <a:pPr algn="l" indent="0" marL="0">
              <a:lnSpc>
                <a:spcPct val="127000"/>
              </a:lnSpc>
              <a:buNone/>
            </a:pPr>
            <a:r>
              <a:rPr lang="en-US" sz="1150" dirty="0">
                <a:solidFill>
                  <a:srgbClr val="E5DCE6"/>
                </a:solidFill>
                <a:latin typeface="Montserrat" pitchFamily="34" charset="0"/>
                <a:ea typeface="Montserrat" pitchFamily="34" charset="-122"/>
                <a:cs typeface="Montserrat" pitchFamily="34" charset="-120"/>
              </a:rPr>
              <a:t>Если бы в мире динозавров проводили конкурс на лучшую броню, </a:t>
            </a:r>
            <a:pPr algn="l" indent="0" marL="0">
              <a:lnSpc>
                <a:spcPct val="127000"/>
              </a:lnSpc>
              <a:buNone/>
            </a:pPr>
            <a:r>
              <a:rPr lang="en-US" sz="1150" dirty="0">
                <a:solidFill>
                  <a:srgbClr val="000000"/>
                </a:solidFill>
                <a:highlight>
                  <a:srgbClr val="EEAEF6"/>
                </a:highlight>
                <a:latin typeface="Montserrat" pitchFamily="34" charset="0"/>
                <a:ea typeface="Montserrat" pitchFamily="34" charset="-122"/>
                <a:cs typeface="Montserrat" pitchFamily="34" charset="-120"/>
              </a:rPr>
              <a:t>анкилозавр побеждал бы каждый раз</a:t>
            </a:r>
            <a:pPr algn="l" indent="0" marL="0">
              <a:lnSpc>
                <a:spcPct val="127000"/>
              </a:lnSpc>
              <a:buNone/>
            </a:pPr>
            <a:r>
              <a:rPr lang="en-US" sz="1150" dirty="0">
                <a:solidFill>
                  <a:srgbClr val="E5DCE6"/>
                </a:solidFill>
                <a:latin typeface="Montserrat" pitchFamily="34" charset="0"/>
                <a:ea typeface="Montserrat" pitchFamily="34" charset="-122"/>
                <a:cs typeface="Montserrat" pitchFamily="34" charset="-120"/>
              </a:rPr>
              <a:t>. Это настоящий живой танк мезозойской эры!</a:t>
            </a:r>
            <a:endParaRPr lang="en-US" sz="1150" dirty="0"/>
          </a:p>
        </p:txBody>
      </p:sp>
      <p:pic>
        <p:nvPicPr>
          <p:cNvPr id="5" name="Image 1" descr="preencoded.png">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214311" y="1929209"/>
            <a:ext cx="6315909" cy="1333599"/>
          </a:xfrm>
          <a:prstGeom prst="rect">
            <a:avLst/>
          </a:prstGeom>
        </p:spPr>
      </p:pic>
      <p:sp>
        <p:nvSpPr>
          <p:cNvPr id="6" name="Text 2"/>
          <p:cNvSpPr/>
          <p:nvPr/>
        </p:nvSpPr>
        <p:spPr>
          <a:xfrm>
            <a:off x="5458383" y="2097088"/>
            <a:ext cx="2305191" cy="238820"/>
          </a:xfrm>
          <a:prstGeom prst="rect">
            <a:avLst/>
          </a:prstGeom>
          <a:noFill/>
          <a:ln/>
        </p:spPr>
        <p:txBody>
          <a:bodyPr wrap="none" lIns="0" tIns="0" rIns="0" bIns="0" rtlCol="0" anchor="t"/>
          <a:lstStyle/>
          <a:p>
            <a:pPr algn="l" indent="0" marL="0">
              <a:lnSpc>
                <a:spcPct val="104000"/>
              </a:lnSpc>
              <a:buNone/>
            </a:pPr>
            <a:r>
              <a:rPr lang="en-US" sz="1450" dirty="0">
                <a:solidFill>
                  <a:srgbClr val="000000"/>
                </a:solidFill>
                <a:latin typeface="Bricolage Grotesque ExtraBold" pitchFamily="34" charset="0"/>
                <a:ea typeface="Bricolage Grotesque ExtraBold" pitchFamily="34" charset="-122"/>
                <a:cs typeface="Bricolage Grotesque ExtraBold" pitchFamily="34" charset="-120"/>
              </a:rPr>
              <a:t>🛡️</a:t>
            </a:r>
            <a:pPr algn="l" indent="0" marL="0">
              <a:lnSpc>
                <a:spcPct val="104000"/>
              </a:lnSpc>
              <a:buNone/>
            </a:pPr>
            <a:r>
              <a:rPr lang="en-US" sz="1450" dirty="0">
                <a:solidFill>
                  <a:srgbClr val="E5DCE6"/>
                </a:solidFill>
                <a:latin typeface="Bricolage Grotesque ExtraBold" pitchFamily="34" charset="0"/>
                <a:ea typeface="Bricolage Grotesque ExtraBold" pitchFamily="34" charset="-122"/>
                <a:cs typeface="Bricolage Grotesque ExtraBold" pitchFamily="34" charset="-120"/>
              </a:rPr>
              <a:t> Бронированное тело</a:t>
            </a:r>
            <a:endParaRPr lang="en-US" sz="1450" dirty="0"/>
          </a:p>
        </p:txBody>
      </p:sp>
      <p:sp>
        <p:nvSpPr>
          <p:cNvPr id="7" name="Text 3"/>
          <p:cNvSpPr/>
          <p:nvPr/>
        </p:nvSpPr>
        <p:spPr>
          <a:xfrm>
            <a:off x="5458383" y="2416274"/>
            <a:ext cx="5903963" cy="678656"/>
          </a:xfrm>
          <a:prstGeom prst="rect">
            <a:avLst/>
          </a:prstGeom>
          <a:noFill/>
          <a:ln/>
        </p:spPr>
        <p:txBody>
          <a:bodyPr wrap="square" lIns="0" tIns="0" rIns="0" bIns="0" rtlCol="0" anchor="t">
            <a:normAutofit/>
          </a:bodyPr>
          <a:lstStyle/>
          <a:p>
            <a:pPr algn="l" indent="0" marL="0">
              <a:lnSpc>
                <a:spcPct val="127000"/>
              </a:lnSpc>
              <a:buNone/>
            </a:pPr>
            <a:r>
              <a:rPr lang="en-US" sz="1150" dirty="0">
                <a:solidFill>
                  <a:srgbClr val="E5DCE6"/>
                </a:solidFill>
                <a:latin typeface="Montserrat" pitchFamily="34" charset="0"/>
                <a:ea typeface="Montserrat" pitchFamily="34" charset="-122"/>
                <a:cs typeface="Montserrat" pitchFamily="34" charset="-120"/>
              </a:rPr>
              <a:t>Всё тело анкилозавра покрывали плотные костяные пластины — остеодермы. Они были прочными, как камень, и не давали хищникам добраться до мягкого брюха. Даже веки у него были бронированными!</a:t>
            </a:r>
            <a:endParaRPr lang="en-US" sz="1150" dirty="0"/>
          </a:p>
        </p:txBody>
      </p:sp>
      <p:pic>
        <p:nvPicPr>
          <p:cNvPr id="8" name="Image 2" descr="preencoded.png">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214311" y="3396754"/>
            <a:ext cx="6315909" cy="1333599"/>
          </a:xfrm>
          <a:prstGeom prst="rect">
            <a:avLst/>
          </a:prstGeom>
        </p:spPr>
      </p:pic>
      <p:sp>
        <p:nvSpPr>
          <p:cNvPr id="9" name="Text 4"/>
          <p:cNvSpPr/>
          <p:nvPr/>
        </p:nvSpPr>
        <p:spPr>
          <a:xfrm>
            <a:off x="5458383" y="3564632"/>
            <a:ext cx="2007542" cy="238820"/>
          </a:xfrm>
          <a:prstGeom prst="rect">
            <a:avLst/>
          </a:prstGeom>
          <a:noFill/>
          <a:ln/>
        </p:spPr>
        <p:txBody>
          <a:bodyPr wrap="none" lIns="0" tIns="0" rIns="0" bIns="0" rtlCol="0" anchor="t"/>
          <a:lstStyle/>
          <a:p>
            <a:pPr algn="l" indent="0" marL="0">
              <a:lnSpc>
                <a:spcPct val="104000"/>
              </a:lnSpc>
              <a:buNone/>
            </a:pPr>
            <a:r>
              <a:rPr lang="en-US" sz="1450" dirty="0">
                <a:solidFill>
                  <a:srgbClr val="000000"/>
                </a:solidFill>
                <a:latin typeface="Bricolage Grotesque ExtraBold" pitchFamily="34" charset="0"/>
                <a:ea typeface="Bricolage Grotesque ExtraBold" pitchFamily="34" charset="-122"/>
                <a:cs typeface="Bricolage Grotesque ExtraBold" pitchFamily="34" charset="-120"/>
              </a:rPr>
              <a:t>🏏</a:t>
            </a:r>
            <a:pPr algn="l" indent="0" marL="0">
              <a:lnSpc>
                <a:spcPct val="104000"/>
              </a:lnSpc>
              <a:buNone/>
            </a:pPr>
            <a:r>
              <a:rPr lang="en-US" sz="1450" dirty="0">
                <a:solidFill>
                  <a:srgbClr val="E5DCE6"/>
                </a:solidFill>
                <a:latin typeface="Bricolage Grotesque ExtraBold" pitchFamily="34" charset="0"/>
                <a:ea typeface="Bricolage Grotesque ExtraBold" pitchFamily="34" charset="-122"/>
                <a:cs typeface="Bricolage Grotesque ExtraBold" pitchFamily="34" charset="-120"/>
              </a:rPr>
              <a:t> Хвостовая булава</a:t>
            </a:r>
            <a:endParaRPr lang="en-US" sz="1450" dirty="0"/>
          </a:p>
        </p:txBody>
      </p:sp>
      <p:sp>
        <p:nvSpPr>
          <p:cNvPr id="10" name="Text 5"/>
          <p:cNvSpPr/>
          <p:nvPr/>
        </p:nvSpPr>
        <p:spPr>
          <a:xfrm>
            <a:off x="5458383" y="3883819"/>
            <a:ext cx="5903963" cy="678656"/>
          </a:xfrm>
          <a:prstGeom prst="rect">
            <a:avLst/>
          </a:prstGeom>
          <a:noFill/>
          <a:ln/>
        </p:spPr>
        <p:txBody>
          <a:bodyPr wrap="square" lIns="0" tIns="0" rIns="0" bIns="0" rtlCol="0" anchor="t">
            <a:normAutofit/>
          </a:bodyPr>
          <a:lstStyle/>
          <a:p>
            <a:pPr algn="l" indent="0" marL="0">
              <a:lnSpc>
                <a:spcPct val="127000"/>
              </a:lnSpc>
              <a:buNone/>
            </a:pPr>
            <a:r>
              <a:rPr lang="en-US" sz="1150" dirty="0">
                <a:solidFill>
                  <a:srgbClr val="E5DCE6"/>
                </a:solidFill>
                <a:latin typeface="Montserrat" pitchFamily="34" charset="0"/>
                <a:ea typeface="Montserrat" pitchFamily="34" charset="-122"/>
                <a:cs typeface="Montserrat" pitchFamily="34" charset="-120"/>
              </a:rPr>
              <a:t>На конце хвоста располагалась тяжёлая костяная «дубина» весом несколько килограммов. Одного удара такой булавой хватало, чтобы сломать кости даже крупного хищника. Настоящее секретное оружие!</a:t>
            </a:r>
            <a:endParaRPr lang="en-US" sz="1150" dirty="0"/>
          </a:p>
        </p:txBody>
      </p:sp>
      <p:pic>
        <p:nvPicPr>
          <p:cNvPr id="11" name="Image 3" descr="preencoded.png">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214311" y="4864298"/>
            <a:ext cx="6315909" cy="1333599"/>
          </a:xfrm>
          <a:prstGeom prst="rect">
            <a:avLst/>
          </a:prstGeom>
        </p:spPr>
      </p:pic>
      <p:sp>
        <p:nvSpPr>
          <p:cNvPr id="12" name="Text 6"/>
          <p:cNvSpPr/>
          <p:nvPr/>
        </p:nvSpPr>
        <p:spPr>
          <a:xfrm>
            <a:off x="5458383" y="5032177"/>
            <a:ext cx="2052785" cy="238820"/>
          </a:xfrm>
          <a:prstGeom prst="rect">
            <a:avLst/>
          </a:prstGeom>
          <a:noFill/>
          <a:ln/>
        </p:spPr>
        <p:txBody>
          <a:bodyPr wrap="none" lIns="0" tIns="0" rIns="0" bIns="0" rtlCol="0" anchor="t"/>
          <a:lstStyle/>
          <a:p>
            <a:pPr algn="l" indent="0" marL="0">
              <a:lnSpc>
                <a:spcPct val="104000"/>
              </a:lnSpc>
              <a:buNone/>
            </a:pPr>
            <a:r>
              <a:rPr lang="en-US" sz="1450" dirty="0">
                <a:solidFill>
                  <a:srgbClr val="000000"/>
                </a:solidFill>
                <a:latin typeface="Bricolage Grotesque ExtraBold" pitchFamily="34" charset="0"/>
                <a:ea typeface="Bricolage Grotesque ExtraBold" pitchFamily="34" charset="-122"/>
                <a:cs typeface="Bricolage Grotesque ExtraBold" pitchFamily="34" charset="-120"/>
              </a:rPr>
              <a:t>🌿</a:t>
            </a:r>
            <a:pPr algn="l" indent="0" marL="0">
              <a:lnSpc>
                <a:spcPct val="104000"/>
              </a:lnSpc>
              <a:buNone/>
            </a:pPr>
            <a:r>
              <a:rPr lang="en-US" sz="1450" dirty="0">
                <a:solidFill>
                  <a:srgbClr val="E5DCE6"/>
                </a:solidFill>
                <a:latin typeface="Bricolage Grotesque ExtraBold" pitchFamily="34" charset="0"/>
                <a:ea typeface="Bricolage Grotesque ExtraBold" pitchFamily="34" charset="-122"/>
                <a:cs typeface="Bricolage Grotesque ExtraBold" pitchFamily="34" charset="-120"/>
              </a:rPr>
              <a:t> Мирный характер</a:t>
            </a:r>
            <a:endParaRPr lang="en-US" sz="1450" dirty="0"/>
          </a:p>
        </p:txBody>
      </p:sp>
      <p:sp>
        <p:nvSpPr>
          <p:cNvPr id="13" name="Text 7"/>
          <p:cNvSpPr/>
          <p:nvPr/>
        </p:nvSpPr>
        <p:spPr>
          <a:xfrm>
            <a:off x="5458383" y="5351363"/>
            <a:ext cx="5903963" cy="678656"/>
          </a:xfrm>
          <a:prstGeom prst="rect">
            <a:avLst/>
          </a:prstGeom>
          <a:noFill/>
          <a:ln/>
        </p:spPr>
        <p:txBody>
          <a:bodyPr wrap="square" lIns="0" tIns="0" rIns="0" bIns="0" rtlCol="0" anchor="t">
            <a:normAutofit/>
          </a:bodyPr>
          <a:lstStyle/>
          <a:p>
            <a:pPr algn="l" indent="0" marL="0">
              <a:lnSpc>
                <a:spcPct val="127000"/>
              </a:lnSpc>
              <a:buNone/>
            </a:pPr>
            <a:r>
              <a:rPr lang="en-US" sz="1150" dirty="0">
                <a:solidFill>
                  <a:srgbClr val="E5DCE6"/>
                </a:solidFill>
                <a:latin typeface="Montserrat" pitchFamily="34" charset="0"/>
                <a:ea typeface="Montserrat" pitchFamily="34" charset="-122"/>
                <a:cs typeface="Montserrat" pitchFamily="34" charset="-120"/>
              </a:rPr>
              <a:t>Несмотря на грозный вид, анкилозавр питался исключительно низкорослыми растениями — папоротниками, мхами и кустарниками. Он был миролюбивым великаном, который дрался только защищаясь.</a:t>
            </a:r>
            <a:endParaRPr lang="en-US" sz="11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661574" y="637778"/>
            <a:ext cx="4537557" cy="490934"/>
          </a:xfrm>
          <a:prstGeom prst="rect">
            <a:avLst/>
          </a:prstGeom>
          <a:noFill/>
          <a:ln/>
        </p:spPr>
        <p:txBody>
          <a:bodyPr wrap="none" lIns="0" tIns="0" rIns="0" bIns="0" rtlCol="0" anchor="t"/>
          <a:lstStyle/>
          <a:p>
            <a:pPr algn="l" indent="0" marL="0">
              <a:lnSpc>
                <a:spcPct val="104000"/>
              </a:lnSpc>
              <a:buNone/>
            </a:pPr>
            <a:r>
              <a:rPr lang="en-US" sz="3050" dirty="0">
                <a:solidFill>
                  <a:srgbClr val="EEAEF6"/>
                </a:solidFill>
                <a:latin typeface="Bricolage Grotesque ExtraBold" pitchFamily="34" charset="0"/>
                <a:ea typeface="Bricolage Grotesque ExtraBold" pitchFamily="34" charset="-122"/>
                <a:cs typeface="Bricolage Grotesque ExtraBold" pitchFamily="34" charset="-120"/>
              </a:rPr>
              <a:t>Чем они обедали?</a:t>
            </a:r>
            <a:endParaRPr lang="en-US" sz="3050" dirty="0"/>
          </a:p>
        </p:txBody>
      </p:sp>
      <p:sp>
        <p:nvSpPr>
          <p:cNvPr id="3" name="Text 1"/>
          <p:cNvSpPr/>
          <p:nvPr/>
        </p:nvSpPr>
        <p:spPr>
          <a:xfrm>
            <a:off x="661574" y="1501775"/>
            <a:ext cx="3740751" cy="245566"/>
          </a:xfrm>
          <a:prstGeom prst="rect">
            <a:avLst/>
          </a:prstGeom>
          <a:noFill/>
          <a:ln/>
        </p:spPr>
        <p:txBody>
          <a:bodyPr wrap="none" lIns="0" tIns="0" rIns="0" bIns="0" rtlCol="0" anchor="t"/>
          <a:lstStyle/>
          <a:p>
            <a:pPr algn="l" indent="0" marL="0">
              <a:lnSpc>
                <a:spcPct val="104000"/>
              </a:lnSpc>
              <a:buNone/>
            </a:pPr>
            <a:r>
              <a:rPr lang="en-US" sz="1500" dirty="0">
                <a:solidFill>
                  <a:srgbClr val="EEAEF6"/>
                </a:solidFill>
                <a:latin typeface="Bricolage Grotesque ExtraBold" pitchFamily="34" charset="0"/>
                <a:ea typeface="Bricolage Grotesque ExtraBold" pitchFamily="34" charset="-122"/>
                <a:cs typeface="Bricolage Grotesque ExtraBold" pitchFamily="34" charset="-120"/>
              </a:rPr>
              <a:t>Меню мезозойского великана</a:t>
            </a:r>
            <a:endParaRPr lang="en-US" sz="1500" dirty="0"/>
          </a:p>
        </p:txBody>
      </p:sp>
      <p:sp>
        <p:nvSpPr>
          <p:cNvPr id="4" name="Text 2"/>
          <p:cNvSpPr/>
          <p:nvPr/>
        </p:nvSpPr>
        <p:spPr>
          <a:xfrm>
            <a:off x="661574" y="1896566"/>
            <a:ext cx="5242588" cy="735509"/>
          </a:xfrm>
          <a:prstGeom prst="rect">
            <a:avLst/>
          </a:prstGeom>
          <a:noFill/>
          <a:ln/>
        </p:spPr>
        <p:txBody>
          <a:bodyPr wrap="square" lIns="0" tIns="0" rIns="0" bIns="0" rtlCol="0" anchor="t">
            <a:normAutofit/>
          </a:bodyPr>
          <a:lstStyle/>
          <a:p>
            <a:pPr algn="l" indent="0" marL="0">
              <a:lnSpc>
                <a:spcPct val="130000"/>
              </a:lnSpc>
              <a:buNone/>
            </a:pPr>
            <a:r>
              <a:rPr lang="en-US" sz="1200" dirty="0">
                <a:solidFill>
                  <a:srgbClr val="E5DCE6"/>
                </a:solidFill>
                <a:latin typeface="Montserrat" pitchFamily="34" charset="0"/>
                <a:ea typeface="Montserrat" pitchFamily="34" charset="-122"/>
                <a:cs typeface="Montserrat" pitchFamily="34" charset="-120"/>
              </a:rPr>
              <a:t>В эпоху динозавров цветущих растений почти не было — они появились позже. Поэтому травоядным гигантам приходилось довольствоваться тем, что росло вокруг:</a:t>
            </a:r>
            <a:endParaRPr lang="en-US" sz="1200" dirty="0"/>
          </a:p>
        </p:txBody>
      </p:sp>
      <p:pic>
        <p:nvPicPr>
          <p:cNvPr id="5" name="Image 0"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661574" y="2799953"/>
            <a:ext cx="392797" cy="392807"/>
          </a:xfrm>
          <a:prstGeom prst="rect">
            <a:avLst/>
          </a:prstGeom>
        </p:spPr>
      </p:pic>
      <p:sp>
        <p:nvSpPr>
          <p:cNvPr id="6" name="Text 3"/>
          <p:cNvSpPr/>
          <p:nvPr/>
        </p:nvSpPr>
        <p:spPr>
          <a:xfrm>
            <a:off x="1240898" y="2799953"/>
            <a:ext cx="2325729" cy="245566"/>
          </a:xfrm>
          <a:prstGeom prst="rect">
            <a:avLst/>
          </a:prstGeom>
          <a:noFill/>
          <a:ln/>
        </p:spPr>
        <p:txBody>
          <a:bodyPr wrap="none" lIns="0" tIns="0" rIns="0" bIns="0" rtlCol="0" anchor="t"/>
          <a:lstStyle/>
          <a:p>
            <a:pPr algn="l" indent="0" marL="0">
              <a:lnSpc>
                <a:spcPct val="104000"/>
              </a:lnSpc>
              <a:buNone/>
            </a:pPr>
            <a:r>
              <a:rPr lang="en-US" sz="1500" dirty="0">
                <a:solidFill>
                  <a:srgbClr val="E5DCE6"/>
                </a:solidFill>
                <a:latin typeface="Bricolage Grotesque ExtraBold" pitchFamily="34" charset="0"/>
                <a:ea typeface="Bricolage Grotesque ExtraBold" pitchFamily="34" charset="-122"/>
                <a:cs typeface="Bricolage Grotesque ExtraBold" pitchFamily="34" charset="-120"/>
              </a:rPr>
              <a:t>Папоротники и хвощи</a:t>
            </a:r>
            <a:endParaRPr lang="en-US" sz="1500" dirty="0"/>
          </a:p>
        </p:txBody>
      </p:sp>
      <p:sp>
        <p:nvSpPr>
          <p:cNvPr id="7" name="Text 4"/>
          <p:cNvSpPr/>
          <p:nvPr/>
        </p:nvSpPr>
        <p:spPr>
          <a:xfrm>
            <a:off x="1240898" y="3194745"/>
            <a:ext cx="4663264" cy="490339"/>
          </a:xfrm>
          <a:prstGeom prst="rect">
            <a:avLst/>
          </a:prstGeom>
          <a:noFill/>
          <a:ln/>
        </p:spPr>
        <p:txBody>
          <a:bodyPr wrap="square" lIns="0" tIns="0" rIns="0" bIns="0" rtlCol="0" anchor="t">
            <a:normAutofit/>
          </a:bodyPr>
          <a:lstStyle/>
          <a:p>
            <a:pPr algn="l" indent="0" marL="0">
              <a:lnSpc>
                <a:spcPct val="130000"/>
              </a:lnSpc>
              <a:buNone/>
            </a:pPr>
            <a:r>
              <a:rPr lang="en-US" sz="1200" dirty="0">
                <a:solidFill>
                  <a:srgbClr val="E5DCE6"/>
                </a:solidFill>
                <a:latin typeface="Montserrat" pitchFamily="34" charset="0"/>
                <a:ea typeface="Montserrat" pitchFamily="34" charset="-122"/>
                <a:cs typeface="Montserrat" pitchFamily="34" charset="-120"/>
              </a:rPr>
              <a:t>Самая распространённая еда. Росли везде — на берегах рек, в лесах и на полянах.</a:t>
            </a:r>
            <a:endParaRPr lang="en-US" sz="1200" dirty="0"/>
          </a:p>
        </p:txBody>
      </p:sp>
      <p:pic>
        <p:nvPicPr>
          <p:cNvPr id="8" name="Image 1"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61574" y="3983534"/>
            <a:ext cx="392797" cy="392807"/>
          </a:xfrm>
          <a:prstGeom prst="rect">
            <a:avLst/>
          </a:prstGeom>
        </p:spPr>
      </p:pic>
      <p:sp>
        <p:nvSpPr>
          <p:cNvPr id="9" name="Text 5"/>
          <p:cNvSpPr/>
          <p:nvPr/>
        </p:nvSpPr>
        <p:spPr>
          <a:xfrm>
            <a:off x="1240898" y="3983534"/>
            <a:ext cx="1963986" cy="245566"/>
          </a:xfrm>
          <a:prstGeom prst="rect">
            <a:avLst/>
          </a:prstGeom>
          <a:noFill/>
          <a:ln/>
        </p:spPr>
        <p:txBody>
          <a:bodyPr wrap="none" lIns="0" tIns="0" rIns="0" bIns="0" rtlCol="0" anchor="t"/>
          <a:lstStyle/>
          <a:p>
            <a:pPr algn="l" indent="0" marL="0">
              <a:lnSpc>
                <a:spcPct val="104000"/>
              </a:lnSpc>
              <a:buNone/>
            </a:pPr>
            <a:r>
              <a:rPr lang="en-US" sz="1500" dirty="0">
                <a:solidFill>
                  <a:srgbClr val="E5DCE6"/>
                </a:solidFill>
                <a:latin typeface="Bricolage Grotesque ExtraBold" pitchFamily="34" charset="0"/>
                <a:ea typeface="Bricolage Grotesque ExtraBold" pitchFamily="34" charset="-122"/>
                <a:cs typeface="Bricolage Grotesque ExtraBold" pitchFamily="34" charset="-120"/>
              </a:rPr>
              <a:t>Хвойные деревья</a:t>
            </a:r>
            <a:endParaRPr lang="en-US" sz="1500" dirty="0"/>
          </a:p>
        </p:txBody>
      </p:sp>
      <p:sp>
        <p:nvSpPr>
          <p:cNvPr id="10" name="Text 6"/>
          <p:cNvSpPr/>
          <p:nvPr/>
        </p:nvSpPr>
        <p:spPr>
          <a:xfrm>
            <a:off x="1240898" y="4378325"/>
            <a:ext cx="4663264" cy="490339"/>
          </a:xfrm>
          <a:prstGeom prst="rect">
            <a:avLst/>
          </a:prstGeom>
          <a:noFill/>
          <a:ln/>
        </p:spPr>
        <p:txBody>
          <a:bodyPr wrap="square" lIns="0" tIns="0" rIns="0" bIns="0" rtlCol="0" anchor="t">
            <a:normAutofit/>
          </a:bodyPr>
          <a:lstStyle/>
          <a:p>
            <a:pPr algn="l" indent="0" marL="0">
              <a:lnSpc>
                <a:spcPct val="130000"/>
              </a:lnSpc>
              <a:buNone/>
            </a:pPr>
            <a:r>
              <a:rPr lang="en-US" sz="1200" dirty="0">
                <a:solidFill>
                  <a:srgbClr val="E5DCE6"/>
                </a:solidFill>
                <a:latin typeface="Montserrat" pitchFamily="34" charset="0"/>
                <a:ea typeface="Montserrat" pitchFamily="34" charset="-122"/>
                <a:cs typeface="Montserrat" pitchFamily="34" charset="-120"/>
              </a:rPr>
              <a:t>Сосны, ели и их предки. Длинношеие динозавры легко дотягивались до верхних ветвей.</a:t>
            </a:r>
            <a:endParaRPr lang="en-US" sz="1200" dirty="0"/>
          </a:p>
        </p:txBody>
      </p:sp>
      <p:pic>
        <p:nvPicPr>
          <p:cNvPr id="11" name="Image 2"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61574" y="5167114"/>
            <a:ext cx="392797" cy="392807"/>
          </a:xfrm>
          <a:prstGeom prst="rect">
            <a:avLst/>
          </a:prstGeom>
        </p:spPr>
      </p:pic>
      <p:sp>
        <p:nvSpPr>
          <p:cNvPr id="12" name="Text 7"/>
          <p:cNvSpPr/>
          <p:nvPr/>
        </p:nvSpPr>
        <p:spPr>
          <a:xfrm>
            <a:off x="1240898" y="5167114"/>
            <a:ext cx="1963986" cy="245566"/>
          </a:xfrm>
          <a:prstGeom prst="rect">
            <a:avLst/>
          </a:prstGeom>
          <a:noFill/>
          <a:ln/>
        </p:spPr>
        <p:txBody>
          <a:bodyPr wrap="none" lIns="0" tIns="0" rIns="0" bIns="0" rtlCol="0" anchor="t"/>
          <a:lstStyle/>
          <a:p>
            <a:pPr algn="l" indent="0" marL="0">
              <a:lnSpc>
                <a:spcPct val="104000"/>
              </a:lnSpc>
              <a:buNone/>
            </a:pPr>
            <a:r>
              <a:rPr lang="en-US" sz="1500" dirty="0">
                <a:solidFill>
                  <a:srgbClr val="E5DCE6"/>
                </a:solidFill>
                <a:latin typeface="Bricolage Grotesque ExtraBold" pitchFamily="34" charset="0"/>
                <a:ea typeface="Bricolage Grotesque ExtraBold" pitchFamily="34" charset="-122"/>
                <a:cs typeface="Bricolage Grotesque ExtraBold" pitchFamily="34" charset="-120"/>
              </a:rPr>
              <a:t>Кора и побеги</a:t>
            </a:r>
            <a:endParaRPr lang="en-US" sz="1500" dirty="0"/>
          </a:p>
        </p:txBody>
      </p:sp>
      <p:sp>
        <p:nvSpPr>
          <p:cNvPr id="13" name="Text 8"/>
          <p:cNvSpPr/>
          <p:nvPr/>
        </p:nvSpPr>
        <p:spPr>
          <a:xfrm>
            <a:off x="1240898" y="5561905"/>
            <a:ext cx="4663264" cy="490339"/>
          </a:xfrm>
          <a:prstGeom prst="rect">
            <a:avLst/>
          </a:prstGeom>
          <a:noFill/>
          <a:ln/>
        </p:spPr>
        <p:txBody>
          <a:bodyPr wrap="square" lIns="0" tIns="0" rIns="0" bIns="0" rtlCol="0" anchor="t">
            <a:normAutofit/>
          </a:bodyPr>
          <a:lstStyle/>
          <a:p>
            <a:pPr algn="l" indent="0" marL="0">
              <a:lnSpc>
                <a:spcPct val="130000"/>
              </a:lnSpc>
              <a:buNone/>
            </a:pPr>
            <a:r>
              <a:rPr lang="en-US" sz="1200" dirty="0">
                <a:solidFill>
                  <a:srgbClr val="E5DCE6"/>
                </a:solidFill>
                <a:latin typeface="Montserrat" pitchFamily="34" charset="0"/>
                <a:ea typeface="Montserrat" pitchFamily="34" charset="-122"/>
                <a:cs typeface="Montserrat" pitchFamily="34" charset="-120"/>
              </a:rPr>
              <a:t>Когда другой еды не хватало, некоторые динозавры объедали кору с деревьев.</a:t>
            </a:r>
            <a:endParaRPr lang="en-US" sz="1200" dirty="0"/>
          </a:p>
        </p:txBody>
      </p:sp>
      <p:sp>
        <p:nvSpPr>
          <p:cNvPr id="14" name="Shape 9"/>
          <p:cNvSpPr/>
          <p:nvPr/>
        </p:nvSpPr>
        <p:spPr>
          <a:xfrm>
            <a:off x="6180677" y="1352550"/>
            <a:ext cx="5468999" cy="4867573"/>
          </a:xfrm>
          <a:prstGeom prst="roundRect">
            <a:avLst>
              <a:gd name="adj" fmla="val 2324"/>
            </a:avLst>
          </a:prstGeom>
          <a:solidFill>
            <a:srgbClr val="EEAEF6"/>
          </a:solidFill>
          <a:ln/>
        </p:spPr>
      </p:sp>
      <p:sp>
        <p:nvSpPr>
          <p:cNvPr id="15" name="Text 10"/>
          <p:cNvSpPr/>
          <p:nvPr/>
        </p:nvSpPr>
        <p:spPr>
          <a:xfrm>
            <a:off x="6337737" y="1501775"/>
            <a:ext cx="2573571" cy="245566"/>
          </a:xfrm>
          <a:prstGeom prst="rect">
            <a:avLst/>
          </a:prstGeom>
          <a:noFill/>
          <a:ln/>
        </p:spPr>
        <p:txBody>
          <a:bodyPr wrap="none" lIns="0" tIns="0" rIns="0" bIns="0" rtlCol="0" anchor="t"/>
          <a:lstStyle/>
          <a:p>
            <a:pPr algn="l" indent="0" marL="0">
              <a:lnSpc>
                <a:spcPct val="104000"/>
              </a:lnSpc>
              <a:buNone/>
            </a:pPr>
            <a:r>
              <a:rPr lang="en-US" sz="1500" dirty="0">
                <a:solidFill>
                  <a:srgbClr val="000000"/>
                </a:solidFill>
                <a:latin typeface="Bricolage Grotesque ExtraBold" pitchFamily="34" charset="0"/>
                <a:ea typeface="Bricolage Grotesque ExtraBold" pitchFamily="34" charset="-122"/>
                <a:cs typeface="Bricolage Grotesque ExtraBold" pitchFamily="34" charset="-120"/>
              </a:rPr>
              <a:t>Еда без остановки</a:t>
            </a:r>
            <a:endParaRPr lang="en-US" sz="1500" dirty="0"/>
          </a:p>
        </p:txBody>
      </p:sp>
      <p:sp>
        <p:nvSpPr>
          <p:cNvPr id="16" name="Text 11"/>
          <p:cNvSpPr/>
          <p:nvPr/>
        </p:nvSpPr>
        <p:spPr>
          <a:xfrm>
            <a:off x="6337737" y="1896566"/>
            <a:ext cx="5154880" cy="2095698"/>
          </a:xfrm>
          <a:prstGeom prst="rect">
            <a:avLst/>
          </a:prstGeom>
          <a:noFill/>
          <a:ln/>
        </p:spPr>
        <p:txBody>
          <a:bodyPr wrap="square" lIns="0" tIns="0" rIns="0" bIns="0" rtlCol="0" anchor="t">
            <a:normAutofit/>
          </a:bodyPr>
          <a:lstStyle/>
          <a:p>
            <a:pPr algn="l" indent="0" marL="0">
              <a:lnSpc>
                <a:spcPct val="130000"/>
              </a:lnSpc>
              <a:buNone/>
            </a:pPr>
            <a:r>
              <a:rPr lang="en-US" sz="1200" dirty="0">
                <a:solidFill>
                  <a:srgbClr val="000000"/>
                </a:solidFill>
                <a:latin typeface="Montserrat" pitchFamily="34" charset="0"/>
                <a:ea typeface="Montserrat" pitchFamily="34" charset="-122"/>
                <a:cs typeface="Montserrat" pitchFamily="34" charset="-120"/>
              </a:rPr>
              <a:t>Чтобы прокормить тело весом в </a:t>
            </a:r>
            <a:pPr algn="l" indent="0" marL="0">
              <a:lnSpc>
                <a:spcPct val="130000"/>
              </a:lnSpc>
              <a:buNone/>
            </a:pPr>
            <a:r>
              <a:rPr lang="en-US" sz="1200" b="1" dirty="0">
                <a:solidFill>
                  <a:srgbClr val="000000"/>
                </a:solidFill>
                <a:latin typeface="Montserrat" pitchFamily="34" charset="0"/>
                <a:ea typeface="Montserrat" pitchFamily="34" charset="-122"/>
                <a:cs typeface="Montserrat" pitchFamily="34" charset="-120"/>
              </a:rPr>
              <a:t>50–80 тонн</a:t>
            </a:r>
            <a:pPr algn="l" indent="0" marL="0">
              <a:lnSpc>
                <a:spcPct val="130000"/>
              </a:lnSpc>
              <a:buNone/>
            </a:pPr>
            <a:r>
              <a:rPr lang="en-US" sz="1200" dirty="0">
                <a:solidFill>
                  <a:srgbClr val="000000"/>
                </a:solidFill>
                <a:latin typeface="Montserrat" pitchFamily="34" charset="0"/>
                <a:ea typeface="Montserrat" pitchFamily="34" charset="-122"/>
                <a:cs typeface="Montserrat" pitchFamily="34" charset="-120"/>
              </a:rPr>
              <a:t>, диплодоку нужно было съедать около </a:t>
            </a:r>
            <a:pPr algn="l" indent="0" marL="0">
              <a:lnSpc>
                <a:spcPct val="130000"/>
              </a:lnSpc>
              <a:buNone/>
            </a:pPr>
            <a:r>
              <a:rPr lang="en-US" sz="1200" b="1" dirty="0">
                <a:solidFill>
                  <a:srgbClr val="000000"/>
                </a:solidFill>
                <a:latin typeface="Montserrat" pitchFamily="34" charset="0"/>
                <a:ea typeface="Montserrat" pitchFamily="34" charset="-122"/>
                <a:cs typeface="Montserrat" pitchFamily="34" charset="-120"/>
              </a:rPr>
              <a:t>200–400 килограммов</a:t>
            </a:r>
            <a:pPr algn="l" indent="0" marL="0">
              <a:lnSpc>
                <a:spcPct val="130000"/>
              </a:lnSpc>
              <a:spcAft>
                <a:spcPts val="1050"/>
              </a:spcAft>
              <a:buNone/>
            </a:pPr>
            <a:r>
              <a:rPr lang="en-US" sz="1200" dirty="0">
                <a:solidFill>
                  <a:srgbClr val="000000"/>
                </a:solidFill>
                <a:latin typeface="Montserrat" pitchFamily="34" charset="0"/>
                <a:ea typeface="Montserrat" pitchFamily="34" charset="-122"/>
                <a:cs typeface="Montserrat" pitchFamily="34" charset="-120"/>
              </a:rPr>
              <a:t> растений в день. Это значит — есть почти без перерыва, с раннего утра до позднего вечера!</a:t>
            </a:r>
            <a:endParaRPr lang="en-US" sz="1200" dirty="0"/>
          </a:p>
          <a:p>
            <a:pPr algn="l" indent="0" marL="0">
              <a:lnSpc>
                <a:spcPct val="130000"/>
              </a:lnSpc>
              <a:buNone/>
            </a:pPr>
            <a:r>
              <a:rPr lang="en-US" sz="1200" dirty="0">
                <a:solidFill>
                  <a:srgbClr val="000000"/>
                </a:solidFill>
                <a:latin typeface="Montserrat" pitchFamily="34" charset="0"/>
                <a:ea typeface="Montserrat" pitchFamily="34" charset="-122"/>
                <a:cs typeface="Montserrat" pitchFamily="34" charset="-120"/>
              </a:rPr>
              <a:t>Зубы у крупных зауроподов были похожи на карандаши — они не жевали, а просто срывали и глотали листья целиком. Жевание происходило уже в желудке — с помощью особых камней-гастролитов.</a:t>
            </a:r>
            <a:endParaRPr lang="en-US" sz="1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661574" y="633313"/>
            <a:ext cx="7293487" cy="465138"/>
          </a:xfrm>
          <a:prstGeom prst="rect">
            <a:avLst/>
          </a:prstGeom>
          <a:noFill/>
          <a:ln/>
        </p:spPr>
        <p:txBody>
          <a:bodyPr wrap="none" lIns="0" tIns="0" rIns="0" bIns="0" rtlCol="0" anchor="t"/>
          <a:lstStyle/>
          <a:p>
            <a:pPr algn="l" indent="0" marL="0">
              <a:lnSpc>
                <a:spcPct val="104000"/>
              </a:lnSpc>
              <a:buNone/>
            </a:pPr>
            <a:r>
              <a:rPr lang="en-US" sz="2900" dirty="0">
                <a:solidFill>
                  <a:srgbClr val="EEAEF6"/>
                </a:solidFill>
                <a:latin typeface="Bricolage Grotesque ExtraBold" pitchFamily="34" charset="0"/>
                <a:ea typeface="Bricolage Grotesque ExtraBold" pitchFamily="34" charset="-122"/>
                <a:cs typeface="Bricolage Grotesque ExtraBold" pitchFamily="34" charset="-120"/>
              </a:rPr>
              <a:t>Секрет пищеварения: Гастролиты</a:t>
            </a:r>
            <a:endParaRPr lang="en-US" sz="2900" dirty="0"/>
          </a:p>
        </p:txBody>
      </p:sp>
      <p:pic>
        <p:nvPicPr>
          <p:cNvPr id="3" name="Image 0" descr="preencoded.png">    </p:cNvPr>
          <p:cNvPicPr>
            <a:picLocks noChangeAspect="1"/>
          </p:cNvPicPr>
          <p:nvPr/>
        </p:nvPicPr>
        <p:blipFill>
          <a:blip r:embed="rId1"/>
          <a:stretch>
            <a:fillRect/>
          </a:stretch>
        </p:blipFill>
        <p:spPr>
          <a:xfrm>
            <a:off x="661574" y="1450082"/>
            <a:ext cx="4221851" cy="4221956"/>
          </a:xfrm>
          <a:prstGeom prst="rect">
            <a:avLst/>
          </a:prstGeom>
        </p:spPr>
      </p:pic>
      <p:sp>
        <p:nvSpPr>
          <p:cNvPr id="4" name="Text 1"/>
          <p:cNvSpPr/>
          <p:nvPr/>
        </p:nvSpPr>
        <p:spPr>
          <a:xfrm>
            <a:off x="5722100" y="1433314"/>
            <a:ext cx="2828557" cy="232470"/>
          </a:xfrm>
          <a:prstGeom prst="rect">
            <a:avLst/>
          </a:prstGeom>
          <a:noFill/>
          <a:ln/>
        </p:spPr>
        <p:txBody>
          <a:bodyPr wrap="none" lIns="0" tIns="0" rIns="0" bIns="0" rtlCol="0" anchor="t"/>
          <a:lstStyle/>
          <a:p>
            <a:pPr algn="l" indent="0" marL="0">
              <a:lnSpc>
                <a:spcPct val="104000"/>
              </a:lnSpc>
              <a:buNone/>
            </a:pPr>
            <a:r>
              <a:rPr lang="en-US" sz="1450" dirty="0">
                <a:solidFill>
                  <a:srgbClr val="EEAEF6"/>
                </a:solidFill>
                <a:latin typeface="Bricolage Grotesque ExtraBold" pitchFamily="34" charset="0"/>
                <a:ea typeface="Bricolage Grotesque ExtraBold" pitchFamily="34" charset="-122"/>
                <a:cs typeface="Bricolage Grotesque ExtraBold" pitchFamily="34" charset="-120"/>
              </a:rPr>
              <a:t>Что такое гастролиты?</a:t>
            </a:r>
            <a:endParaRPr lang="en-US" sz="1450" dirty="0"/>
          </a:p>
        </p:txBody>
      </p:sp>
      <p:sp>
        <p:nvSpPr>
          <p:cNvPr id="5" name="Text 2"/>
          <p:cNvSpPr/>
          <p:nvPr/>
        </p:nvSpPr>
        <p:spPr>
          <a:xfrm>
            <a:off x="5722100" y="1799729"/>
            <a:ext cx="5814272" cy="904875"/>
          </a:xfrm>
          <a:prstGeom prst="rect">
            <a:avLst/>
          </a:prstGeom>
          <a:noFill/>
          <a:ln/>
        </p:spPr>
        <p:txBody>
          <a:bodyPr wrap="square" lIns="0" tIns="0" rIns="0" bIns="0" rtlCol="0" anchor="t">
            <a:normAutofit/>
          </a:bodyPr>
          <a:lstStyle/>
          <a:p>
            <a:pPr algn="l" indent="0" marL="0">
              <a:lnSpc>
                <a:spcPct val="127000"/>
              </a:lnSpc>
              <a:buNone/>
            </a:pPr>
            <a:r>
              <a:rPr lang="en-US" sz="1150" dirty="0">
                <a:solidFill>
                  <a:srgbClr val="E5DCE6"/>
                </a:solidFill>
                <a:latin typeface="Montserrat" pitchFamily="34" charset="0"/>
                <a:ea typeface="Montserrat" pitchFamily="34" charset="-122"/>
                <a:cs typeface="Montserrat" pitchFamily="34" charset="-120"/>
              </a:rPr>
              <a:t>Слово </a:t>
            </a:r>
            <a:pPr algn="l" indent="0" marL="0">
              <a:lnSpc>
                <a:spcPct val="127000"/>
              </a:lnSpc>
              <a:buNone/>
            </a:pPr>
            <a:r>
              <a:rPr lang="en-US" sz="1150" b="1" dirty="0">
                <a:solidFill>
                  <a:srgbClr val="E5DCE6"/>
                </a:solidFill>
                <a:latin typeface="Montserrat" pitchFamily="34" charset="0"/>
                <a:ea typeface="Montserrat" pitchFamily="34" charset="-122"/>
                <a:cs typeface="Montserrat" pitchFamily="34" charset="-120"/>
              </a:rPr>
              <a:t>«гастролит»</a:t>
            </a:r>
            <a:pPr algn="l" indent="0" marL="0">
              <a:lnSpc>
                <a:spcPct val="127000"/>
              </a:lnSpc>
              <a:buNone/>
            </a:pPr>
            <a:r>
              <a:rPr lang="en-US" sz="1150" dirty="0">
                <a:solidFill>
                  <a:srgbClr val="E5DCE6"/>
                </a:solidFill>
                <a:latin typeface="Montserrat" pitchFamily="34" charset="0"/>
                <a:ea typeface="Montserrat" pitchFamily="34" charset="-122"/>
                <a:cs typeface="Montserrat" pitchFamily="34" charset="-120"/>
              </a:rPr>
              <a:t> происходит от греческих слов «желудок» и «камень». Это небольшие округлые камушки, которые динозавры специально проглатывали. Учёные находят их рядом со скелетами динозавров — иногда целыми кучками!</a:t>
            </a:r>
            <a:endParaRPr lang="en-US" sz="1150" dirty="0"/>
          </a:p>
        </p:txBody>
      </p:sp>
      <p:sp>
        <p:nvSpPr>
          <p:cNvPr id="6" name="Text 3"/>
          <p:cNvSpPr/>
          <p:nvPr/>
        </p:nvSpPr>
        <p:spPr>
          <a:xfrm>
            <a:off x="5722100" y="2838549"/>
            <a:ext cx="2470187" cy="232470"/>
          </a:xfrm>
          <a:prstGeom prst="rect">
            <a:avLst/>
          </a:prstGeom>
          <a:noFill/>
          <a:ln/>
        </p:spPr>
        <p:txBody>
          <a:bodyPr wrap="none" lIns="0" tIns="0" rIns="0" bIns="0" rtlCol="0" anchor="t"/>
          <a:lstStyle/>
          <a:p>
            <a:pPr algn="l" indent="0" marL="0">
              <a:lnSpc>
                <a:spcPct val="104000"/>
              </a:lnSpc>
              <a:buNone/>
            </a:pPr>
            <a:r>
              <a:rPr lang="en-US" sz="1450" dirty="0">
                <a:solidFill>
                  <a:srgbClr val="EEAEF6"/>
                </a:solidFill>
                <a:latin typeface="Bricolage Grotesque ExtraBold" pitchFamily="34" charset="0"/>
                <a:ea typeface="Bricolage Grotesque ExtraBold" pitchFamily="34" charset="-122"/>
                <a:cs typeface="Bricolage Grotesque ExtraBold" pitchFamily="34" charset="-120"/>
              </a:rPr>
              <a:t>Как это работало?</a:t>
            </a:r>
            <a:endParaRPr lang="en-US" sz="1450" dirty="0"/>
          </a:p>
        </p:txBody>
      </p:sp>
      <p:sp>
        <p:nvSpPr>
          <p:cNvPr id="7" name="Text 4"/>
          <p:cNvSpPr/>
          <p:nvPr/>
        </p:nvSpPr>
        <p:spPr>
          <a:xfrm>
            <a:off x="5722100" y="3204964"/>
            <a:ext cx="5814272" cy="1724025"/>
          </a:xfrm>
          <a:prstGeom prst="rect">
            <a:avLst/>
          </a:prstGeom>
          <a:noFill/>
          <a:ln/>
        </p:spPr>
        <p:txBody>
          <a:bodyPr wrap="square" lIns="0" tIns="0" rIns="0" bIns="0" rtlCol="0" anchor="t">
            <a:normAutofit/>
          </a:bodyPr>
          <a:lstStyle/>
          <a:p>
            <a:pPr algn="l" marL="342900" indent="-342900">
              <a:lnSpc>
                <a:spcPct val="127000"/>
              </a:lnSpc>
              <a:buSzPct val="100000"/>
              <a:buChar char="•"/>
            </a:pPr>
            <a:r>
              <a:rPr lang="en-US" sz="1150" dirty="0">
                <a:solidFill>
                  <a:srgbClr val="E5DCE6"/>
                </a:solidFill>
                <a:latin typeface="Montserrat" pitchFamily="34" charset="0"/>
                <a:ea typeface="Montserrat" pitchFamily="34" charset="-122"/>
                <a:cs typeface="Montserrat" pitchFamily="34" charset="-120"/>
              </a:rPr>
              <a:t>Динозавр глотал гладкие камни размером с кулак</a:t>
            </a:r>
            <a:endParaRPr lang="en-US" sz="1150" dirty="0"/>
          </a:p>
          <a:p>
            <a:pPr algn="l" marL="342900" indent="-342900">
              <a:lnSpc>
                <a:spcPct val="127000"/>
              </a:lnSpc>
              <a:buSzPct val="100000"/>
              <a:buChar char="•"/>
            </a:pPr>
            <a:r>
              <a:rPr lang="en-US" sz="1150" dirty="0">
                <a:solidFill>
                  <a:srgbClr val="E5DCE6"/>
                </a:solidFill>
                <a:latin typeface="Montserrat" pitchFamily="34" charset="0"/>
                <a:ea typeface="Montserrat" pitchFamily="34" charset="-122"/>
                <a:cs typeface="Montserrat" pitchFamily="34" charset="-120"/>
              </a:rPr>
              <a:t>В желудке камни перекатывались и перетирали жёсткие листья и ветки</a:t>
            </a:r>
            <a:endParaRPr lang="en-US" sz="1150" dirty="0"/>
          </a:p>
          <a:p>
            <a:pPr algn="l" marL="342900" indent="-342900">
              <a:lnSpc>
                <a:spcPct val="127000"/>
              </a:lnSpc>
              <a:buSzPct val="100000"/>
              <a:buChar char="•"/>
            </a:pPr>
            <a:r>
              <a:rPr lang="en-US" sz="1150" dirty="0">
                <a:solidFill>
                  <a:srgbClr val="E5DCE6"/>
                </a:solidFill>
                <a:latin typeface="Montserrat" pitchFamily="34" charset="0"/>
                <a:ea typeface="Montserrat" pitchFamily="34" charset="-122"/>
                <a:cs typeface="Montserrat" pitchFamily="34" charset="-120"/>
              </a:rPr>
              <a:t>Это заменяло жевание — ведь зубов у многих зауроподов почти не было</a:t>
            </a:r>
            <a:endParaRPr lang="en-US" sz="1150" dirty="0"/>
          </a:p>
          <a:p>
            <a:pPr algn="l" marL="342900" indent="-342900">
              <a:lnSpc>
                <a:spcPct val="127000"/>
              </a:lnSpc>
              <a:buSzPct val="100000"/>
              <a:buChar char="•"/>
            </a:pPr>
            <a:r>
              <a:rPr lang="en-US" sz="1150" dirty="0">
                <a:solidFill>
                  <a:srgbClr val="E5DCE6"/>
                </a:solidFill>
                <a:latin typeface="Montserrat" pitchFamily="34" charset="0"/>
                <a:ea typeface="Montserrat" pitchFamily="34" charset="-122"/>
                <a:cs typeface="Montserrat" pitchFamily="34" charset="-120"/>
              </a:rPr>
              <a:t>Когда камни стачивались и становились слишком гладкими, динозавр выплёвывал их и глотал новые</a:t>
            </a:r>
            <a:endParaRPr lang="en-US" sz="1150" dirty="0"/>
          </a:p>
        </p:txBody>
      </p:sp>
      <p:sp>
        <p:nvSpPr>
          <p:cNvPr id="8" name="Shape 5"/>
          <p:cNvSpPr/>
          <p:nvPr/>
        </p:nvSpPr>
        <p:spPr>
          <a:xfrm>
            <a:off x="5722100" y="5079702"/>
            <a:ext cx="5814272" cy="994172"/>
          </a:xfrm>
          <a:prstGeom prst="roundRect">
            <a:avLst>
              <a:gd name="adj" fmla="val 6288"/>
            </a:avLst>
          </a:prstGeom>
          <a:solidFill>
            <a:srgbClr val="022349"/>
          </a:solidFill>
          <a:ln/>
        </p:spPr>
      </p:sp>
      <p:pic>
        <p:nvPicPr>
          <p:cNvPr id="9" name="Image 1" descr="preencoded.png">    </p:cNvPr>
          <p:cNvPicPr>
            <a:picLocks noChangeAspect="1"/>
          </p:cNvPicPr>
          <p:nvPr/>
        </p:nvPicPr>
        <p:blipFill>
          <a:blip r:embed="rId2"/>
          <a:stretch>
            <a:fillRect/>
          </a:stretch>
        </p:blipFill>
        <p:spPr>
          <a:xfrm>
            <a:off x="5870924" y="5300563"/>
            <a:ext cx="186031" cy="148828"/>
          </a:xfrm>
          <a:prstGeom prst="rect">
            <a:avLst/>
          </a:prstGeom>
        </p:spPr>
      </p:pic>
      <p:sp>
        <p:nvSpPr>
          <p:cNvPr id="10" name="Text 6"/>
          <p:cNvSpPr/>
          <p:nvPr/>
        </p:nvSpPr>
        <p:spPr>
          <a:xfrm>
            <a:off x="6205779" y="5237460"/>
            <a:ext cx="5181768" cy="678656"/>
          </a:xfrm>
          <a:prstGeom prst="rect">
            <a:avLst/>
          </a:prstGeom>
          <a:noFill/>
          <a:ln/>
        </p:spPr>
        <p:txBody>
          <a:bodyPr wrap="square" lIns="0" tIns="0" rIns="0" bIns="0" rtlCol="0" anchor="t">
            <a:normAutofit/>
          </a:bodyPr>
          <a:lstStyle/>
          <a:p>
            <a:pPr algn="l" indent="0" marL="0">
              <a:lnSpc>
                <a:spcPct val="127000"/>
              </a:lnSpc>
              <a:buNone/>
            </a:pPr>
            <a:r>
              <a:rPr lang="en-US" sz="1150" dirty="0">
                <a:solidFill>
                  <a:srgbClr val="FFFFFF"/>
                </a:solidFill>
                <a:latin typeface="Montserrat" pitchFamily="34" charset="0"/>
                <a:ea typeface="Montserrat" pitchFamily="34" charset="-122"/>
                <a:cs typeface="Montserrat" pitchFamily="34" charset="-120"/>
              </a:rPr>
              <a:t>Похожим образом поступают и современные птицы и крокодилы — они тоже глотают мелкие камни для лучшего переваривания пищи!</a:t>
            </a:r>
            <a:endParaRPr lang="en-US" sz="11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4800480" cy="6858000"/>
          </a:xfrm>
          <a:prstGeom prst="rect">
            <a:avLst/>
          </a:prstGeom>
        </p:spPr>
      </p:pic>
      <p:sp>
        <p:nvSpPr>
          <p:cNvPr id="3" name="Text 0"/>
          <p:cNvSpPr/>
          <p:nvPr/>
        </p:nvSpPr>
        <p:spPr>
          <a:xfrm>
            <a:off x="5233360" y="454819"/>
            <a:ext cx="5256676" cy="361752"/>
          </a:xfrm>
          <a:prstGeom prst="rect">
            <a:avLst/>
          </a:prstGeom>
          <a:noFill/>
          <a:ln/>
        </p:spPr>
        <p:txBody>
          <a:bodyPr wrap="none" lIns="0" tIns="0" rIns="0" bIns="0" rtlCol="0" anchor="t"/>
          <a:lstStyle/>
          <a:p>
            <a:pPr algn="l" indent="0" marL="0">
              <a:lnSpc>
                <a:spcPct val="104000"/>
              </a:lnSpc>
              <a:buNone/>
            </a:pPr>
            <a:r>
              <a:rPr lang="en-US" sz="2250" dirty="0">
                <a:solidFill>
                  <a:srgbClr val="EEAEF6"/>
                </a:solidFill>
                <a:latin typeface="Bricolage Grotesque ExtraBold" pitchFamily="34" charset="0"/>
                <a:ea typeface="Bricolage Grotesque ExtraBold" pitchFamily="34" charset="-122"/>
                <a:cs typeface="Bricolage Grotesque ExtraBold" pitchFamily="34" charset="-120"/>
              </a:rPr>
              <a:t>Дружная семья: Жизнь в стаде</a:t>
            </a:r>
            <a:endParaRPr lang="en-US" sz="2250" dirty="0"/>
          </a:p>
        </p:txBody>
      </p:sp>
      <p:sp>
        <p:nvSpPr>
          <p:cNvPr id="4" name="Text 1"/>
          <p:cNvSpPr/>
          <p:nvPr/>
        </p:nvSpPr>
        <p:spPr>
          <a:xfrm>
            <a:off x="5233360" y="938113"/>
            <a:ext cx="6296860" cy="314920"/>
          </a:xfrm>
          <a:prstGeom prst="rect">
            <a:avLst/>
          </a:prstGeom>
          <a:noFill/>
          <a:ln/>
        </p:spPr>
        <p:txBody>
          <a:bodyPr wrap="square" lIns="0" tIns="0" rIns="0" bIns="0" rtlCol="0" anchor="t">
            <a:normAutofit/>
          </a:bodyPr>
          <a:lstStyle/>
          <a:p>
            <a:pPr algn="l" indent="0" marL="0">
              <a:lnSpc>
                <a:spcPct val="113000"/>
              </a:lnSpc>
              <a:buNone/>
            </a:pPr>
            <a:r>
              <a:rPr lang="en-US" sz="900" dirty="0">
                <a:solidFill>
                  <a:srgbClr val="E5DCE6"/>
                </a:solidFill>
                <a:latin typeface="Montserrat" pitchFamily="34" charset="0"/>
                <a:ea typeface="Montserrat" pitchFamily="34" charset="-122"/>
                <a:cs typeface="Montserrat" pitchFamily="34" charset="-120"/>
              </a:rPr>
              <a:t>Многие травоядные динозавры не жили в одиночку — они объединялись в большие </a:t>
            </a:r>
            <a:pPr algn="l" indent="0" marL="0">
              <a:lnSpc>
                <a:spcPct val="113000"/>
              </a:lnSpc>
              <a:buNone/>
            </a:pPr>
            <a:r>
              <a:rPr lang="en-US" sz="900" dirty="0">
                <a:solidFill>
                  <a:srgbClr val="000000"/>
                </a:solidFill>
                <a:highlight>
                  <a:srgbClr val="EEAEF6"/>
                </a:highlight>
                <a:latin typeface="Montserrat" pitchFamily="34" charset="0"/>
                <a:ea typeface="Montserrat" pitchFamily="34" charset="-122"/>
                <a:cs typeface="Montserrat" pitchFamily="34" charset="-120"/>
              </a:rPr>
              <a:t>стада, как современные слоны или буйволы</a:t>
            </a:r>
            <a:pPr algn="l" indent="0" marL="0">
              <a:lnSpc>
                <a:spcPct val="113000"/>
              </a:lnSpc>
              <a:buNone/>
            </a:pPr>
            <a:r>
              <a:rPr lang="en-US" sz="900" dirty="0">
                <a:solidFill>
                  <a:srgbClr val="E5DCE6"/>
                </a:solidFill>
                <a:latin typeface="Montserrat" pitchFamily="34" charset="0"/>
                <a:ea typeface="Montserrat" pitchFamily="34" charset="-122"/>
                <a:cs typeface="Montserrat" pitchFamily="34" charset="-120"/>
              </a:rPr>
              <a:t>. Вместе было намного безопаснее!</a:t>
            </a:r>
            <a:endParaRPr lang="en-US" sz="900" dirty="0"/>
          </a:p>
        </p:txBody>
      </p:sp>
      <p:sp>
        <p:nvSpPr>
          <p:cNvPr id="5" name="Shape 2"/>
          <p:cNvSpPr/>
          <p:nvPr/>
        </p:nvSpPr>
        <p:spPr>
          <a:xfrm>
            <a:off x="5233360" y="1344116"/>
            <a:ext cx="6296860" cy="1204020"/>
          </a:xfrm>
          <a:prstGeom prst="roundRect">
            <a:avLst>
              <a:gd name="adj" fmla="val 4039"/>
            </a:avLst>
          </a:prstGeom>
          <a:solidFill>
            <a:srgbClr val="282D5E"/>
          </a:solidFill>
          <a:ln/>
        </p:spPr>
      </p:sp>
      <p:sp>
        <p:nvSpPr>
          <p:cNvPr id="6" name="Shape 3"/>
          <p:cNvSpPr/>
          <p:nvPr/>
        </p:nvSpPr>
        <p:spPr>
          <a:xfrm>
            <a:off x="5349047" y="1459805"/>
            <a:ext cx="347257" cy="347266"/>
          </a:xfrm>
          <a:prstGeom prst="roundRect">
            <a:avLst>
              <a:gd name="adj" fmla="val 21940659"/>
            </a:avLst>
          </a:prstGeom>
          <a:solidFill>
            <a:srgbClr val="EEAEF6"/>
          </a:solidFill>
          <a:ln/>
        </p:spPr>
      </p:sp>
      <p:pic>
        <p:nvPicPr>
          <p:cNvPr id="7" name="Image 1" descr="preencoded.png">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444493" y="1555254"/>
            <a:ext cx="156266" cy="156270"/>
          </a:xfrm>
          <a:prstGeom prst="rect">
            <a:avLst/>
          </a:prstGeom>
        </p:spPr>
      </p:pic>
      <p:sp>
        <p:nvSpPr>
          <p:cNvPr id="8" name="Text 4"/>
          <p:cNvSpPr/>
          <p:nvPr/>
        </p:nvSpPr>
        <p:spPr>
          <a:xfrm>
            <a:off x="5349047" y="1888034"/>
            <a:ext cx="1447168" cy="180876"/>
          </a:xfrm>
          <a:prstGeom prst="rect">
            <a:avLst/>
          </a:prstGeom>
          <a:noFill/>
          <a:ln/>
        </p:spPr>
        <p:txBody>
          <a:bodyPr wrap="none" lIns="0" tIns="0" rIns="0" bIns="0" rtlCol="0" anchor="t"/>
          <a:lstStyle/>
          <a:p>
            <a:pPr algn="l" indent="0" marL="0">
              <a:lnSpc>
                <a:spcPct val="104000"/>
              </a:lnSpc>
              <a:buNone/>
            </a:pPr>
            <a:r>
              <a:rPr lang="en-US" sz="1100" dirty="0">
                <a:solidFill>
                  <a:srgbClr val="E5DCE6"/>
                </a:solidFill>
                <a:latin typeface="Bricolage Grotesque ExtraBold" pitchFamily="34" charset="0"/>
                <a:ea typeface="Bricolage Grotesque ExtraBold" pitchFamily="34" charset="-122"/>
                <a:cs typeface="Bricolage Grotesque ExtraBold" pitchFamily="34" charset="-120"/>
              </a:rPr>
              <a:t>Защита малышей</a:t>
            </a:r>
            <a:endParaRPr lang="en-US" sz="1100" dirty="0"/>
          </a:p>
        </p:txBody>
      </p:sp>
      <p:sp>
        <p:nvSpPr>
          <p:cNvPr id="9" name="Text 5"/>
          <p:cNvSpPr/>
          <p:nvPr/>
        </p:nvSpPr>
        <p:spPr>
          <a:xfrm>
            <a:off x="5349047" y="2117527"/>
            <a:ext cx="6065487" cy="314920"/>
          </a:xfrm>
          <a:prstGeom prst="rect">
            <a:avLst/>
          </a:prstGeom>
          <a:noFill/>
          <a:ln/>
        </p:spPr>
        <p:txBody>
          <a:bodyPr wrap="square" lIns="0" tIns="0" rIns="0" bIns="0" rtlCol="0" anchor="t">
            <a:normAutofit/>
          </a:bodyPr>
          <a:lstStyle/>
          <a:p>
            <a:pPr algn="l" indent="0" marL="0">
              <a:lnSpc>
                <a:spcPct val="113000"/>
              </a:lnSpc>
              <a:buNone/>
            </a:pPr>
            <a:r>
              <a:rPr lang="en-US" sz="900" dirty="0">
                <a:solidFill>
                  <a:srgbClr val="E5DCE6"/>
                </a:solidFill>
                <a:latin typeface="Montserrat" pitchFamily="34" charset="0"/>
                <a:ea typeface="Montserrat" pitchFamily="34" charset="-122"/>
                <a:cs typeface="Montserrat" pitchFamily="34" charset="-120"/>
              </a:rPr>
              <a:t>Детёныши держались в центре стада, окружённые взрослыми. Хищник не мог добраться до них, не столкнувшись с несколькими огромными взрослыми особями.</a:t>
            </a:r>
            <a:endParaRPr lang="en-US" sz="900" dirty="0"/>
          </a:p>
        </p:txBody>
      </p:sp>
      <p:sp>
        <p:nvSpPr>
          <p:cNvPr id="10" name="Shape 6"/>
          <p:cNvSpPr/>
          <p:nvPr/>
        </p:nvSpPr>
        <p:spPr>
          <a:xfrm>
            <a:off x="5233360" y="2629098"/>
            <a:ext cx="6296860" cy="1204020"/>
          </a:xfrm>
          <a:prstGeom prst="roundRect">
            <a:avLst>
              <a:gd name="adj" fmla="val 4039"/>
            </a:avLst>
          </a:prstGeom>
          <a:solidFill>
            <a:srgbClr val="282D5E"/>
          </a:solidFill>
          <a:ln/>
        </p:spPr>
      </p:sp>
      <p:sp>
        <p:nvSpPr>
          <p:cNvPr id="11" name="Shape 7"/>
          <p:cNvSpPr/>
          <p:nvPr/>
        </p:nvSpPr>
        <p:spPr>
          <a:xfrm>
            <a:off x="5349047" y="2744788"/>
            <a:ext cx="347257" cy="347266"/>
          </a:xfrm>
          <a:prstGeom prst="roundRect">
            <a:avLst>
              <a:gd name="adj" fmla="val 21940659"/>
            </a:avLst>
          </a:prstGeom>
          <a:solidFill>
            <a:srgbClr val="EEAEF6"/>
          </a:solidFill>
          <a:ln/>
        </p:spPr>
      </p:sp>
      <p:pic>
        <p:nvPicPr>
          <p:cNvPr id="12" name="Image 2" descr="preencoded.png">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444493" y="2840236"/>
            <a:ext cx="156266" cy="156270"/>
          </a:xfrm>
          <a:prstGeom prst="rect">
            <a:avLst/>
          </a:prstGeom>
        </p:spPr>
      </p:pic>
      <p:sp>
        <p:nvSpPr>
          <p:cNvPr id="13" name="Text 8"/>
          <p:cNvSpPr/>
          <p:nvPr/>
        </p:nvSpPr>
        <p:spPr>
          <a:xfrm>
            <a:off x="5349047" y="3173016"/>
            <a:ext cx="1447168" cy="180876"/>
          </a:xfrm>
          <a:prstGeom prst="rect">
            <a:avLst/>
          </a:prstGeom>
          <a:noFill/>
          <a:ln/>
        </p:spPr>
        <p:txBody>
          <a:bodyPr wrap="none" lIns="0" tIns="0" rIns="0" bIns="0" rtlCol="0" anchor="t"/>
          <a:lstStyle/>
          <a:p>
            <a:pPr algn="l" indent="0" marL="0">
              <a:lnSpc>
                <a:spcPct val="104000"/>
              </a:lnSpc>
              <a:buNone/>
            </a:pPr>
            <a:r>
              <a:rPr lang="en-US" sz="1100" dirty="0">
                <a:solidFill>
                  <a:srgbClr val="E5DCE6"/>
                </a:solidFill>
                <a:latin typeface="Bricolage Grotesque ExtraBold" pitchFamily="34" charset="0"/>
                <a:ea typeface="Bricolage Grotesque ExtraBold" pitchFamily="34" charset="-122"/>
                <a:cs typeface="Bricolage Grotesque ExtraBold" pitchFamily="34" charset="-120"/>
              </a:rPr>
              <a:t>Поиск воды</a:t>
            </a:r>
            <a:endParaRPr lang="en-US" sz="1100" dirty="0"/>
          </a:p>
        </p:txBody>
      </p:sp>
      <p:sp>
        <p:nvSpPr>
          <p:cNvPr id="14" name="Text 9"/>
          <p:cNvSpPr/>
          <p:nvPr/>
        </p:nvSpPr>
        <p:spPr>
          <a:xfrm>
            <a:off x="5349047" y="3402509"/>
            <a:ext cx="6065487" cy="314920"/>
          </a:xfrm>
          <a:prstGeom prst="rect">
            <a:avLst/>
          </a:prstGeom>
          <a:noFill/>
          <a:ln/>
        </p:spPr>
        <p:txBody>
          <a:bodyPr wrap="square" lIns="0" tIns="0" rIns="0" bIns="0" rtlCol="0" anchor="t">
            <a:normAutofit/>
          </a:bodyPr>
          <a:lstStyle/>
          <a:p>
            <a:pPr algn="l" indent="0" marL="0">
              <a:lnSpc>
                <a:spcPct val="113000"/>
              </a:lnSpc>
              <a:buNone/>
            </a:pPr>
            <a:r>
              <a:rPr lang="en-US" sz="900" dirty="0">
                <a:solidFill>
                  <a:srgbClr val="E5DCE6"/>
                </a:solidFill>
                <a:latin typeface="Montserrat" pitchFamily="34" charset="0"/>
                <a:ea typeface="Montserrat" pitchFamily="34" charset="-122"/>
                <a:cs typeface="Montserrat" pitchFamily="34" charset="-120"/>
              </a:rPr>
              <a:t>Во время засухи старые и опытные динозавры вели стадо к рекам и озёрам, которые они помнили с прошлых сезонов.</a:t>
            </a:r>
            <a:endParaRPr lang="en-US" sz="900" dirty="0"/>
          </a:p>
        </p:txBody>
      </p:sp>
      <p:sp>
        <p:nvSpPr>
          <p:cNvPr id="15" name="Shape 10"/>
          <p:cNvSpPr/>
          <p:nvPr/>
        </p:nvSpPr>
        <p:spPr>
          <a:xfrm>
            <a:off x="5233360" y="3914080"/>
            <a:ext cx="6296860" cy="1204020"/>
          </a:xfrm>
          <a:prstGeom prst="roundRect">
            <a:avLst>
              <a:gd name="adj" fmla="val 4039"/>
            </a:avLst>
          </a:prstGeom>
          <a:solidFill>
            <a:srgbClr val="282D5E"/>
          </a:solidFill>
          <a:ln/>
        </p:spPr>
      </p:sp>
      <p:sp>
        <p:nvSpPr>
          <p:cNvPr id="16" name="Shape 11"/>
          <p:cNvSpPr/>
          <p:nvPr/>
        </p:nvSpPr>
        <p:spPr>
          <a:xfrm>
            <a:off x="5349047" y="4029770"/>
            <a:ext cx="347257" cy="347266"/>
          </a:xfrm>
          <a:prstGeom prst="roundRect">
            <a:avLst>
              <a:gd name="adj" fmla="val 21940659"/>
            </a:avLst>
          </a:prstGeom>
          <a:solidFill>
            <a:srgbClr val="EEAEF6"/>
          </a:solidFill>
          <a:ln/>
        </p:spPr>
      </p:sp>
      <p:pic>
        <p:nvPicPr>
          <p:cNvPr id="17" name="Image 3" descr="preencoded.png">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444493" y="4125218"/>
            <a:ext cx="156266" cy="156270"/>
          </a:xfrm>
          <a:prstGeom prst="rect">
            <a:avLst/>
          </a:prstGeom>
        </p:spPr>
      </p:pic>
      <p:sp>
        <p:nvSpPr>
          <p:cNvPr id="18" name="Text 12"/>
          <p:cNvSpPr/>
          <p:nvPr/>
        </p:nvSpPr>
        <p:spPr>
          <a:xfrm>
            <a:off x="5349047" y="4457998"/>
            <a:ext cx="2191191" cy="180876"/>
          </a:xfrm>
          <a:prstGeom prst="rect">
            <a:avLst/>
          </a:prstGeom>
          <a:noFill/>
          <a:ln/>
        </p:spPr>
        <p:txBody>
          <a:bodyPr wrap="none" lIns="0" tIns="0" rIns="0" bIns="0" rtlCol="0" anchor="t"/>
          <a:lstStyle/>
          <a:p>
            <a:pPr algn="l" indent="0" marL="0">
              <a:lnSpc>
                <a:spcPct val="104000"/>
              </a:lnSpc>
              <a:buNone/>
            </a:pPr>
            <a:r>
              <a:rPr lang="en-US" sz="1100" dirty="0">
                <a:solidFill>
                  <a:srgbClr val="E5DCE6"/>
                </a:solidFill>
                <a:latin typeface="Bricolage Grotesque ExtraBold" pitchFamily="34" charset="0"/>
                <a:ea typeface="Bricolage Grotesque ExtraBold" pitchFamily="34" charset="-122"/>
                <a:cs typeface="Bricolage Grotesque ExtraBold" pitchFamily="34" charset="-120"/>
              </a:rPr>
              <a:t>Коллективная бдительность</a:t>
            </a:r>
            <a:endParaRPr lang="en-US" sz="1100" dirty="0"/>
          </a:p>
        </p:txBody>
      </p:sp>
      <p:sp>
        <p:nvSpPr>
          <p:cNvPr id="19" name="Text 13"/>
          <p:cNvSpPr/>
          <p:nvPr/>
        </p:nvSpPr>
        <p:spPr>
          <a:xfrm>
            <a:off x="5349047" y="4687491"/>
            <a:ext cx="6065487" cy="314920"/>
          </a:xfrm>
          <a:prstGeom prst="rect">
            <a:avLst/>
          </a:prstGeom>
          <a:noFill/>
          <a:ln/>
        </p:spPr>
        <p:txBody>
          <a:bodyPr wrap="square" lIns="0" tIns="0" rIns="0" bIns="0" rtlCol="0" anchor="t">
            <a:normAutofit/>
          </a:bodyPr>
          <a:lstStyle/>
          <a:p>
            <a:pPr algn="l" indent="0" marL="0">
              <a:lnSpc>
                <a:spcPct val="113000"/>
              </a:lnSpc>
              <a:buNone/>
            </a:pPr>
            <a:r>
              <a:rPr lang="en-US" sz="900" dirty="0">
                <a:solidFill>
                  <a:srgbClr val="E5DCE6"/>
                </a:solidFill>
                <a:latin typeface="Montserrat" pitchFamily="34" charset="0"/>
                <a:ea typeface="Montserrat" pitchFamily="34" charset="-122"/>
                <a:cs typeface="Montserrat" pitchFamily="34" charset="-120"/>
              </a:rPr>
              <a:t>Пока одни ели, другие смотрели по сторонам. Если кто-то замечал опасность — всё стадо получало сигнал тревоги.</a:t>
            </a:r>
            <a:endParaRPr lang="en-US" sz="900" dirty="0"/>
          </a:p>
        </p:txBody>
      </p:sp>
      <p:sp>
        <p:nvSpPr>
          <p:cNvPr id="20" name="Shape 14"/>
          <p:cNvSpPr/>
          <p:nvPr/>
        </p:nvSpPr>
        <p:spPr>
          <a:xfrm>
            <a:off x="5233360" y="5199063"/>
            <a:ext cx="6296860" cy="1204020"/>
          </a:xfrm>
          <a:prstGeom prst="roundRect">
            <a:avLst>
              <a:gd name="adj" fmla="val 4039"/>
            </a:avLst>
          </a:prstGeom>
          <a:solidFill>
            <a:srgbClr val="282D5E"/>
          </a:solidFill>
          <a:ln/>
        </p:spPr>
      </p:sp>
      <p:sp>
        <p:nvSpPr>
          <p:cNvPr id="21" name="Shape 15"/>
          <p:cNvSpPr/>
          <p:nvPr/>
        </p:nvSpPr>
        <p:spPr>
          <a:xfrm>
            <a:off x="5349047" y="5314752"/>
            <a:ext cx="347257" cy="347266"/>
          </a:xfrm>
          <a:prstGeom prst="roundRect">
            <a:avLst>
              <a:gd name="adj" fmla="val 21940659"/>
            </a:avLst>
          </a:prstGeom>
          <a:solidFill>
            <a:srgbClr val="EEAEF6"/>
          </a:solidFill>
          <a:ln/>
        </p:spPr>
      </p:sp>
      <p:pic>
        <p:nvPicPr>
          <p:cNvPr id="22" name="Image 4" descr="preencoded.png">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5444493" y="5410200"/>
            <a:ext cx="156266" cy="156270"/>
          </a:xfrm>
          <a:prstGeom prst="rect">
            <a:avLst/>
          </a:prstGeom>
        </p:spPr>
      </p:pic>
      <p:sp>
        <p:nvSpPr>
          <p:cNvPr id="23" name="Text 16"/>
          <p:cNvSpPr/>
          <p:nvPr/>
        </p:nvSpPr>
        <p:spPr>
          <a:xfrm>
            <a:off x="5349047" y="5742980"/>
            <a:ext cx="1447168" cy="180876"/>
          </a:xfrm>
          <a:prstGeom prst="rect">
            <a:avLst/>
          </a:prstGeom>
          <a:noFill/>
          <a:ln/>
        </p:spPr>
        <p:txBody>
          <a:bodyPr wrap="none" lIns="0" tIns="0" rIns="0" bIns="0" rtlCol="0" anchor="t"/>
          <a:lstStyle/>
          <a:p>
            <a:pPr algn="l" indent="0" marL="0">
              <a:lnSpc>
                <a:spcPct val="104000"/>
              </a:lnSpc>
              <a:buNone/>
            </a:pPr>
            <a:r>
              <a:rPr lang="en-US" sz="1100" dirty="0">
                <a:solidFill>
                  <a:srgbClr val="E5DCE6"/>
                </a:solidFill>
                <a:latin typeface="Bricolage Grotesque ExtraBold" pitchFamily="34" charset="0"/>
                <a:ea typeface="Bricolage Grotesque ExtraBold" pitchFamily="34" charset="-122"/>
                <a:cs typeface="Bricolage Grotesque ExtraBold" pitchFamily="34" charset="-120"/>
              </a:rPr>
              <a:t>Миграция</a:t>
            </a:r>
            <a:endParaRPr lang="en-US" sz="1100" dirty="0"/>
          </a:p>
        </p:txBody>
      </p:sp>
      <p:sp>
        <p:nvSpPr>
          <p:cNvPr id="24" name="Text 17"/>
          <p:cNvSpPr/>
          <p:nvPr/>
        </p:nvSpPr>
        <p:spPr>
          <a:xfrm>
            <a:off x="5349047" y="5972473"/>
            <a:ext cx="6065487" cy="314920"/>
          </a:xfrm>
          <a:prstGeom prst="rect">
            <a:avLst/>
          </a:prstGeom>
          <a:noFill/>
          <a:ln/>
        </p:spPr>
        <p:txBody>
          <a:bodyPr wrap="square" lIns="0" tIns="0" rIns="0" bIns="0" rtlCol="0" anchor="t">
            <a:normAutofit/>
          </a:bodyPr>
          <a:lstStyle/>
          <a:p>
            <a:pPr algn="l" indent="0" marL="0">
              <a:lnSpc>
                <a:spcPct val="113000"/>
              </a:lnSpc>
              <a:buNone/>
            </a:pPr>
            <a:r>
              <a:rPr lang="en-US" sz="900" dirty="0">
                <a:solidFill>
                  <a:srgbClr val="E5DCE6"/>
                </a:solidFill>
                <a:latin typeface="Montserrat" pitchFamily="34" charset="0"/>
                <a:ea typeface="Montserrat" pitchFamily="34" charset="-122"/>
                <a:cs typeface="Montserrat" pitchFamily="34" charset="-120"/>
              </a:rPr>
              <a:t>Учёные нашли следы огромных стад динозавров — отпечатки их лап тянутся на сотни метров, словно запись древнего путешествия.</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661574" y="645517"/>
            <a:ext cx="4224827" cy="439241"/>
          </a:xfrm>
          <a:prstGeom prst="rect">
            <a:avLst/>
          </a:prstGeom>
          <a:noFill/>
          <a:ln/>
        </p:spPr>
        <p:txBody>
          <a:bodyPr wrap="none" lIns="0" tIns="0" rIns="0" bIns="0" rtlCol="0" anchor="t"/>
          <a:lstStyle/>
          <a:p>
            <a:pPr algn="l" indent="0" marL="0">
              <a:lnSpc>
                <a:spcPct val="104000"/>
              </a:lnSpc>
              <a:buNone/>
            </a:pPr>
            <a:r>
              <a:rPr lang="en-US" sz="2750" dirty="0">
                <a:solidFill>
                  <a:srgbClr val="EEAEF6"/>
                </a:solidFill>
                <a:latin typeface="Bricolage Grotesque ExtraBold" pitchFamily="34" charset="0"/>
                <a:ea typeface="Bricolage Grotesque ExtraBold" pitchFamily="34" charset="-122"/>
                <a:cs typeface="Bricolage Grotesque ExtraBold" pitchFamily="34" charset="-120"/>
              </a:rPr>
              <a:t>Забота о потомстве</a:t>
            </a:r>
            <a:endParaRPr lang="en-US" sz="2750" dirty="0"/>
          </a:p>
        </p:txBody>
      </p:sp>
      <p:sp>
        <p:nvSpPr>
          <p:cNvPr id="3" name="Shape 1"/>
          <p:cNvSpPr/>
          <p:nvPr/>
        </p:nvSpPr>
        <p:spPr>
          <a:xfrm>
            <a:off x="560373" y="1263948"/>
            <a:ext cx="5465229" cy="4948436"/>
          </a:xfrm>
          <a:prstGeom prst="roundRect">
            <a:avLst>
              <a:gd name="adj" fmla="val 2045"/>
            </a:avLst>
          </a:prstGeom>
          <a:solidFill>
            <a:srgbClr val="EEAEF6"/>
          </a:solidFill>
          <a:ln/>
        </p:spPr>
      </p:sp>
      <p:sp>
        <p:nvSpPr>
          <p:cNvPr id="4" name="Text 2"/>
          <p:cNvSpPr/>
          <p:nvPr/>
        </p:nvSpPr>
        <p:spPr>
          <a:xfrm>
            <a:off x="700864" y="1383407"/>
            <a:ext cx="4254790" cy="219571"/>
          </a:xfrm>
          <a:prstGeom prst="rect">
            <a:avLst/>
          </a:prstGeom>
          <a:noFill/>
          <a:ln/>
        </p:spPr>
        <p:txBody>
          <a:bodyPr wrap="none" lIns="0" tIns="0" rIns="0" bIns="0" rtlCol="0" anchor="t"/>
          <a:lstStyle/>
          <a:p>
            <a:pPr algn="l" indent="0" marL="0">
              <a:lnSpc>
                <a:spcPct val="104000"/>
              </a:lnSpc>
              <a:buNone/>
            </a:pPr>
            <a:r>
              <a:rPr lang="en-US" sz="1350" dirty="0">
                <a:solidFill>
                  <a:srgbClr val="000000"/>
                </a:solidFill>
                <a:latin typeface="Bricolage Grotesque ExtraBold" pitchFamily="34" charset="0"/>
                <a:ea typeface="Bricolage Grotesque ExtraBold" pitchFamily="34" charset="-122"/>
                <a:cs typeface="Bricolage Grotesque ExtraBold" pitchFamily="34" charset="-120"/>
              </a:rPr>
              <a:t>Майазавра — «хорошая мать-ящерица»</a:t>
            </a:r>
            <a:endParaRPr lang="en-US" sz="1350" dirty="0"/>
          </a:p>
        </p:txBody>
      </p:sp>
      <p:sp>
        <p:nvSpPr>
          <p:cNvPr id="5" name="Text 3"/>
          <p:cNvSpPr/>
          <p:nvPr/>
        </p:nvSpPr>
        <p:spPr>
          <a:xfrm>
            <a:off x="700864" y="1722437"/>
            <a:ext cx="5184248" cy="1355824"/>
          </a:xfrm>
          <a:prstGeom prst="rect">
            <a:avLst/>
          </a:prstGeom>
          <a:noFill/>
          <a:ln/>
        </p:spPr>
        <p:txBody>
          <a:bodyPr wrap="square" lIns="0" tIns="0" rIns="0" bIns="0" rtlCol="0" anchor="t">
            <a:normAutofit/>
          </a:bodyPr>
          <a:lstStyle/>
          <a:p>
            <a:pPr algn="l" indent="0" marL="0">
              <a:lnSpc>
                <a:spcPct val="123000"/>
              </a:lnSpc>
              <a:spcAft>
                <a:spcPts val="800"/>
              </a:spcAft>
              <a:buNone/>
            </a:pPr>
            <a:r>
              <a:rPr lang="en-US" sz="1100" dirty="0">
                <a:solidFill>
                  <a:srgbClr val="000000"/>
                </a:solidFill>
                <a:latin typeface="Montserrat" pitchFamily="34" charset="0"/>
                <a:ea typeface="Montserrat" pitchFamily="34" charset="-122"/>
                <a:cs typeface="Montserrat" pitchFamily="34" charset="-120"/>
              </a:rPr>
              <a:t>Именно так переводится название этого динозавра! В 1978 году учёный Джек Хорнер обнаружил в штате Монтана целое «кладбище гнёзд» — сотни гнёзд майазавров с яйцами и детёнышами разного возраста.</a:t>
            </a:r>
            <a:endParaRPr lang="en-US" sz="1100" dirty="0"/>
          </a:p>
          <a:p>
            <a:pPr algn="l" indent="0" marL="0">
              <a:lnSpc>
                <a:spcPct val="123000"/>
              </a:lnSpc>
              <a:buNone/>
            </a:pPr>
            <a:r>
              <a:rPr lang="en-US" sz="1100" dirty="0">
                <a:solidFill>
                  <a:srgbClr val="000000"/>
                </a:solidFill>
                <a:latin typeface="Montserrat" pitchFamily="34" charset="0"/>
                <a:ea typeface="Montserrat" pitchFamily="34" charset="-122"/>
                <a:cs typeface="Montserrat" pitchFamily="34" charset="-120"/>
              </a:rPr>
              <a:t>Это открытие изменило всё, что учёные думали о динозаврах. Оказалось, что майазавры:</a:t>
            </a:r>
            <a:endParaRPr lang="en-US" sz="1100" dirty="0"/>
          </a:p>
        </p:txBody>
      </p:sp>
      <p:sp>
        <p:nvSpPr>
          <p:cNvPr id="6" name="Text 4"/>
          <p:cNvSpPr/>
          <p:nvPr/>
        </p:nvSpPr>
        <p:spPr>
          <a:xfrm>
            <a:off x="700864" y="3185716"/>
            <a:ext cx="5184248" cy="957560"/>
          </a:xfrm>
          <a:prstGeom prst="rect">
            <a:avLst/>
          </a:prstGeom>
          <a:noFill/>
          <a:ln/>
        </p:spPr>
        <p:txBody>
          <a:bodyPr wrap="square" lIns="0" tIns="0" rIns="0" bIns="0" rtlCol="0" anchor="t">
            <a:normAutofit/>
          </a:bodyPr>
          <a:lstStyle/>
          <a:p>
            <a:pPr algn="l" marL="342900" indent="-342900">
              <a:lnSpc>
                <a:spcPct val="123000"/>
              </a:lnSpc>
              <a:buSzPct val="100000"/>
              <a:buChar char="•"/>
            </a:pPr>
            <a:r>
              <a:rPr lang="en-US" sz="1100" dirty="0">
                <a:solidFill>
                  <a:srgbClr val="000000"/>
                </a:solidFill>
                <a:latin typeface="Montserrat" pitchFamily="34" charset="0"/>
                <a:ea typeface="Montserrat" pitchFamily="34" charset="-122"/>
                <a:cs typeface="Montserrat" pitchFamily="34" charset="-120"/>
              </a:rPr>
              <a:t>Строили гнёзда из земли и растений</a:t>
            </a:r>
            <a:endParaRPr lang="en-US" sz="1100" dirty="0"/>
          </a:p>
          <a:p>
            <a:pPr algn="l" marL="342900" indent="-342900">
              <a:lnSpc>
                <a:spcPct val="123000"/>
              </a:lnSpc>
              <a:buSzPct val="100000"/>
              <a:buChar char="•"/>
            </a:pPr>
            <a:r>
              <a:rPr lang="en-US" sz="1100" dirty="0">
                <a:solidFill>
                  <a:srgbClr val="000000"/>
                </a:solidFill>
                <a:latin typeface="Montserrat" pitchFamily="34" charset="0"/>
                <a:ea typeface="Montserrat" pitchFamily="34" charset="-122"/>
                <a:cs typeface="Montserrat" pitchFamily="34" charset="-120"/>
              </a:rPr>
              <a:t>Откладывали около </a:t>
            </a:r>
            <a:pPr algn="l" marL="342900" indent="-342900">
              <a:lnSpc>
                <a:spcPct val="123000"/>
              </a:lnSpc>
              <a:buSzPct val="100000"/>
              <a:buChar char="•"/>
            </a:pPr>
            <a:r>
              <a:rPr lang="en-US" sz="1100" b="1" dirty="0">
                <a:solidFill>
                  <a:srgbClr val="000000"/>
                </a:solidFill>
                <a:latin typeface="Montserrat" pitchFamily="34" charset="0"/>
                <a:ea typeface="Montserrat" pitchFamily="34" charset="-122"/>
                <a:cs typeface="Montserrat" pitchFamily="34" charset="-120"/>
              </a:rPr>
              <a:t>20–30 яиц</a:t>
            </a:r>
            <a:pPr algn="l" marL="342900" indent="-342900">
              <a:lnSpc>
                <a:spcPct val="123000"/>
              </a:lnSpc>
              <a:buSzPct val="100000"/>
              <a:buChar char="•"/>
            </a:pPr>
            <a:r>
              <a:rPr lang="en-US" sz="1100" dirty="0">
                <a:solidFill>
                  <a:srgbClr val="000000"/>
                </a:solidFill>
                <a:latin typeface="Montserrat" pitchFamily="34" charset="0"/>
                <a:ea typeface="Montserrat" pitchFamily="34" charset="-122"/>
                <a:cs typeface="Montserrat" pitchFamily="34" charset="-120"/>
              </a:rPr>
              <a:t> за раз</a:t>
            </a:r>
            <a:endParaRPr lang="en-US" sz="1100" dirty="0"/>
          </a:p>
          <a:p>
            <a:pPr algn="l" marL="342900" indent="-342900">
              <a:lnSpc>
                <a:spcPct val="123000"/>
              </a:lnSpc>
              <a:buSzPct val="100000"/>
              <a:buChar char="•"/>
            </a:pPr>
            <a:r>
              <a:rPr lang="en-US" sz="1100" dirty="0">
                <a:solidFill>
                  <a:srgbClr val="000000"/>
                </a:solidFill>
                <a:latin typeface="Montserrat" pitchFamily="34" charset="0"/>
                <a:ea typeface="Montserrat" pitchFamily="34" charset="-122"/>
                <a:cs typeface="Montserrat" pitchFamily="34" charset="-120"/>
              </a:rPr>
              <a:t>Оставались рядом с гнездом и охраняли его</a:t>
            </a:r>
            <a:endParaRPr lang="en-US" sz="1100" dirty="0"/>
          </a:p>
          <a:p>
            <a:pPr algn="l" marL="342900" indent="-342900">
              <a:lnSpc>
                <a:spcPct val="123000"/>
              </a:lnSpc>
              <a:buSzPct val="100000"/>
              <a:buChar char="•"/>
            </a:pPr>
            <a:r>
              <a:rPr lang="en-US" sz="1100" dirty="0">
                <a:solidFill>
                  <a:srgbClr val="000000"/>
                </a:solidFill>
                <a:latin typeface="Montserrat" pitchFamily="34" charset="0"/>
                <a:ea typeface="Montserrat" pitchFamily="34" charset="-122"/>
                <a:cs typeface="Montserrat" pitchFamily="34" charset="-120"/>
              </a:rPr>
              <a:t>Приносили еду детёнышам, которые ещё не умели ходить</a:t>
            </a:r>
            <a:endParaRPr lang="en-US" sz="1100" dirty="0"/>
          </a:p>
        </p:txBody>
      </p:sp>
      <p:sp>
        <p:nvSpPr>
          <p:cNvPr id="7" name="Text 5"/>
          <p:cNvSpPr/>
          <p:nvPr/>
        </p:nvSpPr>
        <p:spPr>
          <a:xfrm>
            <a:off x="6273643" y="1383407"/>
            <a:ext cx="2592124" cy="219571"/>
          </a:xfrm>
          <a:prstGeom prst="rect">
            <a:avLst/>
          </a:prstGeom>
          <a:noFill/>
          <a:ln/>
        </p:spPr>
        <p:txBody>
          <a:bodyPr wrap="none" lIns="0" tIns="0" rIns="0" bIns="0" rtlCol="0" anchor="t"/>
          <a:lstStyle/>
          <a:p>
            <a:pPr algn="l" indent="0" marL="0">
              <a:lnSpc>
                <a:spcPct val="104000"/>
              </a:lnSpc>
              <a:buNone/>
            </a:pPr>
            <a:r>
              <a:rPr lang="en-US" sz="1350" dirty="0">
                <a:solidFill>
                  <a:srgbClr val="EEAEF6"/>
                </a:solidFill>
                <a:latin typeface="Bricolage Grotesque ExtraBold" pitchFamily="34" charset="0"/>
                <a:ea typeface="Bricolage Grotesque ExtraBold" pitchFamily="34" charset="-122"/>
                <a:cs typeface="Bricolage Grotesque ExtraBold" pitchFamily="34" charset="-120"/>
              </a:rPr>
              <a:t>Малыши динозавров</a:t>
            </a:r>
            <a:endParaRPr lang="en-US" sz="1350" dirty="0"/>
          </a:p>
        </p:txBody>
      </p:sp>
      <p:sp>
        <p:nvSpPr>
          <p:cNvPr id="8" name="Text 6"/>
          <p:cNvSpPr/>
          <p:nvPr/>
        </p:nvSpPr>
        <p:spPr>
          <a:xfrm>
            <a:off x="6273643" y="1722437"/>
            <a:ext cx="5262828" cy="416123"/>
          </a:xfrm>
          <a:prstGeom prst="rect">
            <a:avLst/>
          </a:prstGeom>
          <a:noFill/>
          <a:ln/>
        </p:spPr>
        <p:txBody>
          <a:bodyPr wrap="square" lIns="0" tIns="0" rIns="0" bIns="0" rtlCol="0" anchor="t">
            <a:normAutofit/>
          </a:bodyPr>
          <a:lstStyle/>
          <a:p>
            <a:pPr algn="l" indent="0" marL="0">
              <a:lnSpc>
                <a:spcPct val="123000"/>
              </a:lnSpc>
              <a:buNone/>
            </a:pPr>
            <a:r>
              <a:rPr lang="en-US" sz="1100" dirty="0">
                <a:solidFill>
                  <a:srgbClr val="E5DCE6"/>
                </a:solidFill>
                <a:latin typeface="Montserrat" pitchFamily="34" charset="0"/>
                <a:ea typeface="Montserrat" pitchFamily="34" charset="-122"/>
                <a:cs typeface="Montserrat" pitchFamily="34" charset="-120"/>
              </a:rPr>
              <a:t>Детёныши майазавра вылуплялись размером с кошку, но росли очень быстро. За первый год жизни они увеличивались в несколько раз!</a:t>
            </a:r>
            <a:endParaRPr lang="en-US" sz="1100" dirty="0"/>
          </a:p>
        </p:txBody>
      </p:sp>
      <p:sp>
        <p:nvSpPr>
          <p:cNvPr id="9" name="Text 7"/>
          <p:cNvSpPr/>
          <p:nvPr/>
        </p:nvSpPr>
        <p:spPr>
          <a:xfrm>
            <a:off x="6273643" y="2272903"/>
            <a:ext cx="281080" cy="175716"/>
          </a:xfrm>
          <a:prstGeom prst="rect">
            <a:avLst/>
          </a:prstGeom>
          <a:noFill/>
          <a:ln/>
        </p:spPr>
        <p:txBody>
          <a:bodyPr wrap="none" lIns="0" tIns="0" rIns="0" bIns="0" rtlCol="0" anchor="ctr"/>
          <a:lstStyle/>
          <a:p>
            <a:pPr algn="l" indent="0" marL="0">
              <a:lnSpc>
                <a:spcPct val="100000"/>
              </a:lnSpc>
              <a:buNone/>
            </a:pPr>
            <a:r>
              <a:rPr lang="en-US" sz="1100" dirty="0">
                <a:solidFill>
                  <a:srgbClr val="E5DCE6"/>
                </a:solidFill>
                <a:latin typeface="Bricolage Grotesque Light" pitchFamily="34" charset="0"/>
                <a:ea typeface="Bricolage Grotesque Light" pitchFamily="34" charset="-122"/>
                <a:cs typeface="Bricolage Grotesque Light" pitchFamily="34" charset="-120"/>
              </a:rPr>
              <a:t>01</a:t>
            </a:r>
            <a:endParaRPr lang="en-US" sz="1100" dirty="0"/>
          </a:p>
        </p:txBody>
      </p:sp>
      <p:sp>
        <p:nvSpPr>
          <p:cNvPr id="10" name="Shape 8"/>
          <p:cNvSpPr/>
          <p:nvPr/>
        </p:nvSpPr>
        <p:spPr>
          <a:xfrm>
            <a:off x="6273643" y="2492772"/>
            <a:ext cx="5262828" cy="19050"/>
          </a:xfrm>
          <a:prstGeom prst="rect">
            <a:avLst/>
          </a:prstGeom>
          <a:solidFill>
            <a:srgbClr val="EEAEF6"/>
          </a:solidFill>
          <a:ln/>
        </p:spPr>
      </p:sp>
      <p:sp>
        <p:nvSpPr>
          <p:cNvPr id="11" name="Text 9"/>
          <p:cNvSpPr/>
          <p:nvPr/>
        </p:nvSpPr>
        <p:spPr>
          <a:xfrm>
            <a:off x="6273643" y="2601119"/>
            <a:ext cx="1757219" cy="219571"/>
          </a:xfrm>
          <a:prstGeom prst="rect">
            <a:avLst/>
          </a:prstGeom>
          <a:noFill/>
          <a:ln/>
        </p:spPr>
        <p:txBody>
          <a:bodyPr wrap="none" lIns="0" tIns="0" rIns="0" bIns="0" rtlCol="0" anchor="t"/>
          <a:lstStyle/>
          <a:p>
            <a:pPr algn="l" indent="0" marL="0">
              <a:lnSpc>
                <a:spcPct val="104000"/>
              </a:lnSpc>
              <a:buNone/>
            </a:pPr>
            <a:r>
              <a:rPr lang="en-US" sz="1350" dirty="0">
                <a:solidFill>
                  <a:srgbClr val="E5DCE6"/>
                </a:solidFill>
                <a:latin typeface="Bricolage Grotesque ExtraBold" pitchFamily="34" charset="0"/>
                <a:ea typeface="Bricolage Grotesque ExtraBold" pitchFamily="34" charset="-122"/>
                <a:cs typeface="Bricolage Grotesque ExtraBold" pitchFamily="34" charset="-120"/>
              </a:rPr>
              <a:t>Яйца в гнезде</a:t>
            </a:r>
            <a:endParaRPr lang="en-US" sz="1350" dirty="0"/>
          </a:p>
        </p:txBody>
      </p:sp>
      <p:sp>
        <p:nvSpPr>
          <p:cNvPr id="12" name="Text 10"/>
          <p:cNvSpPr/>
          <p:nvPr/>
        </p:nvSpPr>
        <p:spPr>
          <a:xfrm>
            <a:off x="6273643" y="2940149"/>
            <a:ext cx="5262828" cy="416123"/>
          </a:xfrm>
          <a:prstGeom prst="rect">
            <a:avLst/>
          </a:prstGeom>
          <a:noFill/>
          <a:ln/>
        </p:spPr>
        <p:txBody>
          <a:bodyPr wrap="square" lIns="0" tIns="0" rIns="0" bIns="0" rtlCol="0" anchor="t">
            <a:normAutofit/>
          </a:bodyPr>
          <a:lstStyle/>
          <a:p>
            <a:pPr algn="l" indent="0" marL="0">
              <a:lnSpc>
                <a:spcPct val="123000"/>
              </a:lnSpc>
              <a:buNone/>
            </a:pPr>
            <a:r>
              <a:rPr lang="en-US" sz="1100" dirty="0">
                <a:solidFill>
                  <a:srgbClr val="E5DCE6"/>
                </a:solidFill>
                <a:latin typeface="Montserrat" pitchFamily="34" charset="0"/>
                <a:ea typeface="Montserrat" pitchFamily="34" charset="-122"/>
                <a:cs typeface="Montserrat" pitchFamily="34" charset="-120"/>
              </a:rPr>
              <a:t>Мама грела яйца теплом тела или прикрывала их листьями, которые выделяли тепло при разложении.</a:t>
            </a:r>
            <a:endParaRPr lang="en-US" sz="1100" dirty="0"/>
          </a:p>
        </p:txBody>
      </p:sp>
      <p:sp>
        <p:nvSpPr>
          <p:cNvPr id="13" name="Text 11"/>
          <p:cNvSpPr/>
          <p:nvPr/>
        </p:nvSpPr>
        <p:spPr>
          <a:xfrm>
            <a:off x="6273643" y="3581102"/>
            <a:ext cx="281080" cy="175716"/>
          </a:xfrm>
          <a:prstGeom prst="rect">
            <a:avLst/>
          </a:prstGeom>
          <a:noFill/>
          <a:ln/>
        </p:spPr>
        <p:txBody>
          <a:bodyPr wrap="none" lIns="0" tIns="0" rIns="0" bIns="0" rtlCol="0" anchor="ctr"/>
          <a:lstStyle/>
          <a:p>
            <a:pPr algn="l" indent="0" marL="0">
              <a:lnSpc>
                <a:spcPct val="100000"/>
              </a:lnSpc>
              <a:buNone/>
            </a:pPr>
            <a:r>
              <a:rPr lang="en-US" sz="1100" dirty="0">
                <a:solidFill>
                  <a:srgbClr val="E5DCE6"/>
                </a:solidFill>
                <a:latin typeface="Bricolage Grotesque Light" pitchFamily="34" charset="0"/>
                <a:ea typeface="Bricolage Grotesque Light" pitchFamily="34" charset="-122"/>
                <a:cs typeface="Bricolage Grotesque Light" pitchFamily="34" charset="-120"/>
              </a:rPr>
              <a:t>02</a:t>
            </a:r>
            <a:endParaRPr lang="en-US" sz="1100" dirty="0"/>
          </a:p>
        </p:txBody>
      </p:sp>
      <p:sp>
        <p:nvSpPr>
          <p:cNvPr id="14" name="Shape 12"/>
          <p:cNvSpPr/>
          <p:nvPr/>
        </p:nvSpPr>
        <p:spPr>
          <a:xfrm>
            <a:off x="6273643" y="3800971"/>
            <a:ext cx="5262828" cy="19050"/>
          </a:xfrm>
          <a:prstGeom prst="rect">
            <a:avLst/>
          </a:prstGeom>
          <a:solidFill>
            <a:srgbClr val="EEAEF6"/>
          </a:solidFill>
          <a:ln/>
        </p:spPr>
      </p:sp>
      <p:sp>
        <p:nvSpPr>
          <p:cNvPr id="15" name="Text 13"/>
          <p:cNvSpPr/>
          <p:nvPr/>
        </p:nvSpPr>
        <p:spPr>
          <a:xfrm>
            <a:off x="6273643" y="3909318"/>
            <a:ext cx="1757219" cy="219571"/>
          </a:xfrm>
          <a:prstGeom prst="rect">
            <a:avLst/>
          </a:prstGeom>
          <a:noFill/>
          <a:ln/>
        </p:spPr>
        <p:txBody>
          <a:bodyPr wrap="none" lIns="0" tIns="0" rIns="0" bIns="0" rtlCol="0" anchor="t"/>
          <a:lstStyle/>
          <a:p>
            <a:pPr algn="l" indent="0" marL="0">
              <a:lnSpc>
                <a:spcPct val="104000"/>
              </a:lnSpc>
              <a:buNone/>
            </a:pPr>
            <a:r>
              <a:rPr lang="en-US" sz="1350" dirty="0">
                <a:solidFill>
                  <a:srgbClr val="E5DCE6"/>
                </a:solidFill>
                <a:latin typeface="Bricolage Grotesque ExtraBold" pitchFamily="34" charset="0"/>
                <a:ea typeface="Bricolage Grotesque ExtraBold" pitchFamily="34" charset="-122"/>
                <a:cs typeface="Bricolage Grotesque ExtraBold" pitchFamily="34" charset="-120"/>
              </a:rPr>
              <a:t>Вылупление</a:t>
            </a:r>
            <a:endParaRPr lang="en-US" sz="1350" dirty="0"/>
          </a:p>
        </p:txBody>
      </p:sp>
      <p:sp>
        <p:nvSpPr>
          <p:cNvPr id="16" name="Text 14"/>
          <p:cNvSpPr/>
          <p:nvPr/>
        </p:nvSpPr>
        <p:spPr>
          <a:xfrm>
            <a:off x="6273643" y="4248348"/>
            <a:ext cx="5262828" cy="416123"/>
          </a:xfrm>
          <a:prstGeom prst="rect">
            <a:avLst/>
          </a:prstGeom>
          <a:noFill/>
          <a:ln/>
        </p:spPr>
        <p:txBody>
          <a:bodyPr wrap="square" lIns="0" tIns="0" rIns="0" bIns="0" rtlCol="0" anchor="t">
            <a:normAutofit/>
          </a:bodyPr>
          <a:lstStyle/>
          <a:p>
            <a:pPr algn="l" indent="0" marL="0">
              <a:lnSpc>
                <a:spcPct val="123000"/>
              </a:lnSpc>
              <a:buNone/>
            </a:pPr>
            <a:r>
              <a:rPr lang="en-US" sz="1100" dirty="0">
                <a:solidFill>
                  <a:srgbClr val="E5DCE6"/>
                </a:solidFill>
                <a:latin typeface="Montserrat" pitchFamily="34" charset="0"/>
                <a:ea typeface="Montserrat" pitchFamily="34" charset="-122"/>
                <a:cs typeface="Montserrat" pitchFamily="34" charset="-120"/>
              </a:rPr>
              <a:t>Детёныши разбивали скорлупу специальным «яйцевым зубом» — крошечным выступом на носу.</a:t>
            </a:r>
            <a:endParaRPr lang="en-US" sz="1100" dirty="0"/>
          </a:p>
        </p:txBody>
      </p:sp>
      <p:sp>
        <p:nvSpPr>
          <p:cNvPr id="17" name="Text 15"/>
          <p:cNvSpPr/>
          <p:nvPr/>
        </p:nvSpPr>
        <p:spPr>
          <a:xfrm>
            <a:off x="6273643" y="4889302"/>
            <a:ext cx="281080" cy="175716"/>
          </a:xfrm>
          <a:prstGeom prst="rect">
            <a:avLst/>
          </a:prstGeom>
          <a:noFill/>
          <a:ln/>
        </p:spPr>
        <p:txBody>
          <a:bodyPr wrap="none" lIns="0" tIns="0" rIns="0" bIns="0" rtlCol="0" anchor="ctr"/>
          <a:lstStyle/>
          <a:p>
            <a:pPr algn="l" indent="0" marL="0">
              <a:lnSpc>
                <a:spcPct val="100000"/>
              </a:lnSpc>
              <a:buNone/>
            </a:pPr>
            <a:r>
              <a:rPr lang="en-US" sz="1100" dirty="0">
                <a:solidFill>
                  <a:srgbClr val="E5DCE6"/>
                </a:solidFill>
                <a:latin typeface="Bricolage Grotesque Light" pitchFamily="34" charset="0"/>
                <a:ea typeface="Bricolage Grotesque Light" pitchFamily="34" charset="-122"/>
                <a:cs typeface="Bricolage Grotesque Light" pitchFamily="34" charset="-120"/>
              </a:rPr>
              <a:t>03</a:t>
            </a:r>
            <a:endParaRPr lang="en-US" sz="1100" dirty="0"/>
          </a:p>
        </p:txBody>
      </p:sp>
      <p:sp>
        <p:nvSpPr>
          <p:cNvPr id="18" name="Shape 16"/>
          <p:cNvSpPr/>
          <p:nvPr/>
        </p:nvSpPr>
        <p:spPr>
          <a:xfrm>
            <a:off x="6273643" y="5109170"/>
            <a:ext cx="5262828" cy="19050"/>
          </a:xfrm>
          <a:prstGeom prst="rect">
            <a:avLst/>
          </a:prstGeom>
          <a:solidFill>
            <a:srgbClr val="EEAEF6"/>
          </a:solidFill>
          <a:ln/>
        </p:spPr>
      </p:sp>
      <p:sp>
        <p:nvSpPr>
          <p:cNvPr id="19" name="Text 17"/>
          <p:cNvSpPr/>
          <p:nvPr/>
        </p:nvSpPr>
        <p:spPr>
          <a:xfrm>
            <a:off x="6273643" y="5217517"/>
            <a:ext cx="1757219" cy="219571"/>
          </a:xfrm>
          <a:prstGeom prst="rect">
            <a:avLst/>
          </a:prstGeom>
          <a:noFill/>
          <a:ln/>
        </p:spPr>
        <p:txBody>
          <a:bodyPr wrap="none" lIns="0" tIns="0" rIns="0" bIns="0" rtlCol="0" anchor="t"/>
          <a:lstStyle/>
          <a:p>
            <a:pPr algn="l" indent="0" marL="0">
              <a:lnSpc>
                <a:spcPct val="104000"/>
              </a:lnSpc>
              <a:buNone/>
            </a:pPr>
            <a:r>
              <a:rPr lang="en-US" sz="1350" dirty="0">
                <a:solidFill>
                  <a:srgbClr val="E5DCE6"/>
                </a:solidFill>
                <a:latin typeface="Bricolage Grotesque ExtraBold" pitchFamily="34" charset="0"/>
                <a:ea typeface="Bricolage Grotesque ExtraBold" pitchFamily="34" charset="-122"/>
                <a:cs typeface="Bricolage Grotesque ExtraBold" pitchFamily="34" charset="-120"/>
              </a:rPr>
              <a:t>Первые недели</a:t>
            </a:r>
            <a:endParaRPr lang="en-US" sz="1350" dirty="0"/>
          </a:p>
        </p:txBody>
      </p:sp>
      <p:sp>
        <p:nvSpPr>
          <p:cNvPr id="20" name="Text 18"/>
          <p:cNvSpPr/>
          <p:nvPr/>
        </p:nvSpPr>
        <p:spPr>
          <a:xfrm>
            <a:off x="6273643" y="5556548"/>
            <a:ext cx="5262828" cy="416123"/>
          </a:xfrm>
          <a:prstGeom prst="rect">
            <a:avLst/>
          </a:prstGeom>
          <a:noFill/>
          <a:ln/>
        </p:spPr>
        <p:txBody>
          <a:bodyPr wrap="square" lIns="0" tIns="0" rIns="0" bIns="0" rtlCol="0" anchor="t">
            <a:normAutofit/>
          </a:bodyPr>
          <a:lstStyle/>
          <a:p>
            <a:pPr algn="l" indent="0" marL="0">
              <a:lnSpc>
                <a:spcPct val="123000"/>
              </a:lnSpc>
              <a:buNone/>
            </a:pPr>
            <a:r>
              <a:rPr lang="en-US" sz="1100" dirty="0">
                <a:solidFill>
                  <a:srgbClr val="E5DCE6"/>
                </a:solidFill>
                <a:latin typeface="Montserrat" pitchFamily="34" charset="0"/>
                <a:ea typeface="Montserrat" pitchFamily="34" charset="-122"/>
                <a:cs typeface="Montserrat" pitchFamily="34" charset="-120"/>
              </a:rPr>
              <a:t>Родители кормили малышей, пока те не окрепли достаточно, чтобы выйти из гнезда.</a:t>
            </a:r>
            <a:endParaRPr lang="en-US" sz="11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661574" y="579438"/>
            <a:ext cx="8696405" cy="516731"/>
          </a:xfrm>
          <a:prstGeom prst="rect">
            <a:avLst/>
          </a:prstGeom>
          <a:noFill/>
          <a:ln/>
        </p:spPr>
        <p:txBody>
          <a:bodyPr wrap="none" lIns="0" tIns="0" rIns="0" bIns="0" rtlCol="0" anchor="t"/>
          <a:lstStyle/>
          <a:p>
            <a:pPr algn="l" indent="0" marL="0">
              <a:lnSpc>
                <a:spcPct val="104000"/>
              </a:lnSpc>
              <a:buNone/>
            </a:pPr>
            <a:r>
              <a:rPr lang="en-US" sz="3250" dirty="0">
                <a:solidFill>
                  <a:srgbClr val="EEAEF6"/>
                </a:solidFill>
                <a:latin typeface="Bricolage Grotesque ExtraBold" pitchFamily="34" charset="0"/>
                <a:ea typeface="Bricolage Grotesque ExtraBold" pitchFamily="34" charset="-122"/>
                <a:cs typeface="Bricolage Grotesque ExtraBold" pitchFamily="34" charset="-120"/>
              </a:rPr>
              <a:t>Музыкальные гребни: Паразауролоф</a:t>
            </a:r>
            <a:endParaRPr lang="en-US" sz="3250" dirty="0"/>
          </a:p>
        </p:txBody>
      </p:sp>
      <p:sp>
        <p:nvSpPr>
          <p:cNvPr id="3" name="Text 1"/>
          <p:cNvSpPr/>
          <p:nvPr/>
        </p:nvSpPr>
        <p:spPr>
          <a:xfrm>
            <a:off x="661574" y="1426865"/>
            <a:ext cx="10868547" cy="529233"/>
          </a:xfrm>
          <a:prstGeom prst="rect">
            <a:avLst/>
          </a:prstGeom>
          <a:noFill/>
          <a:ln/>
        </p:spPr>
        <p:txBody>
          <a:bodyPr wrap="square" lIns="0" tIns="0" rIns="0" bIns="0" rtlCol="0" anchor="t">
            <a:normAutofit/>
          </a:bodyPr>
          <a:lstStyle/>
          <a:p>
            <a:pPr algn="l" indent="0" marL="0">
              <a:lnSpc>
                <a:spcPct val="133000"/>
              </a:lnSpc>
              <a:buNone/>
            </a:pPr>
            <a:r>
              <a:rPr lang="en-US" sz="1300" dirty="0">
                <a:solidFill>
                  <a:srgbClr val="E5DCE6"/>
                </a:solidFill>
                <a:latin typeface="Montserrat" pitchFamily="34" charset="0"/>
                <a:ea typeface="Montserrat" pitchFamily="34" charset="-122"/>
                <a:cs typeface="Montserrat" pitchFamily="34" charset="-120"/>
              </a:rPr>
              <a:t>Паразауролоф был необычным динозавром из группы гадрозавров — «утконосых» динозавров. Его главная особенность — </a:t>
            </a:r>
            <a:pPr algn="l" indent="0" marL="0">
              <a:lnSpc>
                <a:spcPct val="133000"/>
              </a:lnSpc>
              <a:buNone/>
            </a:pPr>
            <a:r>
              <a:rPr lang="en-US" sz="1300" dirty="0">
                <a:solidFill>
                  <a:srgbClr val="000000"/>
                </a:solidFill>
                <a:highlight>
                  <a:srgbClr val="EEAEF6"/>
                </a:highlight>
                <a:latin typeface="Montserrat" pitchFamily="34" charset="0"/>
                <a:ea typeface="Montserrat" pitchFamily="34" charset="-122"/>
                <a:cs typeface="Montserrat" pitchFamily="34" charset="-120"/>
              </a:rPr>
              <a:t>длинный полый гребень на голове</a:t>
            </a:r>
            <a:pPr algn="l" indent="0" marL="0">
              <a:lnSpc>
                <a:spcPct val="133000"/>
              </a:lnSpc>
              <a:buNone/>
            </a:pPr>
            <a:r>
              <a:rPr lang="en-US" sz="1300" dirty="0">
                <a:solidFill>
                  <a:srgbClr val="E5DCE6"/>
                </a:solidFill>
                <a:latin typeface="Montserrat" pitchFamily="34" charset="0"/>
                <a:ea typeface="Montserrat" pitchFamily="34" charset="-122"/>
                <a:cs typeface="Montserrat" pitchFamily="34" charset="-120"/>
              </a:rPr>
              <a:t>, который мог достигать 1,5 метра в длину!</a:t>
            </a:r>
            <a:endParaRPr lang="en-US" sz="1300" dirty="0"/>
          </a:p>
        </p:txBody>
      </p:sp>
      <p:sp>
        <p:nvSpPr>
          <p:cNvPr id="4" name="Text 2"/>
          <p:cNvSpPr/>
          <p:nvPr/>
        </p:nvSpPr>
        <p:spPr>
          <a:xfrm>
            <a:off x="661574" y="2307431"/>
            <a:ext cx="3040284" cy="258465"/>
          </a:xfrm>
          <a:prstGeom prst="rect">
            <a:avLst/>
          </a:prstGeom>
          <a:noFill/>
          <a:ln/>
        </p:spPr>
        <p:txBody>
          <a:bodyPr wrap="none" lIns="0" tIns="0" rIns="0" bIns="0" rtlCol="0" anchor="t"/>
          <a:lstStyle/>
          <a:p>
            <a:pPr algn="l" indent="0" marL="0">
              <a:lnSpc>
                <a:spcPct val="104000"/>
              </a:lnSpc>
              <a:buNone/>
            </a:pPr>
            <a:r>
              <a:rPr lang="en-US" sz="1600" dirty="0">
                <a:solidFill>
                  <a:srgbClr val="EEAEF6"/>
                </a:solidFill>
                <a:latin typeface="Bricolage Grotesque ExtraBold" pitchFamily="34" charset="0"/>
                <a:ea typeface="Bricolage Grotesque ExtraBold" pitchFamily="34" charset="-122"/>
                <a:cs typeface="Bricolage Grotesque ExtraBold" pitchFamily="34" charset="-120"/>
              </a:rPr>
              <a:t>Зачем нужен гребень?</a:t>
            </a:r>
            <a:endParaRPr lang="en-US" sz="1600" dirty="0"/>
          </a:p>
        </p:txBody>
      </p:sp>
      <p:sp>
        <p:nvSpPr>
          <p:cNvPr id="5" name="Text 3"/>
          <p:cNvSpPr/>
          <p:nvPr/>
        </p:nvSpPr>
        <p:spPr>
          <a:xfrm>
            <a:off x="661574" y="2731195"/>
            <a:ext cx="5232567" cy="3084314"/>
          </a:xfrm>
          <a:prstGeom prst="rect">
            <a:avLst/>
          </a:prstGeom>
          <a:noFill/>
          <a:ln/>
        </p:spPr>
        <p:txBody>
          <a:bodyPr wrap="square" lIns="0" tIns="0" rIns="0" bIns="0" rtlCol="0" anchor="t">
            <a:normAutofit/>
          </a:bodyPr>
          <a:lstStyle/>
          <a:p>
            <a:pPr algn="l" marL="342900" indent="-342900">
              <a:lnSpc>
                <a:spcPct val="133000"/>
              </a:lnSpc>
              <a:buSzPct val="100000"/>
              <a:buChar char="•"/>
            </a:pPr>
            <a:r>
              <a:rPr lang="en-US" sz="1300" b="1" dirty="0">
                <a:solidFill>
                  <a:srgbClr val="E5DCE6"/>
                </a:solidFill>
                <a:latin typeface="Montserrat" pitchFamily="34" charset="0"/>
                <a:ea typeface="Montserrat" pitchFamily="34" charset="-122"/>
                <a:cs typeface="Montserrat" pitchFamily="34" charset="-120"/>
              </a:rPr>
              <a:t>Музыкальный инструмент:</a:t>
            </a:r>
            <a:pPr algn="l" marL="342900" indent="-342900">
              <a:lnSpc>
                <a:spcPct val="133000"/>
              </a:lnSpc>
              <a:buSzPct val="100000"/>
              <a:buChar char="•"/>
            </a:pPr>
            <a:r>
              <a:rPr lang="en-US" sz="1300" dirty="0">
                <a:solidFill>
                  <a:srgbClr val="E5DCE6"/>
                </a:solidFill>
                <a:latin typeface="Montserrat" pitchFamily="34" charset="0"/>
                <a:ea typeface="Montserrat" pitchFamily="34" charset="-122"/>
                <a:cs typeface="Montserrat" pitchFamily="34" charset="-120"/>
              </a:rPr>
              <a:t> внутри гребня находились извилистые полые каналы. Воздух, проходя через них, создавал низкий гудящий звук — как у огромной трубы или тромбона</a:t>
            </a:r>
            <a:endParaRPr lang="en-US" sz="1300" dirty="0"/>
          </a:p>
          <a:p>
            <a:pPr algn="l" marL="342900" indent="-342900">
              <a:lnSpc>
                <a:spcPct val="133000"/>
              </a:lnSpc>
              <a:buSzPct val="100000"/>
              <a:buChar char="•"/>
            </a:pPr>
            <a:r>
              <a:rPr lang="en-US" sz="1300" b="1" dirty="0">
                <a:solidFill>
                  <a:srgbClr val="E5DCE6"/>
                </a:solidFill>
                <a:latin typeface="Montserrat" pitchFamily="34" charset="0"/>
                <a:ea typeface="Montserrat" pitchFamily="34" charset="-122"/>
                <a:cs typeface="Montserrat" pitchFamily="34" charset="-120"/>
              </a:rPr>
              <a:t>Сигналы стаду:</a:t>
            </a:r>
            <a:pPr algn="l" marL="342900" indent="-342900">
              <a:lnSpc>
                <a:spcPct val="133000"/>
              </a:lnSpc>
              <a:buSzPct val="100000"/>
              <a:buChar char="•"/>
            </a:pPr>
            <a:r>
              <a:rPr lang="en-US" sz="1300" dirty="0">
                <a:solidFill>
                  <a:srgbClr val="E5DCE6"/>
                </a:solidFill>
                <a:latin typeface="Montserrat" pitchFamily="34" charset="0"/>
                <a:ea typeface="Montserrat" pitchFamily="34" charset="-122"/>
                <a:cs typeface="Montserrat" pitchFamily="34" charset="-120"/>
              </a:rPr>
              <a:t> разные звуки могли означать «опасность!», «сюда!» или «я здесь!»</a:t>
            </a:r>
            <a:endParaRPr lang="en-US" sz="1300" dirty="0"/>
          </a:p>
          <a:p>
            <a:pPr algn="l" marL="342900" indent="-342900">
              <a:lnSpc>
                <a:spcPct val="133000"/>
              </a:lnSpc>
              <a:buSzPct val="100000"/>
              <a:buChar char="•"/>
            </a:pPr>
            <a:r>
              <a:rPr lang="en-US" sz="1300" b="1" dirty="0">
                <a:solidFill>
                  <a:srgbClr val="E5DCE6"/>
                </a:solidFill>
                <a:latin typeface="Montserrat" pitchFamily="34" charset="0"/>
                <a:ea typeface="Montserrat" pitchFamily="34" charset="-122"/>
                <a:cs typeface="Montserrat" pitchFamily="34" charset="-120"/>
              </a:rPr>
              <a:t>Распознавание своих:</a:t>
            </a:r>
            <a:pPr algn="l" marL="342900" indent="-342900">
              <a:lnSpc>
                <a:spcPct val="133000"/>
              </a:lnSpc>
              <a:buSzPct val="100000"/>
              <a:buChar char="•"/>
            </a:pPr>
            <a:r>
              <a:rPr lang="en-US" sz="1300" dirty="0">
                <a:solidFill>
                  <a:srgbClr val="E5DCE6"/>
                </a:solidFill>
                <a:latin typeface="Montserrat" pitchFamily="34" charset="0"/>
                <a:ea typeface="Montserrat" pitchFamily="34" charset="-122"/>
                <a:cs typeface="Montserrat" pitchFamily="34" charset="-120"/>
              </a:rPr>
              <a:t> у каждого вида гребень имел немного другую форму, поэтому динозавры могли отличать своих от чужих</a:t>
            </a:r>
            <a:endParaRPr lang="en-US" sz="1300" dirty="0"/>
          </a:p>
          <a:p>
            <a:pPr algn="l" marL="342900" indent="-342900">
              <a:lnSpc>
                <a:spcPct val="133000"/>
              </a:lnSpc>
              <a:buSzPct val="100000"/>
              <a:buChar char="•"/>
            </a:pPr>
            <a:r>
              <a:rPr lang="en-US" sz="1300" b="1" dirty="0">
                <a:solidFill>
                  <a:srgbClr val="E5DCE6"/>
                </a:solidFill>
                <a:latin typeface="Montserrat" pitchFamily="34" charset="0"/>
                <a:ea typeface="Montserrat" pitchFamily="34" charset="-122"/>
                <a:cs typeface="Montserrat" pitchFamily="34" charset="-120"/>
              </a:rPr>
              <a:t>Украшение:</a:t>
            </a:r>
            <a:pPr algn="l" marL="342900" indent="-342900">
              <a:lnSpc>
                <a:spcPct val="133000"/>
              </a:lnSpc>
              <a:buSzPct val="100000"/>
              <a:buChar char="•"/>
            </a:pPr>
            <a:r>
              <a:rPr lang="en-US" sz="1300" dirty="0">
                <a:solidFill>
                  <a:srgbClr val="E5DCE6"/>
                </a:solidFill>
                <a:latin typeface="Montserrat" pitchFamily="34" charset="0"/>
                <a:ea typeface="Montserrat" pitchFamily="34" charset="-122"/>
                <a:cs typeface="Montserrat" pitchFamily="34" charset="-120"/>
              </a:rPr>
              <a:t> возможно, гребень был ярко окрашен и помогал привлекать партнёров</a:t>
            </a:r>
            <a:endParaRPr lang="en-US" sz="1300" dirty="0"/>
          </a:p>
        </p:txBody>
      </p:sp>
      <p:sp>
        <p:nvSpPr>
          <p:cNvPr id="6" name="Shape 4"/>
          <p:cNvSpPr/>
          <p:nvPr/>
        </p:nvSpPr>
        <p:spPr>
          <a:xfrm>
            <a:off x="6184844" y="2142133"/>
            <a:ext cx="5470686" cy="4136330"/>
          </a:xfrm>
          <a:prstGeom prst="roundRect">
            <a:avLst>
              <a:gd name="adj" fmla="val 2879"/>
            </a:avLst>
          </a:prstGeom>
          <a:solidFill>
            <a:srgbClr val="EEAEF6"/>
          </a:solidFill>
          <a:ln/>
        </p:spPr>
      </p:sp>
      <p:sp>
        <p:nvSpPr>
          <p:cNvPr id="7" name="Text 5"/>
          <p:cNvSpPr/>
          <p:nvPr/>
        </p:nvSpPr>
        <p:spPr>
          <a:xfrm>
            <a:off x="6350139" y="2307431"/>
            <a:ext cx="2703941" cy="258465"/>
          </a:xfrm>
          <a:prstGeom prst="rect">
            <a:avLst/>
          </a:prstGeom>
          <a:noFill/>
          <a:ln/>
        </p:spPr>
        <p:txBody>
          <a:bodyPr wrap="none" lIns="0" tIns="0" rIns="0" bIns="0" rtlCol="0" anchor="t"/>
          <a:lstStyle/>
          <a:p>
            <a:pPr algn="l" indent="0" marL="0">
              <a:lnSpc>
                <a:spcPct val="104000"/>
              </a:lnSpc>
              <a:buNone/>
            </a:pPr>
            <a:r>
              <a:rPr lang="en-US" sz="1600" dirty="0">
                <a:solidFill>
                  <a:srgbClr val="000000"/>
                </a:solidFill>
                <a:latin typeface="Bricolage Grotesque ExtraBold" pitchFamily="34" charset="0"/>
                <a:ea typeface="Bricolage Grotesque ExtraBold" pitchFamily="34" charset="-122"/>
                <a:cs typeface="Bricolage Grotesque ExtraBold" pitchFamily="34" charset="-120"/>
              </a:rPr>
              <a:t>Интересные факты</a:t>
            </a:r>
            <a:endParaRPr lang="en-US" sz="1600" dirty="0"/>
          </a:p>
        </p:txBody>
      </p:sp>
      <p:sp>
        <p:nvSpPr>
          <p:cNvPr id="8" name="Text 6"/>
          <p:cNvSpPr/>
          <p:nvPr/>
        </p:nvSpPr>
        <p:spPr>
          <a:xfrm>
            <a:off x="6350139" y="2731195"/>
            <a:ext cx="5140097" cy="2265759"/>
          </a:xfrm>
          <a:prstGeom prst="rect">
            <a:avLst/>
          </a:prstGeom>
          <a:noFill/>
          <a:ln/>
        </p:spPr>
        <p:txBody>
          <a:bodyPr wrap="square" lIns="0" tIns="0" rIns="0" bIns="0" rtlCol="0" anchor="t">
            <a:normAutofit/>
          </a:bodyPr>
          <a:lstStyle/>
          <a:p>
            <a:pPr algn="l" indent="0" marL="0">
              <a:lnSpc>
                <a:spcPct val="133000"/>
              </a:lnSpc>
              <a:spcAft>
                <a:spcPts val="1150"/>
              </a:spcAft>
              <a:buNone/>
            </a:pPr>
            <a:r>
              <a:rPr lang="en-US" sz="1300" dirty="0">
                <a:solidFill>
                  <a:srgbClr val="000000"/>
                </a:solidFill>
                <a:latin typeface="Montserrat" pitchFamily="34" charset="0"/>
                <a:ea typeface="Montserrat" pitchFamily="34" charset="-122"/>
                <a:cs typeface="Montserrat" pitchFamily="34" charset="-120"/>
              </a:rPr>
              <a:t>Учёные создали точную компьютерную модель гребня паразауролофа и воспроизвели его звук — он оказался похож на низкое протяжное гудение органа в большом соборе.</a:t>
            </a:r>
            <a:endParaRPr lang="en-US" sz="1300" dirty="0"/>
          </a:p>
          <a:p>
            <a:pPr algn="l" indent="0" marL="0">
              <a:lnSpc>
                <a:spcPct val="133000"/>
              </a:lnSpc>
              <a:buNone/>
            </a:pPr>
            <a:r>
              <a:rPr lang="en-US" sz="1300" dirty="0">
                <a:solidFill>
                  <a:srgbClr val="000000"/>
                </a:solidFill>
                <a:latin typeface="Montserrat" pitchFamily="34" charset="0"/>
                <a:ea typeface="Montserrat" pitchFamily="34" charset="-122"/>
                <a:cs typeface="Montserrat" pitchFamily="34" charset="-120"/>
              </a:rPr>
              <a:t>Некоторые исследователи полагают, что паразауролофы могли «разговаривать» целыми хорами — представь, каково было слышать сотни таких животных одновременно на рассвете!</a:t>
            </a:r>
            <a:endParaRPr lang="en-US" sz="1300" dirty="0"/>
          </a:p>
        </p:txBody>
      </p:sp>
      <p:sp>
        <p:nvSpPr>
          <p:cNvPr id="9" name="Shape 7"/>
          <p:cNvSpPr/>
          <p:nvPr/>
        </p:nvSpPr>
        <p:spPr>
          <a:xfrm>
            <a:off x="6350139" y="5182989"/>
            <a:ext cx="5140097" cy="909439"/>
          </a:xfrm>
          <a:prstGeom prst="roundRect">
            <a:avLst>
              <a:gd name="adj" fmla="val 7638"/>
            </a:avLst>
          </a:prstGeom>
          <a:solidFill>
            <a:srgbClr val="F1BAF7"/>
          </a:solidFill>
          <a:ln/>
        </p:spPr>
      </p:sp>
      <p:pic>
        <p:nvPicPr>
          <p:cNvPr id="10" name="Image 0" descr="preencoded.png">    </p:cNvPr>
          <p:cNvPicPr>
            <a:picLocks noChangeAspect="1"/>
          </p:cNvPicPr>
          <p:nvPr/>
        </p:nvPicPr>
        <p:blipFill>
          <a:blip r:embed="rId1"/>
          <a:stretch>
            <a:fillRect/>
          </a:stretch>
        </p:blipFill>
        <p:spPr>
          <a:xfrm>
            <a:off x="6515433" y="5429052"/>
            <a:ext cx="206667" cy="165298"/>
          </a:xfrm>
          <a:prstGeom prst="rect">
            <a:avLst/>
          </a:prstGeom>
        </p:spPr>
      </p:pic>
      <p:sp>
        <p:nvSpPr>
          <p:cNvPr id="11" name="Text 8"/>
          <p:cNvSpPr/>
          <p:nvPr/>
        </p:nvSpPr>
        <p:spPr>
          <a:xfrm>
            <a:off x="6887395" y="5373092"/>
            <a:ext cx="4437547" cy="529233"/>
          </a:xfrm>
          <a:prstGeom prst="rect">
            <a:avLst/>
          </a:prstGeom>
          <a:noFill/>
          <a:ln/>
        </p:spPr>
        <p:txBody>
          <a:bodyPr wrap="square" lIns="0" tIns="0" rIns="0" bIns="0" rtlCol="0" anchor="t">
            <a:normAutofit/>
          </a:bodyPr>
          <a:lstStyle/>
          <a:p>
            <a:pPr algn="l" indent="0" marL="0">
              <a:lnSpc>
                <a:spcPct val="133000"/>
              </a:lnSpc>
              <a:buNone/>
            </a:pPr>
            <a:r>
              <a:rPr lang="en-US" sz="1300" dirty="0">
                <a:solidFill>
                  <a:srgbClr val="000000"/>
                </a:solidFill>
                <a:latin typeface="Montserrat" pitchFamily="34" charset="0"/>
                <a:ea typeface="Montserrat" pitchFamily="34" charset="-122"/>
                <a:cs typeface="Montserrat" pitchFamily="34" charset="-120"/>
              </a:rPr>
              <a:t>Гребни разных особей немного отличались по форме и длине — возможно, как голоса у людей!</a:t>
            </a:r>
            <a:endParaRPr lang="en-US" sz="13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661574" y="1148755"/>
            <a:ext cx="6670111" cy="516731"/>
          </a:xfrm>
          <a:prstGeom prst="rect">
            <a:avLst/>
          </a:prstGeom>
          <a:noFill/>
          <a:ln/>
        </p:spPr>
        <p:txBody>
          <a:bodyPr wrap="none" lIns="0" tIns="0" rIns="0" bIns="0" rtlCol="0" anchor="t"/>
          <a:lstStyle/>
          <a:p>
            <a:pPr algn="l" indent="0" marL="0">
              <a:lnSpc>
                <a:spcPct val="104000"/>
              </a:lnSpc>
              <a:buNone/>
            </a:pPr>
            <a:r>
              <a:rPr lang="en-US" sz="3250" dirty="0">
                <a:solidFill>
                  <a:srgbClr val="EEAEF6"/>
                </a:solidFill>
                <a:latin typeface="Bricolage Grotesque ExtraBold" pitchFamily="34" charset="0"/>
                <a:ea typeface="Bricolage Grotesque ExtraBold" pitchFamily="34" charset="-122"/>
                <a:cs typeface="Bricolage Grotesque ExtraBold" pitchFamily="34" charset="-120"/>
              </a:rPr>
              <a:t>Мирные гиганты и природа</a:t>
            </a:r>
            <a:endParaRPr lang="en-US" sz="3250" dirty="0"/>
          </a:p>
        </p:txBody>
      </p:sp>
      <p:sp>
        <p:nvSpPr>
          <p:cNvPr id="3" name="Text 1"/>
          <p:cNvSpPr/>
          <p:nvPr/>
        </p:nvSpPr>
        <p:spPr>
          <a:xfrm>
            <a:off x="661574" y="1996182"/>
            <a:ext cx="10868547" cy="529233"/>
          </a:xfrm>
          <a:prstGeom prst="rect">
            <a:avLst/>
          </a:prstGeom>
          <a:noFill/>
          <a:ln/>
        </p:spPr>
        <p:txBody>
          <a:bodyPr wrap="square" lIns="0" tIns="0" rIns="0" bIns="0" rtlCol="0" anchor="t">
            <a:normAutofit/>
          </a:bodyPr>
          <a:lstStyle/>
          <a:p>
            <a:pPr algn="l" indent="0" marL="0">
              <a:lnSpc>
                <a:spcPct val="133000"/>
              </a:lnSpc>
              <a:buNone/>
            </a:pPr>
            <a:r>
              <a:rPr lang="en-US" sz="1300" dirty="0">
                <a:solidFill>
                  <a:srgbClr val="E5DCE6"/>
                </a:solidFill>
                <a:latin typeface="Montserrat" pitchFamily="34" charset="0"/>
                <a:ea typeface="Montserrat" pitchFamily="34" charset="-122"/>
                <a:cs typeface="Montserrat" pitchFamily="34" charset="-120"/>
              </a:rPr>
              <a:t>Травоядные динозавры были не просто жителями мезозойского мира — они были его </a:t>
            </a:r>
            <a:pPr algn="l" indent="0" marL="0">
              <a:lnSpc>
                <a:spcPct val="133000"/>
              </a:lnSpc>
              <a:buNone/>
            </a:pPr>
            <a:r>
              <a:rPr lang="en-US" sz="1300" b="1" dirty="0">
                <a:solidFill>
                  <a:srgbClr val="E5DCE6"/>
                </a:solidFill>
                <a:latin typeface="Montserrat" pitchFamily="34" charset="0"/>
                <a:ea typeface="Montserrat" pitchFamily="34" charset="-122"/>
                <a:cs typeface="Montserrat" pitchFamily="34" charset="-120"/>
              </a:rPr>
              <a:t>главными строителями и хранителями</a:t>
            </a:r>
            <a:pPr algn="l" indent="0" marL="0">
              <a:lnSpc>
                <a:spcPct val="133000"/>
              </a:lnSpc>
              <a:buNone/>
            </a:pPr>
            <a:r>
              <a:rPr lang="en-US" sz="1300" dirty="0">
                <a:solidFill>
                  <a:srgbClr val="E5DCE6"/>
                </a:solidFill>
                <a:latin typeface="Montserrat" pitchFamily="34" charset="0"/>
                <a:ea typeface="Montserrat" pitchFamily="34" charset="-122"/>
                <a:cs typeface="Montserrat" pitchFamily="34" charset="-120"/>
              </a:rPr>
              <a:t>. Их влияние на природу было огромным!</a:t>
            </a:r>
            <a:endParaRPr lang="en-US" sz="1300" dirty="0"/>
          </a:p>
        </p:txBody>
      </p:sp>
      <p:pic>
        <p:nvPicPr>
          <p:cNvPr id="4" name="Image 0" descr="preencoded.png">    </p:cNvPr>
          <p:cNvPicPr>
            <a:picLocks noChangeAspect="1"/>
          </p:cNvPicPr>
          <p:nvPr/>
        </p:nvPicPr>
        <p:blipFill>
          <a:blip r:embed="rId1"/>
          <a:stretch>
            <a:fillRect/>
          </a:stretch>
        </p:blipFill>
        <p:spPr>
          <a:xfrm>
            <a:off x="661574" y="2711450"/>
            <a:ext cx="766644" cy="766663"/>
          </a:xfrm>
          <a:prstGeom prst="rect">
            <a:avLst/>
          </a:prstGeom>
        </p:spPr>
      </p:pic>
      <p:sp>
        <p:nvSpPr>
          <p:cNvPr id="5" name="Text 2"/>
          <p:cNvSpPr/>
          <p:nvPr/>
        </p:nvSpPr>
        <p:spPr>
          <a:xfrm>
            <a:off x="1634886" y="2711450"/>
            <a:ext cx="2511759" cy="516930"/>
          </a:xfrm>
          <a:prstGeom prst="rect">
            <a:avLst/>
          </a:prstGeom>
          <a:noFill/>
          <a:ln/>
        </p:spPr>
        <p:txBody>
          <a:bodyPr wrap="square" lIns="0" tIns="0" rIns="0" bIns="0" rtlCol="0" anchor="t">
            <a:normAutofit/>
          </a:bodyPr>
          <a:lstStyle/>
          <a:p>
            <a:pPr algn="l" indent="0" marL="0">
              <a:lnSpc>
                <a:spcPct val="104000"/>
              </a:lnSpc>
              <a:buNone/>
            </a:pPr>
            <a:r>
              <a:rPr lang="en-US" sz="1600" dirty="0">
                <a:solidFill>
                  <a:srgbClr val="E5DCE6"/>
                </a:solidFill>
                <a:latin typeface="Bricolage Grotesque ExtraBold" pitchFamily="34" charset="0"/>
                <a:ea typeface="Bricolage Grotesque ExtraBold" pitchFamily="34" charset="-122"/>
                <a:cs typeface="Bricolage Grotesque ExtraBold" pitchFamily="34" charset="-120"/>
              </a:rPr>
              <a:t>Распространение семян</a:t>
            </a:r>
            <a:endParaRPr lang="en-US" sz="1600" dirty="0"/>
          </a:p>
        </p:txBody>
      </p:sp>
      <p:sp>
        <p:nvSpPr>
          <p:cNvPr id="6" name="Text 3"/>
          <p:cNvSpPr/>
          <p:nvPr/>
        </p:nvSpPr>
        <p:spPr>
          <a:xfrm>
            <a:off x="1634886" y="3327598"/>
            <a:ext cx="2511759" cy="2381548"/>
          </a:xfrm>
          <a:prstGeom prst="rect">
            <a:avLst/>
          </a:prstGeom>
          <a:noFill/>
          <a:ln/>
        </p:spPr>
        <p:txBody>
          <a:bodyPr wrap="square" lIns="0" tIns="0" rIns="0" bIns="0" rtlCol="0" anchor="t">
            <a:normAutofit/>
          </a:bodyPr>
          <a:lstStyle/>
          <a:p>
            <a:pPr algn="l" indent="0" marL="0">
              <a:lnSpc>
                <a:spcPct val="133000"/>
              </a:lnSpc>
              <a:buNone/>
            </a:pPr>
            <a:r>
              <a:rPr lang="en-US" sz="1300" dirty="0">
                <a:solidFill>
                  <a:srgbClr val="E5DCE6"/>
                </a:solidFill>
                <a:latin typeface="Montserrat" pitchFamily="34" charset="0"/>
                <a:ea typeface="Montserrat" pitchFamily="34" charset="-122"/>
                <a:cs typeface="Montserrat" pitchFamily="34" charset="-120"/>
              </a:rPr>
              <a:t>Поедая плоды и растения, динозавры переносили семена в своём кишечнике на многие километры. Там, где они останавливались, из семян вырастали новые растения — так леса распространялись по всей планете.</a:t>
            </a:r>
            <a:endParaRPr lang="en-US" sz="1300" dirty="0"/>
          </a:p>
        </p:txBody>
      </p:sp>
      <p:pic>
        <p:nvPicPr>
          <p:cNvPr id="7" name="Image 1" descr="preencoded.png">    </p:cNvPr>
          <p:cNvPicPr>
            <a:picLocks noChangeAspect="1"/>
          </p:cNvPicPr>
          <p:nvPr/>
        </p:nvPicPr>
        <p:blipFill>
          <a:blip r:embed="rId2"/>
          <a:stretch>
            <a:fillRect/>
          </a:stretch>
        </p:blipFill>
        <p:spPr>
          <a:xfrm>
            <a:off x="4353312" y="2711450"/>
            <a:ext cx="766644" cy="766663"/>
          </a:xfrm>
          <a:prstGeom prst="rect">
            <a:avLst/>
          </a:prstGeom>
        </p:spPr>
      </p:pic>
      <p:sp>
        <p:nvSpPr>
          <p:cNvPr id="8" name="Text 4"/>
          <p:cNvSpPr/>
          <p:nvPr/>
        </p:nvSpPr>
        <p:spPr>
          <a:xfrm>
            <a:off x="5326624" y="2711450"/>
            <a:ext cx="2067369" cy="258465"/>
          </a:xfrm>
          <a:prstGeom prst="rect">
            <a:avLst/>
          </a:prstGeom>
          <a:noFill/>
          <a:ln/>
        </p:spPr>
        <p:txBody>
          <a:bodyPr wrap="none" lIns="0" tIns="0" rIns="0" bIns="0" rtlCol="0" anchor="t"/>
          <a:lstStyle/>
          <a:p>
            <a:pPr algn="l" indent="0" marL="0">
              <a:lnSpc>
                <a:spcPct val="104000"/>
              </a:lnSpc>
              <a:buNone/>
            </a:pPr>
            <a:r>
              <a:rPr lang="en-US" sz="1600" dirty="0">
                <a:solidFill>
                  <a:srgbClr val="E5DCE6"/>
                </a:solidFill>
                <a:latin typeface="Bricolage Grotesque ExtraBold" pitchFamily="34" charset="0"/>
                <a:ea typeface="Bricolage Grotesque ExtraBold" pitchFamily="34" charset="-122"/>
                <a:cs typeface="Bricolage Grotesque ExtraBold" pitchFamily="34" charset="-120"/>
              </a:rPr>
              <a:t>Удобрение почвы</a:t>
            </a:r>
            <a:endParaRPr lang="en-US" sz="1600" dirty="0"/>
          </a:p>
        </p:txBody>
      </p:sp>
      <p:sp>
        <p:nvSpPr>
          <p:cNvPr id="9" name="Text 5"/>
          <p:cNvSpPr/>
          <p:nvPr/>
        </p:nvSpPr>
        <p:spPr>
          <a:xfrm>
            <a:off x="5326624" y="3069134"/>
            <a:ext cx="2511759" cy="2116931"/>
          </a:xfrm>
          <a:prstGeom prst="rect">
            <a:avLst/>
          </a:prstGeom>
          <a:noFill/>
          <a:ln/>
        </p:spPr>
        <p:txBody>
          <a:bodyPr wrap="square" lIns="0" tIns="0" rIns="0" bIns="0" rtlCol="0" anchor="t">
            <a:normAutofit/>
          </a:bodyPr>
          <a:lstStyle/>
          <a:p>
            <a:pPr algn="l" indent="0" marL="0">
              <a:lnSpc>
                <a:spcPct val="133000"/>
              </a:lnSpc>
              <a:buNone/>
            </a:pPr>
            <a:r>
              <a:rPr lang="en-US" sz="1300" dirty="0">
                <a:solidFill>
                  <a:srgbClr val="E5DCE6"/>
                </a:solidFill>
                <a:latin typeface="Montserrat" pitchFamily="34" charset="0"/>
                <a:ea typeface="Montserrat" pitchFamily="34" charset="-122"/>
                <a:cs typeface="Montserrat" pitchFamily="34" charset="-120"/>
              </a:rPr>
              <a:t>Огромное количество навоза, которое производили стада динозавров, делало почву чрезвычайно плодородной. Это помогало расти новым растениям и поддерживало здоровье целых экосистем.</a:t>
            </a:r>
            <a:endParaRPr lang="en-US" sz="1300" dirty="0"/>
          </a:p>
        </p:txBody>
      </p:sp>
      <p:pic>
        <p:nvPicPr>
          <p:cNvPr id="10" name="Image 2" descr="preencoded.png">    </p:cNvPr>
          <p:cNvPicPr>
            <a:picLocks noChangeAspect="1"/>
          </p:cNvPicPr>
          <p:nvPr/>
        </p:nvPicPr>
        <p:blipFill>
          <a:blip r:embed="rId3"/>
          <a:stretch>
            <a:fillRect/>
          </a:stretch>
        </p:blipFill>
        <p:spPr>
          <a:xfrm>
            <a:off x="8045050" y="2711450"/>
            <a:ext cx="766644" cy="766663"/>
          </a:xfrm>
          <a:prstGeom prst="rect">
            <a:avLst/>
          </a:prstGeom>
        </p:spPr>
      </p:pic>
      <p:sp>
        <p:nvSpPr>
          <p:cNvPr id="11" name="Text 6"/>
          <p:cNvSpPr/>
          <p:nvPr/>
        </p:nvSpPr>
        <p:spPr>
          <a:xfrm>
            <a:off x="9018362" y="2711450"/>
            <a:ext cx="2079970" cy="258465"/>
          </a:xfrm>
          <a:prstGeom prst="rect">
            <a:avLst/>
          </a:prstGeom>
          <a:noFill/>
          <a:ln/>
        </p:spPr>
        <p:txBody>
          <a:bodyPr wrap="none" lIns="0" tIns="0" rIns="0" bIns="0" rtlCol="0" anchor="t"/>
          <a:lstStyle/>
          <a:p>
            <a:pPr algn="l" indent="0" marL="0">
              <a:lnSpc>
                <a:spcPct val="104000"/>
              </a:lnSpc>
              <a:buNone/>
            </a:pPr>
            <a:r>
              <a:rPr lang="en-US" sz="1600" dirty="0">
                <a:solidFill>
                  <a:srgbClr val="E5DCE6"/>
                </a:solidFill>
                <a:latin typeface="Bricolage Grotesque ExtraBold" pitchFamily="34" charset="0"/>
                <a:ea typeface="Bricolage Grotesque ExtraBold" pitchFamily="34" charset="-122"/>
                <a:cs typeface="Bricolage Grotesque ExtraBold" pitchFamily="34" charset="-120"/>
              </a:rPr>
              <a:t>«Садовники» лесов</a:t>
            </a:r>
            <a:endParaRPr lang="en-US" sz="1600" dirty="0"/>
          </a:p>
        </p:txBody>
      </p:sp>
      <p:sp>
        <p:nvSpPr>
          <p:cNvPr id="12" name="Text 7"/>
          <p:cNvSpPr/>
          <p:nvPr/>
        </p:nvSpPr>
        <p:spPr>
          <a:xfrm>
            <a:off x="9018362" y="3069134"/>
            <a:ext cx="2511759" cy="2116931"/>
          </a:xfrm>
          <a:prstGeom prst="rect">
            <a:avLst/>
          </a:prstGeom>
          <a:noFill/>
          <a:ln/>
        </p:spPr>
        <p:txBody>
          <a:bodyPr wrap="square" lIns="0" tIns="0" rIns="0" bIns="0" rtlCol="0" anchor="t">
            <a:normAutofit/>
          </a:bodyPr>
          <a:lstStyle/>
          <a:p>
            <a:pPr algn="l" indent="0" marL="0">
              <a:lnSpc>
                <a:spcPct val="133000"/>
              </a:lnSpc>
              <a:buNone/>
            </a:pPr>
            <a:r>
              <a:rPr lang="en-US" sz="1300" dirty="0">
                <a:solidFill>
                  <a:srgbClr val="E5DCE6"/>
                </a:solidFill>
                <a:latin typeface="Montserrat" pitchFamily="34" charset="0"/>
                <a:ea typeface="Montserrat" pitchFamily="34" charset="-122"/>
                <a:cs typeface="Montserrat" pitchFamily="34" charset="-120"/>
              </a:rPr>
              <a:t>Объедая ветви и верхушки деревьев, длинношеие динозавры как бы «подстригали» леса. Это пропускало больше солнечного света к земле, позволяя расти кустарникам и папоротникам.</a:t>
            </a:r>
            <a:endParaRPr lang="en-US" sz="13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3930452" y="624384"/>
            <a:ext cx="4330790" cy="471488"/>
          </a:xfrm>
          <a:prstGeom prst="rect">
            <a:avLst/>
          </a:prstGeom>
          <a:noFill/>
          <a:ln/>
        </p:spPr>
        <p:txBody>
          <a:bodyPr wrap="none" lIns="0" tIns="0" rIns="0" bIns="0" rtlCol="0" anchor="t"/>
          <a:lstStyle/>
          <a:p>
            <a:pPr algn="ctr" indent="0" marL="0">
              <a:lnSpc>
                <a:spcPct val="104000"/>
              </a:lnSpc>
              <a:buNone/>
            </a:pPr>
            <a:r>
              <a:rPr lang="en-US" sz="2900" dirty="0">
                <a:solidFill>
                  <a:srgbClr val="EEAEF6"/>
                </a:solidFill>
                <a:latin typeface="Bricolage Grotesque ExtraBold" pitchFamily="34" charset="0"/>
                <a:ea typeface="Bricolage Grotesque ExtraBold" pitchFamily="34" charset="-122"/>
                <a:cs typeface="Bricolage Grotesque ExtraBold" pitchFamily="34" charset="-120"/>
              </a:rPr>
              <a:t>Проверь себя! </a:t>
            </a:r>
            <a:pPr algn="ctr" indent="0" marL="0">
              <a:lnSpc>
                <a:spcPct val="104000"/>
              </a:lnSpc>
              <a:buNone/>
            </a:pPr>
            <a:r>
              <a:rPr lang="en-US" sz="2900" dirty="0">
                <a:solidFill>
                  <a:srgbClr val="000000"/>
                </a:solidFill>
                <a:latin typeface="Bricolage Grotesque ExtraBold" pitchFamily="34" charset="0"/>
                <a:ea typeface="Bricolage Grotesque ExtraBold" pitchFamily="34" charset="-122"/>
                <a:cs typeface="Bricolage Grotesque ExtraBold" pitchFamily="34" charset="-120"/>
              </a:rPr>
              <a:t>🦕</a:t>
            </a:r>
            <a:endParaRPr lang="en-US" sz="2900" dirty="0"/>
          </a:p>
        </p:txBody>
      </p:sp>
      <p:sp>
        <p:nvSpPr>
          <p:cNvPr id="3" name="Text 1"/>
          <p:cNvSpPr/>
          <p:nvPr/>
        </p:nvSpPr>
        <p:spPr>
          <a:xfrm>
            <a:off x="356782" y="1363762"/>
            <a:ext cx="11478132" cy="226219"/>
          </a:xfrm>
          <a:prstGeom prst="rect">
            <a:avLst/>
          </a:prstGeom>
          <a:noFill/>
          <a:ln/>
        </p:spPr>
        <p:txBody>
          <a:bodyPr wrap="none" lIns="0" tIns="0" rIns="0" bIns="0" rtlCol="0" anchor="t"/>
          <a:lstStyle/>
          <a:p>
            <a:pPr algn="ctr" indent="0" marL="0">
              <a:lnSpc>
                <a:spcPct val="127000"/>
              </a:lnSpc>
              <a:buNone/>
            </a:pPr>
            <a:r>
              <a:rPr lang="en-US" sz="1150" dirty="0">
                <a:solidFill>
                  <a:srgbClr val="E5DCE6"/>
                </a:solidFill>
                <a:latin typeface="Montserrat" pitchFamily="34" charset="0"/>
                <a:ea typeface="Montserrat" pitchFamily="34" charset="-122"/>
                <a:cs typeface="Montserrat" pitchFamily="34" charset="-120"/>
              </a:rPr>
              <a:t>Ты отлично поработал! Теперь давай проверим, что ты запомнил из нашего путешествия в мир травоядных гигантов.</a:t>
            </a:r>
            <a:endParaRPr lang="en-US" sz="1150" dirty="0"/>
          </a:p>
        </p:txBody>
      </p:sp>
      <p:pic>
        <p:nvPicPr>
          <p:cNvPr id="4" name="Image 0"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661574" y="1740694"/>
            <a:ext cx="5367302" cy="1754684"/>
          </a:xfrm>
          <a:prstGeom prst="rect">
            <a:avLst/>
          </a:prstGeom>
        </p:spPr>
      </p:pic>
      <p:sp>
        <p:nvSpPr>
          <p:cNvPr id="5" name="Text 2"/>
          <p:cNvSpPr/>
          <p:nvPr/>
        </p:nvSpPr>
        <p:spPr>
          <a:xfrm>
            <a:off x="3255881" y="1852315"/>
            <a:ext cx="178589" cy="223242"/>
          </a:xfrm>
          <a:prstGeom prst="rect">
            <a:avLst/>
          </a:prstGeom>
          <a:noFill/>
          <a:ln/>
        </p:spPr>
        <p:txBody>
          <a:bodyPr wrap="none" lIns="0" tIns="0" rIns="0" bIns="0" rtlCol="0" anchor="ctr"/>
          <a:lstStyle/>
          <a:p>
            <a:pPr algn="ctr" indent="0" marL="0">
              <a:lnSpc>
                <a:spcPct val="100000"/>
              </a:lnSpc>
              <a:buNone/>
            </a:pPr>
            <a:r>
              <a:rPr lang="en-US" sz="1400" dirty="0">
                <a:solidFill>
                  <a:srgbClr val="000000"/>
                </a:solidFill>
                <a:latin typeface="Bricolage Grotesque ExtraBold" pitchFamily="34" charset="0"/>
                <a:ea typeface="Bricolage Grotesque ExtraBold" pitchFamily="34" charset="-122"/>
                <a:cs typeface="Bricolage Grotesque ExtraBold" pitchFamily="34" charset="-120"/>
              </a:rPr>
              <a:t>1</a:t>
            </a:r>
            <a:endParaRPr lang="en-US" sz="1400" dirty="0"/>
          </a:p>
        </p:txBody>
      </p:sp>
      <p:sp>
        <p:nvSpPr>
          <p:cNvPr id="6" name="Text 3"/>
          <p:cNvSpPr/>
          <p:nvPr/>
        </p:nvSpPr>
        <p:spPr>
          <a:xfrm>
            <a:off x="829448" y="2336006"/>
            <a:ext cx="1860603" cy="232470"/>
          </a:xfrm>
          <a:prstGeom prst="rect">
            <a:avLst/>
          </a:prstGeom>
          <a:noFill/>
          <a:ln/>
        </p:spPr>
        <p:txBody>
          <a:bodyPr wrap="none" lIns="0" tIns="0" rIns="0" bIns="0" rtlCol="0" anchor="t"/>
          <a:lstStyle/>
          <a:p>
            <a:pPr algn="l" indent="0" marL="0">
              <a:lnSpc>
                <a:spcPct val="104000"/>
              </a:lnSpc>
              <a:buNone/>
            </a:pPr>
            <a:r>
              <a:rPr lang="en-US" sz="1450" dirty="0">
                <a:solidFill>
                  <a:srgbClr val="E5DCE6"/>
                </a:solidFill>
                <a:latin typeface="Bricolage Grotesque ExtraBold" pitchFamily="34" charset="0"/>
                <a:ea typeface="Bricolage Grotesque ExtraBold" pitchFamily="34" charset="-122"/>
                <a:cs typeface="Bricolage Grotesque ExtraBold" pitchFamily="34" charset="-120"/>
              </a:rPr>
              <a:t>Кто похож на танк?</a:t>
            </a:r>
            <a:endParaRPr lang="en-US" sz="1450" dirty="0"/>
          </a:p>
        </p:txBody>
      </p:sp>
      <p:sp>
        <p:nvSpPr>
          <p:cNvPr id="7" name="Text 4"/>
          <p:cNvSpPr/>
          <p:nvPr/>
        </p:nvSpPr>
        <p:spPr>
          <a:xfrm>
            <a:off x="829448" y="2648843"/>
            <a:ext cx="5031555" cy="678656"/>
          </a:xfrm>
          <a:prstGeom prst="rect">
            <a:avLst/>
          </a:prstGeom>
          <a:noFill/>
          <a:ln/>
        </p:spPr>
        <p:txBody>
          <a:bodyPr wrap="square" lIns="0" tIns="0" rIns="0" bIns="0" rtlCol="0" anchor="t">
            <a:normAutofit/>
          </a:bodyPr>
          <a:lstStyle/>
          <a:p>
            <a:pPr algn="l" indent="0" marL="0">
              <a:lnSpc>
                <a:spcPct val="127000"/>
              </a:lnSpc>
              <a:buNone/>
            </a:pPr>
            <a:r>
              <a:rPr lang="en-US" sz="1150" dirty="0">
                <a:solidFill>
                  <a:srgbClr val="E5DCE6"/>
                </a:solidFill>
                <a:latin typeface="Montserrat" pitchFamily="34" charset="0"/>
                <a:ea typeface="Montserrat" pitchFamily="34" charset="-122"/>
                <a:cs typeface="Montserrat" pitchFamily="34" charset="-120"/>
              </a:rPr>
              <a:t>Какой динозавр был полностью покрыт бронёй и имел костяную булаву на хвосте? </a:t>
            </a:r>
            <a:pPr algn="l" indent="0" marL="0">
              <a:lnSpc>
                <a:spcPct val="127000"/>
              </a:lnSpc>
              <a:buNone/>
            </a:pPr>
            <a:r>
              <a:rPr lang="en-US" sz="1150" b="1" dirty="0">
                <a:solidFill>
                  <a:srgbClr val="E5DCE6"/>
                </a:solidFill>
                <a:latin typeface="Montserrat" pitchFamily="34" charset="0"/>
                <a:ea typeface="Montserrat" pitchFamily="34" charset="-122"/>
                <a:cs typeface="Montserrat" pitchFamily="34" charset="-120"/>
              </a:rPr>
              <a:t>Подсказка:</a:t>
            </a:r>
            <a:pPr algn="l" indent="0" marL="0">
              <a:lnSpc>
                <a:spcPct val="127000"/>
              </a:lnSpc>
              <a:buNone/>
            </a:pPr>
            <a:r>
              <a:rPr lang="en-US" sz="1150" dirty="0">
                <a:solidFill>
                  <a:srgbClr val="E5DCE6"/>
                </a:solidFill>
                <a:latin typeface="Montserrat" pitchFamily="34" charset="0"/>
                <a:ea typeface="Montserrat" pitchFamily="34" charset="-122"/>
                <a:cs typeface="Montserrat" pitchFamily="34" charset="-120"/>
              </a:rPr>
              <a:t> его имя означает «сросшийся ящер».</a:t>
            </a:r>
            <a:endParaRPr lang="en-US" sz="1150" dirty="0"/>
          </a:p>
        </p:txBody>
      </p:sp>
      <p:pic>
        <p:nvPicPr>
          <p:cNvPr id="8" name="Image 1"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162818" y="1740694"/>
            <a:ext cx="5367302" cy="1754684"/>
          </a:xfrm>
          <a:prstGeom prst="rect">
            <a:avLst/>
          </a:prstGeom>
        </p:spPr>
      </p:pic>
      <p:sp>
        <p:nvSpPr>
          <p:cNvPr id="9" name="Text 5"/>
          <p:cNvSpPr/>
          <p:nvPr/>
        </p:nvSpPr>
        <p:spPr>
          <a:xfrm>
            <a:off x="8757125" y="1852315"/>
            <a:ext cx="178589" cy="223242"/>
          </a:xfrm>
          <a:prstGeom prst="rect">
            <a:avLst/>
          </a:prstGeom>
          <a:noFill/>
          <a:ln/>
        </p:spPr>
        <p:txBody>
          <a:bodyPr wrap="none" lIns="0" tIns="0" rIns="0" bIns="0" rtlCol="0" anchor="ctr"/>
          <a:lstStyle/>
          <a:p>
            <a:pPr algn="ctr" indent="0" marL="0">
              <a:lnSpc>
                <a:spcPct val="100000"/>
              </a:lnSpc>
              <a:buNone/>
            </a:pPr>
            <a:r>
              <a:rPr lang="en-US" sz="1400" dirty="0">
                <a:solidFill>
                  <a:srgbClr val="000000"/>
                </a:solidFill>
                <a:latin typeface="Bricolage Grotesque ExtraBold" pitchFamily="34" charset="0"/>
                <a:ea typeface="Bricolage Grotesque ExtraBold" pitchFamily="34" charset="-122"/>
                <a:cs typeface="Bricolage Grotesque ExtraBold" pitchFamily="34" charset="-120"/>
              </a:rPr>
              <a:t>2</a:t>
            </a:r>
            <a:endParaRPr lang="en-US" sz="1400" dirty="0"/>
          </a:p>
        </p:txBody>
      </p:sp>
      <p:sp>
        <p:nvSpPr>
          <p:cNvPr id="10" name="Text 6"/>
          <p:cNvSpPr/>
          <p:nvPr/>
        </p:nvSpPr>
        <p:spPr>
          <a:xfrm>
            <a:off x="6330692" y="2336006"/>
            <a:ext cx="2030957" cy="232470"/>
          </a:xfrm>
          <a:prstGeom prst="rect">
            <a:avLst/>
          </a:prstGeom>
          <a:noFill/>
          <a:ln/>
        </p:spPr>
        <p:txBody>
          <a:bodyPr wrap="none" lIns="0" tIns="0" rIns="0" bIns="0" rtlCol="0" anchor="t"/>
          <a:lstStyle/>
          <a:p>
            <a:pPr algn="l" indent="0" marL="0">
              <a:lnSpc>
                <a:spcPct val="104000"/>
              </a:lnSpc>
              <a:buNone/>
            </a:pPr>
            <a:r>
              <a:rPr lang="en-US" sz="1450" dirty="0">
                <a:solidFill>
                  <a:srgbClr val="E5DCE6"/>
                </a:solidFill>
                <a:latin typeface="Bricolage Grotesque ExtraBold" pitchFamily="34" charset="0"/>
                <a:ea typeface="Bricolage Grotesque ExtraBold" pitchFamily="34" charset="-122"/>
                <a:cs typeface="Bricolage Grotesque ExtraBold" pitchFamily="34" charset="-120"/>
              </a:rPr>
              <a:t>Зачем длинная шея?</a:t>
            </a:r>
            <a:endParaRPr lang="en-US" sz="1450" dirty="0"/>
          </a:p>
        </p:txBody>
      </p:sp>
      <p:sp>
        <p:nvSpPr>
          <p:cNvPr id="11" name="Text 7"/>
          <p:cNvSpPr/>
          <p:nvPr/>
        </p:nvSpPr>
        <p:spPr>
          <a:xfrm>
            <a:off x="6330692" y="2648843"/>
            <a:ext cx="5031555" cy="452438"/>
          </a:xfrm>
          <a:prstGeom prst="rect">
            <a:avLst/>
          </a:prstGeom>
          <a:noFill/>
          <a:ln/>
        </p:spPr>
        <p:txBody>
          <a:bodyPr wrap="square" lIns="0" tIns="0" rIns="0" bIns="0" rtlCol="0" anchor="t">
            <a:normAutofit/>
          </a:bodyPr>
          <a:lstStyle/>
          <a:p>
            <a:pPr algn="l" indent="0" marL="0">
              <a:lnSpc>
                <a:spcPct val="127000"/>
              </a:lnSpc>
              <a:buNone/>
            </a:pPr>
            <a:r>
              <a:rPr lang="en-US" sz="1150" dirty="0">
                <a:solidFill>
                  <a:srgbClr val="E5DCE6"/>
                </a:solidFill>
                <a:latin typeface="Montserrat" pitchFamily="34" charset="0"/>
                <a:ea typeface="Montserrat" pitchFamily="34" charset="-122"/>
                <a:cs typeface="Montserrat" pitchFamily="34" charset="-120"/>
              </a:rPr>
              <a:t>Для чего диплодоку нужна была шея длиной более 8 метров? Что он с её помощью делал каждый день с утра до вечера?</a:t>
            </a:r>
            <a:endParaRPr lang="en-US" sz="1150" dirty="0"/>
          </a:p>
        </p:txBody>
      </p:sp>
      <p:pic>
        <p:nvPicPr>
          <p:cNvPr id="12" name="Image 2"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61574" y="3629323"/>
            <a:ext cx="5367302" cy="1528465"/>
          </a:xfrm>
          <a:prstGeom prst="rect">
            <a:avLst/>
          </a:prstGeom>
        </p:spPr>
      </p:pic>
      <p:sp>
        <p:nvSpPr>
          <p:cNvPr id="13" name="Text 8"/>
          <p:cNvSpPr/>
          <p:nvPr/>
        </p:nvSpPr>
        <p:spPr>
          <a:xfrm>
            <a:off x="3255881" y="3740944"/>
            <a:ext cx="178589" cy="223242"/>
          </a:xfrm>
          <a:prstGeom prst="rect">
            <a:avLst/>
          </a:prstGeom>
          <a:noFill/>
          <a:ln/>
        </p:spPr>
        <p:txBody>
          <a:bodyPr wrap="none" lIns="0" tIns="0" rIns="0" bIns="0" rtlCol="0" anchor="ctr"/>
          <a:lstStyle/>
          <a:p>
            <a:pPr algn="ctr" indent="0" marL="0">
              <a:lnSpc>
                <a:spcPct val="100000"/>
              </a:lnSpc>
              <a:buNone/>
            </a:pPr>
            <a:r>
              <a:rPr lang="en-US" sz="1400" dirty="0">
                <a:solidFill>
                  <a:srgbClr val="000000"/>
                </a:solidFill>
                <a:latin typeface="Bricolage Grotesque ExtraBold" pitchFamily="34" charset="0"/>
                <a:ea typeface="Bricolage Grotesque ExtraBold" pitchFamily="34" charset="-122"/>
                <a:cs typeface="Bricolage Grotesque ExtraBold" pitchFamily="34" charset="-120"/>
              </a:rPr>
              <a:t>3</a:t>
            </a:r>
            <a:endParaRPr lang="en-US" sz="1400" dirty="0"/>
          </a:p>
        </p:txBody>
      </p:sp>
      <p:sp>
        <p:nvSpPr>
          <p:cNvPr id="14" name="Text 9"/>
          <p:cNvSpPr/>
          <p:nvPr/>
        </p:nvSpPr>
        <p:spPr>
          <a:xfrm>
            <a:off x="829448" y="4224635"/>
            <a:ext cx="1860603" cy="232470"/>
          </a:xfrm>
          <a:prstGeom prst="rect">
            <a:avLst/>
          </a:prstGeom>
          <a:noFill/>
          <a:ln/>
        </p:spPr>
        <p:txBody>
          <a:bodyPr wrap="none" lIns="0" tIns="0" rIns="0" bIns="0" rtlCol="0" anchor="t"/>
          <a:lstStyle/>
          <a:p>
            <a:pPr algn="l" indent="0" marL="0">
              <a:lnSpc>
                <a:spcPct val="104000"/>
              </a:lnSpc>
              <a:buNone/>
            </a:pPr>
            <a:r>
              <a:rPr lang="en-US" sz="1450" dirty="0">
                <a:solidFill>
                  <a:srgbClr val="E5DCE6"/>
                </a:solidFill>
                <a:latin typeface="Bricolage Grotesque ExtraBold" pitchFamily="34" charset="0"/>
                <a:ea typeface="Bricolage Grotesque ExtraBold" pitchFamily="34" charset="-122"/>
                <a:cs typeface="Bricolage Grotesque ExtraBold" pitchFamily="34" charset="-120"/>
              </a:rPr>
              <a:t>Камни в желудке?</a:t>
            </a:r>
            <a:endParaRPr lang="en-US" sz="1450" dirty="0"/>
          </a:p>
        </p:txBody>
      </p:sp>
      <p:sp>
        <p:nvSpPr>
          <p:cNvPr id="15" name="Text 10"/>
          <p:cNvSpPr/>
          <p:nvPr/>
        </p:nvSpPr>
        <p:spPr>
          <a:xfrm>
            <a:off x="829448" y="4537472"/>
            <a:ext cx="5031555" cy="452438"/>
          </a:xfrm>
          <a:prstGeom prst="rect">
            <a:avLst/>
          </a:prstGeom>
          <a:noFill/>
          <a:ln/>
        </p:spPr>
        <p:txBody>
          <a:bodyPr wrap="square" lIns="0" tIns="0" rIns="0" bIns="0" rtlCol="0" anchor="t">
            <a:normAutofit/>
          </a:bodyPr>
          <a:lstStyle/>
          <a:p>
            <a:pPr algn="l" indent="0" marL="0">
              <a:lnSpc>
                <a:spcPct val="127000"/>
              </a:lnSpc>
              <a:buNone/>
            </a:pPr>
            <a:r>
              <a:rPr lang="en-US" sz="1150" dirty="0">
                <a:solidFill>
                  <a:srgbClr val="E5DCE6"/>
                </a:solidFill>
                <a:latin typeface="Montserrat" pitchFamily="34" charset="0"/>
                <a:ea typeface="Montserrat" pitchFamily="34" charset="-122"/>
                <a:cs typeface="Montserrat" pitchFamily="34" charset="-120"/>
              </a:rPr>
              <a:t>Зачем травоядные динозавры глотали камни? Как они назывались и какую важную работу выполняли внутри тела?</a:t>
            </a:r>
            <a:endParaRPr lang="en-US" sz="1150" dirty="0"/>
          </a:p>
        </p:txBody>
      </p:sp>
      <p:pic>
        <p:nvPicPr>
          <p:cNvPr id="16" name="Image 3" descr="preencoded.png">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162818" y="3629323"/>
            <a:ext cx="5367302" cy="1528465"/>
          </a:xfrm>
          <a:prstGeom prst="rect">
            <a:avLst/>
          </a:prstGeom>
        </p:spPr>
      </p:pic>
      <p:sp>
        <p:nvSpPr>
          <p:cNvPr id="17" name="Text 11"/>
          <p:cNvSpPr/>
          <p:nvPr/>
        </p:nvSpPr>
        <p:spPr>
          <a:xfrm>
            <a:off x="8757125" y="3740944"/>
            <a:ext cx="178589" cy="223242"/>
          </a:xfrm>
          <a:prstGeom prst="rect">
            <a:avLst/>
          </a:prstGeom>
          <a:noFill/>
          <a:ln/>
        </p:spPr>
        <p:txBody>
          <a:bodyPr wrap="none" lIns="0" tIns="0" rIns="0" bIns="0" rtlCol="0" anchor="ctr"/>
          <a:lstStyle/>
          <a:p>
            <a:pPr algn="ctr" indent="0" marL="0">
              <a:lnSpc>
                <a:spcPct val="100000"/>
              </a:lnSpc>
              <a:buNone/>
            </a:pPr>
            <a:r>
              <a:rPr lang="en-US" sz="1400" dirty="0">
                <a:solidFill>
                  <a:srgbClr val="000000"/>
                </a:solidFill>
                <a:latin typeface="Bricolage Grotesque ExtraBold" pitchFamily="34" charset="0"/>
                <a:ea typeface="Bricolage Grotesque ExtraBold" pitchFamily="34" charset="-122"/>
                <a:cs typeface="Bricolage Grotesque ExtraBold" pitchFamily="34" charset="-120"/>
              </a:rPr>
              <a:t>4</a:t>
            </a:r>
            <a:endParaRPr lang="en-US" sz="1400" dirty="0"/>
          </a:p>
        </p:txBody>
      </p:sp>
      <p:sp>
        <p:nvSpPr>
          <p:cNvPr id="18" name="Text 12"/>
          <p:cNvSpPr/>
          <p:nvPr/>
        </p:nvSpPr>
        <p:spPr>
          <a:xfrm>
            <a:off x="6330692" y="4224635"/>
            <a:ext cx="1860603" cy="232470"/>
          </a:xfrm>
          <a:prstGeom prst="rect">
            <a:avLst/>
          </a:prstGeom>
          <a:noFill/>
          <a:ln/>
        </p:spPr>
        <p:txBody>
          <a:bodyPr wrap="none" lIns="0" tIns="0" rIns="0" bIns="0" rtlCol="0" anchor="t"/>
          <a:lstStyle/>
          <a:p>
            <a:pPr algn="l" indent="0" marL="0">
              <a:lnSpc>
                <a:spcPct val="104000"/>
              </a:lnSpc>
              <a:buNone/>
            </a:pPr>
            <a:r>
              <a:rPr lang="en-US" sz="1450" dirty="0">
                <a:solidFill>
                  <a:srgbClr val="E5DCE6"/>
                </a:solidFill>
                <a:latin typeface="Bricolage Grotesque ExtraBold" pitchFamily="34" charset="0"/>
                <a:ea typeface="Bricolage Grotesque ExtraBold" pitchFamily="34" charset="-122"/>
                <a:cs typeface="Bricolage Grotesque ExtraBold" pitchFamily="34" charset="-120"/>
              </a:rPr>
              <a:t>Чья это труба?</a:t>
            </a:r>
            <a:endParaRPr lang="en-US" sz="1450" dirty="0"/>
          </a:p>
        </p:txBody>
      </p:sp>
      <p:sp>
        <p:nvSpPr>
          <p:cNvPr id="19" name="Text 13"/>
          <p:cNvSpPr/>
          <p:nvPr/>
        </p:nvSpPr>
        <p:spPr>
          <a:xfrm>
            <a:off x="6330692" y="4537472"/>
            <a:ext cx="5031555" cy="452438"/>
          </a:xfrm>
          <a:prstGeom prst="rect">
            <a:avLst/>
          </a:prstGeom>
          <a:noFill/>
          <a:ln/>
        </p:spPr>
        <p:txBody>
          <a:bodyPr wrap="square" lIns="0" tIns="0" rIns="0" bIns="0" rtlCol="0" anchor="t">
            <a:normAutofit/>
          </a:bodyPr>
          <a:lstStyle/>
          <a:p>
            <a:pPr algn="l" indent="0" marL="0">
              <a:lnSpc>
                <a:spcPct val="127000"/>
              </a:lnSpc>
              <a:buNone/>
            </a:pPr>
            <a:r>
              <a:rPr lang="en-US" sz="1150" dirty="0">
                <a:solidFill>
                  <a:srgbClr val="E5DCE6"/>
                </a:solidFill>
                <a:latin typeface="Montserrat" pitchFamily="34" charset="0"/>
                <a:ea typeface="Montserrat" pitchFamily="34" charset="-122"/>
                <a:cs typeface="Montserrat" pitchFamily="34" charset="-120"/>
              </a:rPr>
              <a:t>Какой динозавр использовал полый гребень на голове как музыкальный инструмент? Что за звуки он издавал и зачем?</a:t>
            </a:r>
            <a:endParaRPr lang="en-US" sz="1150" dirty="0"/>
          </a:p>
        </p:txBody>
      </p:sp>
      <p:sp>
        <p:nvSpPr>
          <p:cNvPr id="20" name="Shape 14"/>
          <p:cNvSpPr/>
          <p:nvPr/>
        </p:nvSpPr>
        <p:spPr>
          <a:xfrm>
            <a:off x="661574" y="5308501"/>
            <a:ext cx="10868547" cy="774303"/>
          </a:xfrm>
          <a:prstGeom prst="roundRect">
            <a:avLst>
              <a:gd name="adj" fmla="val 8074"/>
            </a:avLst>
          </a:prstGeom>
          <a:solidFill>
            <a:srgbClr val="183A13"/>
          </a:solidFill>
          <a:ln/>
        </p:spPr>
      </p:sp>
      <p:pic>
        <p:nvPicPr>
          <p:cNvPr id="21" name="Image 4" descr="preencoded.png">    </p:cNvPr>
          <p:cNvPicPr>
            <a:picLocks noChangeAspect="1"/>
          </p:cNvPicPr>
          <p:nvPr/>
        </p:nvPicPr>
        <p:blipFill>
          <a:blip r:embed="rId9"/>
          <a:stretch>
            <a:fillRect/>
          </a:stretch>
        </p:blipFill>
        <p:spPr>
          <a:xfrm>
            <a:off x="810398" y="5516662"/>
            <a:ext cx="186031" cy="148828"/>
          </a:xfrm>
          <a:prstGeom prst="rect">
            <a:avLst/>
          </a:prstGeom>
        </p:spPr>
      </p:pic>
      <p:sp>
        <p:nvSpPr>
          <p:cNvPr id="22" name="Text 15"/>
          <p:cNvSpPr/>
          <p:nvPr/>
        </p:nvSpPr>
        <p:spPr>
          <a:xfrm>
            <a:off x="1145253" y="5466259"/>
            <a:ext cx="10236043" cy="458788"/>
          </a:xfrm>
          <a:prstGeom prst="rect">
            <a:avLst/>
          </a:prstGeom>
          <a:noFill/>
          <a:ln/>
        </p:spPr>
        <p:txBody>
          <a:bodyPr wrap="square" lIns="0" tIns="0" rIns="0" bIns="0" rtlCol="0" anchor="t">
            <a:normAutofit/>
          </a:bodyPr>
          <a:lstStyle/>
          <a:p>
            <a:pPr algn="l" indent="0" marL="0">
              <a:lnSpc>
                <a:spcPct val="127000"/>
              </a:lnSpc>
              <a:buNone/>
            </a:pPr>
            <a:r>
              <a:rPr lang="en-US" sz="1150" dirty="0">
                <a:solidFill>
                  <a:srgbClr val="FFFFFF"/>
                </a:solidFill>
                <a:latin typeface="Montserrat" pitchFamily="34" charset="0"/>
                <a:ea typeface="Montserrat" pitchFamily="34" charset="-122"/>
                <a:cs typeface="Montserrat" pitchFamily="34" charset="-120"/>
              </a:rPr>
              <a:t>Молодец, что дочитал до конца! Травоядные динозавры были удивительными существами — мирными, умными и очень важными для природы нашей планеты. </a:t>
            </a:r>
            <a:pPr algn="l" indent="0" marL="0">
              <a:lnSpc>
                <a:spcPct val="127000"/>
              </a:lnSpc>
              <a:buNone/>
            </a:pPr>
            <a:r>
              <a:rPr lang="en-US" sz="1150" dirty="0">
                <a:solidFill>
                  <a:srgbClr val="000000"/>
                </a:solidFill>
                <a:latin typeface="Montserrat" pitchFamily="34" charset="0"/>
                <a:ea typeface="Montserrat" pitchFamily="34" charset="-122"/>
                <a:cs typeface="Montserrat" pitchFamily="34" charset="-120"/>
              </a:rPr>
              <a:t>🌿</a:t>
            </a:r>
            <a:endParaRPr lang="en-US" sz="11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12</Slides>
  <Notes>12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lastModifiedBy/>
  <cp:revision>1</cp:revision>
  <dcterms:created xsi:type="dcterms:W3CDTF">2026-06-10T13:52:44Z</dcterms:created>
  <dcterms:modified xsi:type="dcterms:W3CDTF">2026-06-10T13:52:44Z</dcterms:modified>
</cp:coreProperties>
</file>