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embeddedFontLst>
    <p:embeddedFont>
      <p:font typeface="Syne"/>
      <p:regular r:id="rId201314"/>
    </p:embeddedFont>
    <p:embeddedFont>
      <p:font typeface="Syne Medium"/>
      <p:regular r:id="rId201315"/>
    </p:embeddedFont>
    <p:embeddedFont>
      <p:font typeface="Syne SemiBold"/>
      <p:regular r:id="rId201316"/>
    </p:embeddedFont>
    <p:embeddedFont>
      <p:font typeface="Syne Bold"/>
      <p:regular r:id="rId201317"/>
    </p:embeddedFont>
    <p:embeddedFont>
      <p:font typeface="Syne ExtraBold"/>
      <p:regular r:id="rId20131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Relationship Id="rId201318" Target="fonts/201318.fntdata" Type="http://schemas.openxmlformats.org/officeDocument/2006/relationships/font"/><Relationship Id="rId201319" Target="fonts/201319.fntdata" Type="http://schemas.openxmlformats.org/officeDocument/2006/relationships/font"/><Relationship Id="rId201320" Target="fonts/201320.fntdata" Type="http://schemas.openxmlformats.org/officeDocument/2006/relationships/font"/><Relationship Id="rId201321" Target="fonts/201321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2025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2.png"/><Relationship Id="rId5" Type="http://schemas.openxmlformats.org/officeDocument/2006/relationships/image" Target="../media/image-6-3.sv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image" Target="../media/image-10-2.png"/><Relationship Id="rId5" Type="http://schemas.openxmlformats.org/officeDocument/2006/relationships/image" Target="../media/image-10-3.svg"/><Relationship Id="rId6" Type="http://schemas.openxmlformats.org/officeDocument/2006/relationships/image" Target="../media/image-10-2.png"/><Relationship Id="rId7" Type="http://schemas.openxmlformats.org/officeDocument/2006/relationships/image" Target="../media/image-10-3.svg"/><Relationship Id="rId8" Type="http://schemas.openxmlformats.org/officeDocument/2006/relationships/image" Target="../media/image-10-8.png"/><Relationship Id="rId9" Type="http://schemas.openxmlformats.org/officeDocument/2006/relationships/image" Target="../media/image-10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36290"/>
            <a:ext cx="6296860" cy="1087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Безопасные скачивания и цифровое мошенничество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61475" y="1963440"/>
            <a:ext cx="6296860" cy="37509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47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Как защитить телефон и компьютер от скрытых угроз в интернете</a:t>
            </a:r>
            <a:endParaRPr lang="en-US" sz="4700" dirty="0"/>
          </a:p>
        </p:txBody>
      </p:sp>
      <p:sp>
        <p:nvSpPr>
          <p:cNvPr id="5" name="Text 2"/>
          <p:cNvSpPr/>
          <p:nvPr/>
        </p:nvSpPr>
        <p:spPr>
          <a:xfrm>
            <a:off x="356682" y="5954514"/>
            <a:ext cx="6906444" cy="267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3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929382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Что такое скачивание файлов?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097236" y="2394148"/>
            <a:ext cx="3190101" cy="3019425"/>
          </a:xfrm>
          <a:prstGeom prst="roundRect">
            <a:avLst>
              <a:gd name="adj" fmla="val 4507"/>
            </a:avLst>
          </a:prstGeom>
          <a:solidFill>
            <a:srgbClr val="547808">
              <a:alpha val="95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286243" y="2583160"/>
            <a:ext cx="342167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Суть процесса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286243" y="3126581"/>
            <a:ext cx="2812087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Когда мы устанавливаем игру, сохраняем учебник или песню — мы переносим файл из интернета в память устройства. После сохранения программа получает прямой доступ к системе гаджета.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8618719" y="2583160"/>
            <a:ext cx="3444789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Скрытая угроза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618719" y="3126581"/>
            <a:ext cx="2917851" cy="21169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Вместе с полезным файлом в память устройства может тайно проникнуть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вредоносная программа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, созданная мошенниками. Пользователь не видит этого и не подозревает об опасности.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4928568" y="562619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13172"/>
            <a:ext cx="6296860" cy="10632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Официальный магазин приложений: RuStore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5233360" y="1905992"/>
            <a:ext cx="3071835" cy="2527399"/>
          </a:xfrm>
          <a:prstGeom prst="roundRect">
            <a:avLst>
              <a:gd name="adj" fmla="val 2827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09767" y="2082403"/>
            <a:ext cx="2719022" cy="531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Единый безопасный источник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5409767" y="2705596"/>
            <a:ext cx="2719022" cy="15513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 России главным и самым надёжным источником приложений для Android является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RuStore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— официальный магазин с государственной поддержкой.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8458286" y="1905992"/>
            <a:ext cx="3071934" cy="2527399"/>
          </a:xfrm>
          <a:prstGeom prst="roundRect">
            <a:avLst>
              <a:gd name="adj" fmla="val 2827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34693" y="2082403"/>
            <a:ext cx="2126403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Строгая проверка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634693" y="2439888"/>
            <a:ext cx="2719121" cy="1034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Каждая игра и программа перед публикацией проходит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полную проверку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государственными антивирусными системами.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4586486"/>
            <a:ext cx="6296860" cy="1227435"/>
          </a:xfrm>
          <a:prstGeom prst="roundRect">
            <a:avLst>
              <a:gd name="adj" fmla="val 5821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09767" y="4762897"/>
            <a:ext cx="2319478" cy="265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Защита обновлений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409767" y="5120382"/>
            <a:ext cx="5944047" cy="517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Обновления через RuStore </a:t>
            </a:r>
            <a:pPr algn="l" indent="0" marL="0">
              <a:lnSpc>
                <a:spcPct val="127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защищены от подделок и взлома</a:t>
            </a:r>
            <a:pPr algn="l" indent="0" marL="0">
              <a:lnSpc>
                <a:spcPct val="127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 Скачивая программы отсюда, вы можете быть уверены в их чистоте.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4928568" y="5986165"/>
            <a:ext cx="690644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7000"/>
              </a:lnSpc>
              <a:buNone/>
            </a:pPr>
            <a:r>
              <a:rPr lang="en-US" sz="130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512658" cy="5435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Опасность сторонних сайтов и «взломов»</a:t>
            </a:r>
            <a:endParaRPr lang="en-US" sz="3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749425"/>
            <a:ext cx="6570200" cy="3695799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08340" y="1463477"/>
            <a:ext cx="3838380" cy="3261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Обманчивая приманка</a:t>
            </a:r>
            <a:endParaRPr lang="en-US" sz="2050" dirty="0"/>
          </a:p>
        </p:txBody>
      </p:sp>
      <p:sp>
        <p:nvSpPr>
          <p:cNvPr id="5" name="Text 2"/>
          <p:cNvSpPr/>
          <p:nvPr/>
        </p:nvSpPr>
        <p:spPr>
          <a:xfrm>
            <a:off x="8008340" y="1949648"/>
            <a:ext cx="3528130" cy="18703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На неофициальных сайтах и в сомнительных Telegram-каналах детям предлагают «взломанные» игры: бесконечная валюта, открытые скины — всё бесплатно. Мошенники </a:t>
            </a:r>
            <a:pPr algn="l" indent="0" marL="0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специально заманивают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школьников такими обещаниями.</a:t>
            </a:r>
            <a:endParaRPr lang="en-US" sz="1350" dirty="0"/>
          </a:p>
        </p:txBody>
      </p:sp>
      <p:sp>
        <p:nvSpPr>
          <p:cNvPr id="6" name="Shape 3"/>
          <p:cNvSpPr/>
          <p:nvPr/>
        </p:nvSpPr>
        <p:spPr>
          <a:xfrm>
            <a:off x="8008340" y="4000103"/>
            <a:ext cx="3528130" cy="1711027"/>
          </a:xfrm>
          <a:prstGeom prst="roundRect">
            <a:avLst>
              <a:gd name="adj" fmla="val 4270"/>
            </a:avLst>
          </a:prstGeom>
          <a:solidFill>
            <a:srgbClr val="450707"/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2266" y="4249440"/>
            <a:ext cx="217383" cy="17393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573575" y="4187627"/>
            <a:ext cx="2788969" cy="13359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80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 99% случаев</a:t>
            </a:r>
            <a:pPr algn="l" indent="0" marL="0">
              <a:lnSpc>
                <a:spcPct val="128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внутри «взломанного» файла спрятан вирус. Он блокирует телефон, крадёт фотографии и данные банковских карт родителей.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356682" y="6071295"/>
            <a:ext cx="11478330" cy="2671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8000"/>
              </a:lnSpc>
              <a:buNone/>
            </a:pPr>
            <a:r>
              <a:rPr lang="en-US" sz="13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14425"/>
            <a:ext cx="9729147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Что такое фишинг и сайты-клоны?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177554"/>
            <a:ext cx="3996630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Как работает ловушка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661475" y="2720975"/>
            <a:ext cx="520379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Мошенники создают сайты,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внешне неотличимые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от официальных магазинов и игровых платформ. Это называется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фишингом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 Вы нажимаете «Скачать» — и вместо программы получаете вредоносный код.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196651" y="1988542"/>
            <a:ext cx="5476043" cy="3239889"/>
          </a:xfrm>
          <a:prstGeom prst="roundRect">
            <a:avLst>
              <a:gd name="adj" fmla="val 4201"/>
            </a:avLst>
          </a:prstGeom>
          <a:solidFill>
            <a:srgbClr val="547808">
              <a:alpha val="95000"/>
            </a:srgbClr>
          </a:solidFill>
          <a:ln/>
        </p:spPr>
      </p:sp>
      <p:sp>
        <p:nvSpPr>
          <p:cNvPr id="6" name="Text 4"/>
          <p:cNvSpPr/>
          <p:nvPr/>
        </p:nvSpPr>
        <p:spPr>
          <a:xfrm>
            <a:off x="6385658" y="2177554"/>
            <a:ext cx="3448956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Проверяйте адрес!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6385658" y="2720975"/>
            <a:ext cx="5098029" cy="23373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Мошенники меняют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всего одну букву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в адресе сайта, чтобы запутать вас.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❌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rust0re.ru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— фишинг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✅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rustore.ru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— официальный сайт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Всегда внимательно читайте адресную строку браузера перед скачиванием!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356682" y="544105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3322"/>
            <a:ext cx="6296860" cy="1104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Ловушки «Бесплатной игровой валюты»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661475" y="1714103"/>
            <a:ext cx="6296860" cy="5522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Почему бесплатный сыр бывает только в мышеловке</a:t>
            </a:r>
            <a:endParaRPr lang="en-US" sz="17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514302"/>
            <a:ext cx="6296860" cy="1587698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33427" y="2710061"/>
            <a:ext cx="475553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Требование данных — сигнал опасности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933427" y="3085306"/>
            <a:ext cx="5829154" cy="82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Если сайт или бот в мессенджере предлагает бесплатно начислить робуксы, гемы или монеты, но просит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ввести логин и пароль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— вас гарантированно пытаются обокрасть.</a:t>
            </a:r>
            <a:endParaRPr lang="en-US" sz="13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267299"/>
            <a:ext cx="6296860" cy="1587698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33427" y="4463058"/>
            <a:ext cx="3745811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0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Безвозвратная потеря аккаунта</a:t>
            </a:r>
            <a:endParaRPr lang="en-US" sz="1700" dirty="0"/>
          </a:p>
        </p:txBody>
      </p:sp>
      <p:sp>
        <p:nvSpPr>
          <p:cNvPr id="10" name="Text 5"/>
          <p:cNvSpPr/>
          <p:nvPr/>
        </p:nvSpPr>
        <p:spPr>
          <a:xfrm>
            <a:off x="933427" y="4838303"/>
            <a:ext cx="5829154" cy="820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Как только вы введёте данные, мошенники </a:t>
            </a:r>
            <a:pPr algn="l" indent="0" marL="0">
              <a:lnSpc>
                <a:spcPct val="129000"/>
              </a:lnSpc>
              <a:buNone/>
            </a:pPr>
            <a:r>
              <a:rPr lang="en-US" sz="13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мгновенно изменят пароль</a:t>
            </a:r>
            <a:pPr algn="l" indent="0" marL="0">
              <a:lnSpc>
                <a:spcPct val="129000"/>
              </a:lnSpc>
              <a:buNone/>
            </a:pPr>
            <a:r>
              <a:rPr lang="en-US" sz="13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 Вы навсегда потеряете игровой профиль со всеми достижениями, скинами и покупками.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356682" y="6040934"/>
            <a:ext cx="6906444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9000"/>
              </a:lnSpc>
              <a:buNone/>
            </a:pPr>
            <a:r>
              <a:rPr lang="en-US" sz="13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6001"/>
            <a:ext cx="11472873" cy="5721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Внутриигровые покупки и карты родителей</a:t>
            </a:r>
            <a:endParaRPr lang="en-US" sz="36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661021"/>
            <a:ext cx="6908330" cy="38860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022826" y="1561505"/>
            <a:ext cx="3356189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Строгий запрет</a:t>
            </a:r>
            <a:endParaRPr lang="en-US" sz="2150" dirty="0"/>
          </a:p>
        </p:txBody>
      </p:sp>
      <p:sp>
        <p:nvSpPr>
          <p:cNvPr id="5" name="Text 2"/>
          <p:cNvSpPr/>
          <p:nvPr/>
        </p:nvSpPr>
        <p:spPr>
          <a:xfrm>
            <a:off x="8022826" y="2082105"/>
            <a:ext cx="3513645" cy="144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Категорически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запрещено без разрешения родителей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брать их банковские карты, вводить номера карт или коды из СМС для покупок в играх.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8022826" y="3701554"/>
            <a:ext cx="3356189" cy="3432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Скрытые траты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8022826" y="4222155"/>
            <a:ext cx="3513645" cy="1442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Случайное нажатие кнопки в игре может запустить </a:t>
            </a:r>
            <a:pPr algn="l" indent="0" marL="0">
              <a:lnSpc>
                <a:spcPct val="131000"/>
              </a:lnSpc>
              <a:buNone/>
            </a:pPr>
            <a:r>
              <a:rPr lang="en-US" sz="140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автоматическое регулярное списание</a:t>
            </a:r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денег с мобильного баланса родителей — незаметно и без предупреждения.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356682" y="6023471"/>
            <a:ext cx="114783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1000"/>
              </a:lnSpc>
              <a:buNone/>
            </a:pPr>
            <a:r>
              <a:rPr lang="en-US" sz="140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4768"/>
            <a:ext cx="7355200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Платные подписки и СМС-ловушки</a:t>
            </a:r>
            <a:endParaRPr lang="en-US" sz="275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4060" y="1180405"/>
            <a:ext cx="6383575" cy="37887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347124" y="4090346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Подписка</a:t>
            </a:r>
            <a:endParaRPr lang="en-US" sz="1900" dirty="0"/>
          </a:p>
        </p:txBody>
      </p:sp>
      <p:sp>
        <p:nvSpPr>
          <p:cNvPr id="5" name="Text 2"/>
          <p:cNvSpPr/>
          <p:nvPr/>
        </p:nvSpPr>
        <p:spPr>
          <a:xfrm>
            <a:off x="5347307" y="4090346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Ввод кода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3314884" y="4090346"/>
            <a:ext cx="158681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Просьба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559381" y="5088731"/>
            <a:ext cx="5465626" cy="926505"/>
          </a:xfrm>
          <a:prstGeom prst="roundRect">
            <a:avLst>
              <a:gd name="adj" fmla="val 11017"/>
            </a:avLst>
          </a:prstGeom>
          <a:solidFill>
            <a:srgbClr val="547808">
              <a:alpha val="95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701062" y="5194995"/>
            <a:ext cx="238158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Суть обмана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701062" y="5522714"/>
            <a:ext cx="5182264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Вводя код из СМС, вы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не проходите проверку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— вы соглашаетесь на подключение дорогой скрытой подписки.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275131" y="5194995"/>
            <a:ext cx="238158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Последствие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6275131" y="5522714"/>
            <a:ext cx="5261439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Каждый день с мобильного счёта вашей семьи будут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незаметно списываться деньги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за абсолютно бесполезные услуги.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356682" y="6134795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10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47055"/>
            <a:ext cx="10478528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Как понять, что устройство заражено?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01572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Если вы недавно скачали файл из интернета и замечаете следующее — устройство, скорее всего, атаковано вирусом: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530773"/>
            <a:ext cx="3496877" cy="2765127"/>
          </a:xfrm>
          <a:prstGeom prst="roundRect">
            <a:avLst>
              <a:gd name="adj" fmla="val 2871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6832" y="2726134"/>
            <a:ext cx="567021" cy="567035"/>
          </a:xfrm>
          <a:prstGeom prst="roundRect">
            <a:avLst>
              <a:gd name="adj" fmla="val 13436976"/>
            </a:avLst>
          </a:prstGeom>
          <a:solidFill>
            <a:srgbClr val="A9F00F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2800" y="2882007"/>
            <a:ext cx="255085" cy="2550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6832" y="3482181"/>
            <a:ext cx="3054670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Перегрев и торможение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389086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Гаджет работает медленно, зависает и сильно нагревается даже в режиме ожидания.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4347359" y="2530773"/>
            <a:ext cx="3496877" cy="2765127"/>
          </a:xfrm>
          <a:prstGeom prst="roundRect">
            <a:avLst>
              <a:gd name="adj" fmla="val 2871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542716" y="2726134"/>
            <a:ext cx="567021" cy="567035"/>
          </a:xfrm>
          <a:prstGeom prst="roundRect">
            <a:avLst>
              <a:gd name="adj" fmla="val 13436976"/>
            </a:avLst>
          </a:prstGeom>
          <a:solidFill>
            <a:srgbClr val="A9F00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2882007"/>
            <a:ext cx="255085" cy="2550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42716" y="3482181"/>
            <a:ext cx="294573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Всплывающая реклама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4542716" y="3890863"/>
            <a:ext cx="3106164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На экране сами по себе открываются окна с баннерами, рекламой или непонятными сайтами.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8033244" y="2530773"/>
            <a:ext cx="3496877" cy="2765127"/>
          </a:xfrm>
          <a:prstGeom prst="roundRect">
            <a:avLst>
              <a:gd name="adj" fmla="val 2871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228600" y="2726134"/>
            <a:ext cx="567021" cy="567035"/>
          </a:xfrm>
          <a:prstGeom prst="roundRect">
            <a:avLst>
              <a:gd name="adj" fmla="val 13436976"/>
            </a:avLst>
          </a:prstGeom>
          <a:solidFill>
            <a:srgbClr val="A9F00F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4568" y="2882007"/>
            <a:ext cx="255085" cy="2550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28600" y="3482181"/>
            <a:ext cx="236263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Быстрая разрядка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8228600" y="3890863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Батарея разряжается в несколько раз быстрее, чем обычно — вирус расходует ресурсы устройства.</a:t>
            </a:r>
            <a:endParaRPr lang="en-US" sz="1450" dirty="0"/>
          </a:p>
        </p:txBody>
      </p:sp>
      <p:sp>
        <p:nvSpPr>
          <p:cNvPr id="19" name="Text 14"/>
          <p:cNvSpPr/>
          <p:nvPr/>
        </p:nvSpPr>
        <p:spPr>
          <a:xfrm>
            <a:off x="356682" y="550852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604341"/>
            <a:ext cx="6296860" cy="94495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Главные правила безопасного скачивания</a:t>
            </a:r>
            <a:endParaRPr lang="en-US" sz="29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1730673"/>
            <a:ext cx="6296860" cy="90725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38242" y="2042517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1</a:t>
            </a:r>
            <a:endParaRPr lang="en-US" sz="1750" dirty="0"/>
          </a:p>
        </p:txBody>
      </p:sp>
      <p:sp>
        <p:nvSpPr>
          <p:cNvPr id="6" name="Text 2"/>
          <p:cNvSpPr/>
          <p:nvPr/>
        </p:nvSpPr>
        <p:spPr>
          <a:xfrm>
            <a:off x="5978177" y="1900932"/>
            <a:ext cx="3251516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Только проверенные источники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5978177" y="2209701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Скачивайте игры и программы </a:t>
            </a:r>
            <a:pPr algn="l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исключительно из RuStore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</a:t>
            </a:r>
            <a:endParaRPr lang="en-US" sz="11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758877"/>
            <a:ext cx="6296860" cy="90725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438242" y="307072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2</a:t>
            </a:r>
            <a:endParaRPr lang="en-US" sz="1750" dirty="0"/>
          </a:p>
        </p:txBody>
      </p:sp>
      <p:sp>
        <p:nvSpPr>
          <p:cNvPr id="10" name="Text 5"/>
          <p:cNvSpPr/>
          <p:nvPr/>
        </p:nvSpPr>
        <p:spPr>
          <a:xfrm>
            <a:off x="5978177" y="2929136"/>
            <a:ext cx="293600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Никаких «взломов» и читов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5978177" y="3237905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Не качайте моды и чит-программы с незнакомых сайтов и форумов.</a:t>
            </a:r>
            <a:endParaRPr lang="en-US" sz="11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3787080"/>
            <a:ext cx="6296860" cy="90725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38242" y="409892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3</a:t>
            </a:r>
            <a:endParaRPr lang="en-US" sz="1750" dirty="0"/>
          </a:p>
        </p:txBody>
      </p:sp>
      <p:sp>
        <p:nvSpPr>
          <p:cNvPr id="14" name="Text 8"/>
          <p:cNvSpPr/>
          <p:nvPr/>
        </p:nvSpPr>
        <p:spPr>
          <a:xfrm>
            <a:off x="5978177" y="3957340"/>
            <a:ext cx="2805042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Не вводите личные данные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5978177" y="4266109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Никогда не вводите номер телефона на страницах скачивания файлов.</a:t>
            </a:r>
            <a:endParaRPr lang="en-US" sz="1150" dirty="0"/>
          </a:p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3360" y="4815284"/>
            <a:ext cx="6296860" cy="108465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438242" y="5215830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4</a:t>
            </a:r>
            <a:endParaRPr lang="en-US" sz="1750" dirty="0"/>
          </a:p>
        </p:txBody>
      </p:sp>
      <p:sp>
        <p:nvSpPr>
          <p:cNvPr id="18" name="Text 11"/>
          <p:cNvSpPr/>
          <p:nvPr/>
        </p:nvSpPr>
        <p:spPr>
          <a:xfrm>
            <a:off x="5978177" y="4985544"/>
            <a:ext cx="2271358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Установите антивирус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5978177" y="5294313"/>
            <a:ext cx="5381788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Установите надёжную </a:t>
            </a:r>
            <a:pPr algn="l" indent="0" marL="0">
              <a:lnSpc>
                <a:spcPct val="120000"/>
              </a:lnSpc>
              <a:buNone/>
            </a:pPr>
            <a:r>
              <a:rPr lang="en-US" sz="115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антивирусную программу</a:t>
            </a:r>
            <a:pPr algn="l"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 и регулярно обновляйте её вместе с родителями.</a:t>
            </a:r>
            <a:endParaRPr lang="en-US" sz="1150" dirty="0"/>
          </a:p>
        </p:txBody>
      </p:sp>
      <p:sp>
        <p:nvSpPr>
          <p:cNvPr id="20" name="Text 13"/>
          <p:cNvSpPr/>
          <p:nvPr/>
        </p:nvSpPr>
        <p:spPr>
          <a:xfrm>
            <a:off x="4928568" y="6035973"/>
            <a:ext cx="690644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6795"/>
            <a:ext cx="7923709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Что делать при опасном скачивании?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661475" y="1032272"/>
            <a:ext cx="6465825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Чёткий алгоритм экстренных действий при цифровой угрозе</a:t>
            </a:r>
            <a:endParaRPr lang="en-US" sz="13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903" y="1413173"/>
            <a:ext cx="9761789" cy="353387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31494" y="4084428"/>
            <a:ext cx="2816993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Сообщите родителям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1931494" y="3019284"/>
            <a:ext cx="272206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Не открывайте файл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1931494" y="1943270"/>
            <a:ext cx="2759932" cy="305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Отключите интернет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559381" y="5066605"/>
            <a:ext cx="5465626" cy="926505"/>
          </a:xfrm>
          <a:prstGeom prst="roundRect">
            <a:avLst>
              <a:gd name="adj" fmla="val 11017"/>
            </a:avLst>
          </a:prstGeom>
          <a:solidFill>
            <a:srgbClr val="547808">
              <a:alpha val="95000"/>
            </a:srgbClr>
          </a:solidFill>
          <a:ln/>
        </p:spPr>
      </p:sp>
      <p:sp>
        <p:nvSpPr>
          <p:cNvPr id="9" name="Text 6"/>
          <p:cNvSpPr/>
          <p:nvPr/>
        </p:nvSpPr>
        <p:spPr>
          <a:xfrm>
            <a:off x="701062" y="5172869"/>
            <a:ext cx="2608296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Отключите интернет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701062" y="5500588"/>
            <a:ext cx="5182264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Немедленно выключите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Wi-Fi и мобильный интернет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 Это остановит вирус и не даст ему передать ваши данные мошенникам.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275131" y="5172869"/>
            <a:ext cx="2863977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Обратитесь к взрослым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275131" y="5500588"/>
            <a:ext cx="5261439" cy="396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Сразу покажите гаджет </a:t>
            </a:r>
            <a:pPr algn="l" indent="0" marL="0">
              <a:lnSpc>
                <a:spcPct val="117000"/>
              </a:lnSpc>
              <a:buNone/>
            </a:pPr>
            <a:r>
              <a:rPr lang="en-US" sz="1100" b="1" dirty="0">
                <a:solidFill>
                  <a:srgbClr val="D7E5D8"/>
                </a:solidFill>
                <a:latin typeface="Syne Bold" pitchFamily="34" charset="0"/>
                <a:ea typeface="Syne Bold" pitchFamily="34" charset="-122"/>
                <a:cs typeface="Syne Bold" pitchFamily="34" charset="-120"/>
              </a:rPr>
              <a:t>родителям</a:t>
            </a:r>
            <a:pPr algn="l" indent="0" marL="0">
              <a:lnSpc>
                <a:spcPct val="117000"/>
              </a:lnSpc>
              <a:buNone/>
            </a:pPr>
            <a:r>
              <a:rPr lang="en-US" sz="11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. Они помогут запустить полную антивирусную проверку, удалить вредоносный файл и спасти данные.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56682" y="6112669"/>
            <a:ext cx="11478330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17000"/>
              </a:lnSpc>
              <a:buNone/>
            </a:pPr>
            <a:r>
              <a:rPr lang="en-US" sz="110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21705"/>
            <a:ext cx="5098724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Проверим знания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661475" y="1251049"/>
            <a:ext cx="6296860" cy="5609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F0F4F1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Ответьте на три важных вопроса по теме безопасных скачиваний:</a:t>
            </a:r>
            <a:endParaRPr lang="en-US" sz="1750" dirty="0"/>
          </a:p>
        </p:txBody>
      </p:sp>
      <p:sp>
        <p:nvSpPr>
          <p:cNvPr id="5" name="Shape 2"/>
          <p:cNvSpPr/>
          <p:nvPr/>
        </p:nvSpPr>
        <p:spPr>
          <a:xfrm>
            <a:off x="661475" y="2067917"/>
            <a:ext cx="404009" cy="404019"/>
          </a:xfrm>
          <a:prstGeom prst="roundRect">
            <a:avLst>
              <a:gd name="adj" fmla="val 18667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28843" y="2101602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236036" y="2129631"/>
            <a:ext cx="2829152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Официальный магазин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1236036" y="2512417"/>
            <a:ext cx="5722298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Какая платформа в России является официальной и безопасной для установки мобильных приложений на Android?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661475" y="3413720"/>
            <a:ext cx="404009" cy="404019"/>
          </a:xfrm>
          <a:prstGeom prst="roundRect">
            <a:avLst>
              <a:gd name="adj" fmla="val 18667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28843" y="3447405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2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236036" y="3475434"/>
            <a:ext cx="2675565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Опасность «взломов»</a:t>
            </a:r>
            <a:endParaRPr lang="en-US" sz="1750" dirty="0"/>
          </a:p>
        </p:txBody>
      </p:sp>
      <p:sp>
        <p:nvSpPr>
          <p:cNvPr id="12" name="Text 9"/>
          <p:cNvSpPr/>
          <p:nvPr/>
        </p:nvSpPr>
        <p:spPr>
          <a:xfrm>
            <a:off x="1236036" y="3858220"/>
            <a:ext cx="5722298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В чём заключается главная опасность «взломанных» версий популярных игр со сторонних сайтов?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61475" y="4759523"/>
            <a:ext cx="404009" cy="404019"/>
          </a:xfrm>
          <a:prstGeom prst="roundRect">
            <a:avLst>
              <a:gd name="adj" fmla="val 18667"/>
            </a:avLst>
          </a:prstGeom>
          <a:solidFill>
            <a:srgbClr val="547808"/>
          </a:solidFill>
          <a:ln w="6350">
            <a:solidFill>
              <a:srgbClr val="6D9121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28843" y="4793208"/>
            <a:ext cx="269273" cy="33664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3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236036" y="4821238"/>
            <a:ext cx="3391113" cy="2804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dirty="0">
                <a:solidFill>
                  <a:srgbClr val="D7E5D8"/>
                </a:solidFill>
                <a:latin typeface="Syne ExtraBold" pitchFamily="34" charset="0"/>
                <a:ea typeface="Syne ExtraBold" pitchFamily="34" charset="-122"/>
                <a:cs typeface="Syne ExtraBold" pitchFamily="34" charset="-120"/>
              </a:rPr>
              <a:t>Первый шаг при заражении</a:t>
            </a:r>
            <a:endParaRPr lang="en-US" sz="1750" dirty="0"/>
          </a:p>
        </p:txBody>
      </p:sp>
      <p:sp>
        <p:nvSpPr>
          <p:cNvPr id="16" name="Text 13"/>
          <p:cNvSpPr/>
          <p:nvPr/>
        </p:nvSpPr>
        <p:spPr>
          <a:xfrm>
            <a:off x="1236036" y="5204023"/>
            <a:ext cx="5722298" cy="5601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Какое действие необходимо выполнить в первую очередь, если вы заметили, что случайно скачали вирус?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356682" y="5956102"/>
            <a:ext cx="6906444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D7E5D8"/>
                </a:solidFill>
                <a:latin typeface="Syne" pitchFamily="34" charset="0"/>
                <a:ea typeface="Syne" pitchFamily="34" charset="-122"/>
                <a:cs typeface="Syne" pitchFamily="34" charset="-120"/>
              </a:rPr>
              <a:t>Материал скачан с сайта 4urok.ru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2026-06-30T17:57:59Z</dcterms:created>
  <dcterms:modified xsi:type="dcterms:W3CDTF">2026-06-30T17:57:59Z</dcterms:modified>
</cp:coreProperties>
</file>