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true" autoCompressPictures="0" embedTrueTypeFonts="true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12191695" cy="6858000"/>
  <p:notesSz cx="6858000" cy="12191695"/>
  <p:embeddedFontLst>
    <p:embeddedFont>
      <p:font typeface="Alexandria ExtraBold"/>
      <p:regular r:id="rId201314"/>
    </p:embeddedFont>
    <p:embeddedFont>
      <p:font typeface="Alexandria Thin"/>
      <p:regular r:id="rId201315"/>
    </p:embeddedFont>
    <p:embeddedFont>
      <p:font typeface="Alexandria ExtraLight"/>
      <p:regular r:id="rId201316"/>
    </p:embeddedFont>
    <p:embeddedFont>
      <p:font typeface="Alexandria Light"/>
      <p:regular r:id="rId201317"/>
    </p:embeddedFont>
    <p:embeddedFont>
      <p:font typeface="Alexandria"/>
      <p:regular r:id="rId201318"/>
    </p:embeddedFont>
    <p:embeddedFont>
      <p:font typeface="Alexandria Medium"/>
      <p:regular r:id="rId201319"/>
    </p:embeddedFont>
    <p:embeddedFont>
      <p:font typeface="Alexandria SemiBold"/>
      <p:regular r:id="rId201320"/>
    </p:embeddedFont>
    <p:embeddedFont>
      <p:font typeface="Alexandria Bold"/>
      <p:regular r:id="rId201321"/>
    </p:embeddedFont>
    <p:embeddedFont>
      <p:font typeface="Alexandria Black"/>
      <p:regular r:id="rId201322"/>
    </p:embeddedFont>
    <p:embeddedFont>
      <p:font typeface="Nobile"/>
      <p:regular r:id="rId201323"/>
    </p:embeddedFont>
    <p:embeddedFont>
      <p:font typeface="Nobile Medium"/>
      <p:regular r:id="rId201324"/>
    </p:embeddedFont>
    <p:embeddedFont>
      <p:font typeface="Nobile Bold"/>
      <p:regular r:id="rId20132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Relationship Id="rId201314" Target="fonts/201314.fntdata" Type="http://schemas.openxmlformats.org/officeDocument/2006/relationships/font"/><Relationship Id="rId201315" Target="fonts/201315.fntdata" Type="http://schemas.openxmlformats.org/officeDocument/2006/relationships/font"/><Relationship Id="rId201316" Target="fonts/201316.fntdata" Type="http://schemas.openxmlformats.org/officeDocument/2006/relationships/font"/><Relationship Id="rId201317" Target="fonts/201317.fntdata" Type="http://schemas.openxmlformats.org/officeDocument/2006/relationships/font"/><Relationship Id="rId201318" Target="fonts/201318.fntdata" Type="http://schemas.openxmlformats.org/officeDocument/2006/relationships/font"/><Relationship Id="rId201319" Target="fonts/201319.fntdata" Type="http://schemas.openxmlformats.org/officeDocument/2006/relationships/font"/><Relationship Id="rId201320" Target="fonts/201320.fntdata" Type="http://schemas.openxmlformats.org/officeDocument/2006/relationships/font"/><Relationship Id="rId201321" Target="fonts/201321.fntdata" Type="http://schemas.openxmlformats.org/officeDocument/2006/relationships/font"/><Relationship Id="rId201322" Target="fonts/201322.fntdata" Type="http://schemas.openxmlformats.org/officeDocument/2006/relationships/font"/><Relationship Id="rId201323" Target="fonts/201323.fntdata" Type="http://schemas.openxmlformats.org/officeDocument/2006/relationships/font"/><Relationship Id="rId201324" Target="fonts/201324.fntdata" Type="http://schemas.openxmlformats.org/officeDocument/2006/relationships/font"/><Relationship Id="rId201325" Target="fonts/201325.fntdata" Type="http://schemas.openxmlformats.org/officeDocument/2006/relationships/font"/><Relationship Id="rId201326" Target="fonts/201326.fntdata" Type="http://schemas.openxmlformats.org/officeDocument/2006/relationships/font"/><Relationship Id="rId201327" Target="fonts/201327.fntdata" Type="http://schemas.openxmlformats.org/officeDocument/2006/relationships/font"/><Relationship Id="rId201328" Target="fonts/201328.fntdata" Type="http://schemas.openxmlformats.org/officeDocument/2006/relationships/font"/><Relationship Id="rId201329" Target="fonts/201329.fntdata" Type="http://schemas.openxmlformats.org/officeDocument/2006/relationships/font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5C73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9F9FF"/>
          </a:solidFill>
          <a:ln/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svg"/><Relationship Id="rId4" Type="http://schemas.openxmlformats.org/officeDocument/2006/relationships/image" Target="../media/image-2-2.png"/><Relationship Id="rId5" Type="http://schemas.openxmlformats.org/officeDocument/2006/relationships/image" Target="../media/image-2-3.svg"/><Relationship Id="rId6" Type="http://schemas.openxmlformats.org/officeDocument/2006/relationships/image" Target="../media/image-2-6.png"/><Relationship Id="rId7" Type="http://schemas.openxmlformats.org/officeDocument/2006/relationships/image" Target="../media/image-2-7.svg"/><Relationship Id="rId8" Type="http://schemas.openxmlformats.org/officeDocument/2006/relationships/slideLayout" Target="../slideLayouts/slideLayout2.xml"/><Relationship Id="rId9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svg"/><Relationship Id="rId4" Type="http://schemas.openxmlformats.org/officeDocument/2006/relationships/image" Target="../media/image-7-4.png"/><Relationship Id="rId5" Type="http://schemas.openxmlformats.org/officeDocument/2006/relationships/image" Target="../media/image-7-5.svg"/><Relationship Id="rId6" Type="http://schemas.openxmlformats.org/officeDocument/2006/relationships/image" Target="../media/image-7-6.png"/><Relationship Id="rId7" Type="http://schemas.openxmlformats.org/officeDocument/2006/relationships/image" Target="../media/image-7-7.svg"/><Relationship Id="rId8" Type="http://schemas.openxmlformats.org/officeDocument/2006/relationships/slideLayout" Target="../slideLayouts/slideLayout2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svg"/><Relationship Id="rId4" Type="http://schemas.openxmlformats.org/officeDocument/2006/relationships/image" Target="../media/image-10-2.png"/><Relationship Id="rId5" Type="http://schemas.openxmlformats.org/officeDocument/2006/relationships/image" Target="../media/image-10-3.sv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2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svg"/><Relationship Id="rId4" Type="http://schemas.openxmlformats.org/officeDocument/2006/relationships/image" Target="../media/image-12-2.png"/><Relationship Id="rId5" Type="http://schemas.openxmlformats.org/officeDocument/2006/relationships/image" Target="../media/image-12-3.svg"/><Relationship Id="rId6" Type="http://schemas.openxmlformats.org/officeDocument/2006/relationships/image" Target="../media/image-12-6.png"/><Relationship Id="rId7" Type="http://schemas.openxmlformats.org/officeDocument/2006/relationships/image" Target="../media/image-12-7.svg"/><Relationship Id="rId8" Type="http://schemas.openxmlformats.org/officeDocument/2006/relationships/slideLayout" Target="../slideLayouts/slideLayout2.xml"/><Relationship Id="rId9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233360" y="2287885"/>
            <a:ext cx="6296860" cy="118129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3700" dirty="0">
                <a:solidFill>
                  <a:srgbClr val="1B1B27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Азбука пешехода: Светофор и переходы</a:t>
            </a:r>
            <a:endParaRPr lang="en-US" sz="3700" dirty="0"/>
          </a:p>
        </p:txBody>
      </p:sp>
      <p:sp>
        <p:nvSpPr>
          <p:cNvPr id="4" name="Text 1"/>
          <p:cNvSpPr/>
          <p:nvPr/>
        </p:nvSpPr>
        <p:spPr>
          <a:xfrm>
            <a:off x="5233360" y="3752652"/>
            <a:ext cx="6296860" cy="8174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33000"/>
              </a:lnSpc>
              <a:spcAft>
                <a:spcPts val="1650"/>
              </a:spcAft>
              <a:buNone/>
            </a:pPr>
            <a:r>
              <a:rPr lang="en-US" sz="14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Твой надёжный путеводитель по улицам города</a:t>
            </a:r>
            <a:endParaRPr lang="en-US" sz="1450" dirty="0"/>
          </a:p>
          <a:p>
            <a:pPr algn="ctr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1B54DA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4urok.ru</a:t>
            </a:r>
            <a:endParaRPr lang="en-US" sz="14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233360" y="622498"/>
            <a:ext cx="4862490" cy="5316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300" dirty="0">
                <a:solidFill>
                  <a:srgbClr val="1B1B27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Кто такой пешеход?</a:t>
            </a:r>
            <a:endParaRPr lang="en-US" sz="3300" dirty="0"/>
          </a:p>
        </p:txBody>
      </p:sp>
      <p:sp>
        <p:nvSpPr>
          <p:cNvPr id="4" name="Text 1"/>
          <p:cNvSpPr/>
          <p:nvPr/>
        </p:nvSpPr>
        <p:spPr>
          <a:xfrm>
            <a:off x="5233360" y="1521420"/>
            <a:ext cx="2940969" cy="15513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7000"/>
              </a:lnSpc>
              <a:buNone/>
            </a:pPr>
            <a:r>
              <a:rPr lang="en-US" sz="13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Каждый человек, как только выходит на улицу и идёт пешком, становится </a:t>
            </a:r>
            <a:pPr algn="l" indent="0" marL="0">
              <a:lnSpc>
                <a:spcPct val="127000"/>
              </a:lnSpc>
              <a:buNone/>
            </a:pPr>
            <a:r>
              <a:rPr lang="en-US" sz="1300" b="1" dirty="0">
                <a:solidFill>
                  <a:srgbClr val="404155"/>
                </a:solidFill>
                <a:latin typeface="Nobile Bold" pitchFamily="34" charset="0"/>
                <a:ea typeface="Nobile Bold" pitchFamily="34" charset="-122"/>
                <a:cs typeface="Nobile Bold" pitchFamily="34" charset="-120"/>
              </a:rPr>
              <a:t>пешеходом</a:t>
            </a:r>
            <a:pPr algn="l" indent="0" marL="0">
              <a:lnSpc>
                <a:spcPct val="127000"/>
              </a:lnSpc>
              <a:buNone/>
            </a:pPr>
            <a:r>
              <a:rPr lang="en-US" sz="13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. Это важная роль, которая требует ответственности!</a:t>
            </a:r>
            <a:endParaRPr lang="en-US" sz="1300" dirty="0"/>
          </a:p>
        </p:txBody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595601" y="1555948"/>
            <a:ext cx="2940969" cy="1314152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8860906" y="1745059"/>
            <a:ext cx="2126403" cy="265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5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Где мы ходим</a:t>
            </a:r>
            <a:endParaRPr lang="en-US" sz="1650" dirty="0"/>
          </a:p>
        </p:txBody>
      </p:sp>
      <p:sp>
        <p:nvSpPr>
          <p:cNvPr id="7" name="Text 3"/>
          <p:cNvSpPr/>
          <p:nvPr/>
        </p:nvSpPr>
        <p:spPr>
          <a:xfrm>
            <a:off x="8860906" y="2163862"/>
            <a:ext cx="2486558" cy="5171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7000"/>
              </a:lnSpc>
              <a:buNone/>
            </a:pPr>
            <a:r>
              <a:rPr lang="en-US" sz="13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Только по </a:t>
            </a:r>
            <a:pPr algn="l" indent="0" marL="0">
              <a:lnSpc>
                <a:spcPct val="127000"/>
              </a:lnSpc>
              <a:buNone/>
            </a:pPr>
            <a:r>
              <a:rPr lang="en-US" sz="1300" b="1" dirty="0">
                <a:solidFill>
                  <a:srgbClr val="404155"/>
                </a:solidFill>
                <a:latin typeface="Nobile Bold" pitchFamily="34" charset="0"/>
                <a:ea typeface="Nobile Bold" pitchFamily="34" charset="-122"/>
                <a:cs typeface="Nobile Bold" pitchFamily="34" charset="-120"/>
              </a:rPr>
              <a:t>тротуарам</a:t>
            </a:r>
            <a:pPr algn="l" indent="0" marL="0">
              <a:lnSpc>
                <a:spcPct val="127000"/>
              </a:lnSpc>
              <a:buNone/>
            </a:pPr>
            <a:r>
              <a:rPr lang="en-US" sz="13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 и пешеходным дорожкам</a:t>
            </a:r>
            <a:endParaRPr lang="en-US" sz="1300" dirty="0"/>
          </a:p>
        </p:txBody>
      </p:sp>
      <p:pic>
        <p:nvPicPr>
          <p:cNvPr id="8" name="Image 2" descr="preencoded.png">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595601" y="3023195"/>
            <a:ext cx="2940969" cy="1314152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8860906" y="3212306"/>
            <a:ext cx="2126403" cy="265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5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Главное правило</a:t>
            </a:r>
            <a:endParaRPr lang="en-US" sz="1650" dirty="0"/>
          </a:p>
        </p:txBody>
      </p:sp>
      <p:sp>
        <p:nvSpPr>
          <p:cNvPr id="10" name="Text 5"/>
          <p:cNvSpPr/>
          <p:nvPr/>
        </p:nvSpPr>
        <p:spPr>
          <a:xfrm>
            <a:off x="8860906" y="3631109"/>
            <a:ext cx="2486558" cy="5171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7000"/>
              </a:lnSpc>
              <a:buNone/>
            </a:pPr>
            <a:r>
              <a:rPr lang="en-US" sz="13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Дорога — не место для игр и баловства</a:t>
            </a:r>
            <a:endParaRPr lang="en-US" sz="1300" dirty="0"/>
          </a:p>
        </p:txBody>
      </p:sp>
      <p:pic>
        <p:nvPicPr>
          <p:cNvPr id="11" name="Image 3" descr="preencoded.png">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595601" y="4490442"/>
            <a:ext cx="2940969" cy="1572716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8860906" y="4679553"/>
            <a:ext cx="2126403" cy="265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5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Взаимное уважение</a:t>
            </a:r>
            <a:endParaRPr lang="en-US" sz="1650" dirty="0"/>
          </a:p>
        </p:txBody>
      </p:sp>
      <p:sp>
        <p:nvSpPr>
          <p:cNvPr id="13" name="Text 7"/>
          <p:cNvSpPr/>
          <p:nvPr/>
        </p:nvSpPr>
        <p:spPr>
          <a:xfrm>
            <a:off x="8860906" y="5098355"/>
            <a:ext cx="2486558" cy="7756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7000"/>
              </a:lnSpc>
              <a:buNone/>
            </a:pPr>
            <a:r>
              <a:rPr lang="en-US" sz="13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Мы делим улицу с машинами — ведём себя понятно для водителей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799505"/>
            <a:ext cx="7588358" cy="5316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300" dirty="0">
                <a:solidFill>
                  <a:srgbClr val="1B1B27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Наш главный островок — «Зебра»</a:t>
            </a:r>
            <a:endParaRPr lang="en-US" sz="3300" dirty="0"/>
          </a:p>
        </p:txBody>
      </p:sp>
      <p:sp>
        <p:nvSpPr>
          <p:cNvPr id="3" name="Shape 1"/>
          <p:cNvSpPr/>
          <p:nvPr/>
        </p:nvSpPr>
        <p:spPr>
          <a:xfrm>
            <a:off x="661475" y="1637308"/>
            <a:ext cx="2994347" cy="308868"/>
          </a:xfrm>
          <a:prstGeom prst="roundRect">
            <a:avLst>
              <a:gd name="adj" fmla="val 18506"/>
            </a:avLst>
          </a:prstGeom>
          <a:solidFill>
            <a:srgbClr val="D2DDF9"/>
          </a:solidFill>
          <a:ln/>
        </p:spPr>
      </p:sp>
      <p:sp>
        <p:nvSpPr>
          <p:cNvPr id="4" name="Text 2"/>
          <p:cNvSpPr/>
          <p:nvPr/>
        </p:nvSpPr>
        <p:spPr>
          <a:xfrm>
            <a:off x="763469" y="1688306"/>
            <a:ext cx="3399943" cy="2068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7000"/>
              </a:lnSpc>
              <a:buNone/>
            </a:pPr>
            <a:r>
              <a:rPr lang="en-US" sz="10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САМОЕ ПОПУЛЯРНОЕ МЕСТО ПЕРЕХОДА</a:t>
            </a:r>
            <a:endParaRPr lang="en-US" sz="105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1475" y="2323902"/>
            <a:ext cx="6227408" cy="3528913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8002189" y="2290663"/>
            <a:ext cx="382677" cy="382687"/>
          </a:xfrm>
          <a:prstGeom prst="roundRect">
            <a:avLst>
              <a:gd name="adj" fmla="val 18671"/>
            </a:avLst>
          </a:prstGeom>
          <a:solidFill>
            <a:srgbClr val="D2DDF9"/>
          </a:solidFill>
          <a:ln w="6350">
            <a:solidFill>
              <a:srgbClr val="B8C3DF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8065935" y="2322513"/>
            <a:ext cx="255085" cy="31888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1</a:t>
            </a:r>
            <a:endParaRPr lang="en-US" sz="2000" dirty="0"/>
          </a:p>
        </p:txBody>
      </p:sp>
      <p:sp>
        <p:nvSpPr>
          <p:cNvPr id="8" name="Text 5"/>
          <p:cNvSpPr/>
          <p:nvPr/>
        </p:nvSpPr>
        <p:spPr>
          <a:xfrm>
            <a:off x="8537957" y="2349103"/>
            <a:ext cx="2126403" cy="265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5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Как узнать</a:t>
            </a:r>
            <a:endParaRPr lang="en-US" sz="1650" dirty="0"/>
          </a:p>
        </p:txBody>
      </p:sp>
      <p:sp>
        <p:nvSpPr>
          <p:cNvPr id="9" name="Text 6"/>
          <p:cNvSpPr/>
          <p:nvPr/>
        </p:nvSpPr>
        <p:spPr>
          <a:xfrm>
            <a:off x="8537957" y="2767905"/>
            <a:ext cx="2998514" cy="5171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7000"/>
              </a:lnSpc>
              <a:buNone/>
            </a:pPr>
            <a:r>
              <a:rPr lang="en-US" sz="13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Широкие </a:t>
            </a:r>
            <a:pPr algn="l" indent="0" marL="0">
              <a:lnSpc>
                <a:spcPct val="127000"/>
              </a:lnSpc>
              <a:buNone/>
            </a:pPr>
            <a:r>
              <a:rPr lang="en-US" sz="1300" b="1" dirty="0">
                <a:solidFill>
                  <a:srgbClr val="404155"/>
                </a:solidFill>
                <a:latin typeface="Nobile Bold" pitchFamily="34" charset="0"/>
                <a:ea typeface="Nobile Bold" pitchFamily="34" charset="-122"/>
                <a:cs typeface="Nobile Bold" pitchFamily="34" charset="-120"/>
              </a:rPr>
              <a:t>белые полосы</a:t>
            </a:r>
            <a:pPr algn="l" indent="0" marL="0">
              <a:lnSpc>
                <a:spcPct val="127000"/>
              </a:lnSpc>
              <a:buNone/>
            </a:pPr>
            <a:r>
              <a:rPr lang="en-US" sz="13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 на асфальте — как окрас зебры</a:t>
            </a:r>
            <a:endParaRPr lang="en-US" sz="1300" dirty="0"/>
          </a:p>
        </p:txBody>
      </p:sp>
      <p:sp>
        <p:nvSpPr>
          <p:cNvPr id="10" name="Shape 7"/>
          <p:cNvSpPr/>
          <p:nvPr/>
        </p:nvSpPr>
        <p:spPr>
          <a:xfrm>
            <a:off x="8002189" y="3591223"/>
            <a:ext cx="382677" cy="382687"/>
          </a:xfrm>
          <a:prstGeom prst="roundRect">
            <a:avLst>
              <a:gd name="adj" fmla="val 18671"/>
            </a:avLst>
          </a:prstGeom>
          <a:solidFill>
            <a:srgbClr val="D2DDF9"/>
          </a:solidFill>
          <a:ln w="6350">
            <a:solidFill>
              <a:srgbClr val="B8C3DF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8065935" y="3623072"/>
            <a:ext cx="255085" cy="31888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2</a:t>
            </a:r>
            <a:endParaRPr lang="en-US" sz="2000" dirty="0"/>
          </a:p>
        </p:txBody>
      </p:sp>
      <p:sp>
        <p:nvSpPr>
          <p:cNvPr id="12" name="Text 9"/>
          <p:cNvSpPr/>
          <p:nvPr/>
        </p:nvSpPr>
        <p:spPr>
          <a:xfrm>
            <a:off x="8537957" y="3649663"/>
            <a:ext cx="2126403" cy="265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5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Что означает</a:t>
            </a:r>
            <a:endParaRPr lang="en-US" sz="1650" dirty="0"/>
          </a:p>
        </p:txBody>
      </p:sp>
      <p:sp>
        <p:nvSpPr>
          <p:cNvPr id="13" name="Text 10"/>
          <p:cNvSpPr/>
          <p:nvPr/>
        </p:nvSpPr>
        <p:spPr>
          <a:xfrm>
            <a:off x="8537957" y="4068465"/>
            <a:ext cx="2998514" cy="5171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7000"/>
              </a:lnSpc>
              <a:buNone/>
            </a:pPr>
            <a:r>
              <a:rPr lang="en-US" sz="13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Пешеход имеет </a:t>
            </a:r>
            <a:pPr algn="l" indent="0" marL="0">
              <a:lnSpc>
                <a:spcPct val="127000"/>
              </a:lnSpc>
              <a:buNone/>
            </a:pPr>
            <a:r>
              <a:rPr lang="en-US" sz="1300" b="1" dirty="0">
                <a:solidFill>
                  <a:srgbClr val="404155"/>
                </a:solidFill>
                <a:latin typeface="Nobile Bold" pitchFamily="34" charset="0"/>
                <a:ea typeface="Nobile Bold" pitchFamily="34" charset="-122"/>
                <a:cs typeface="Nobile Bold" pitchFamily="34" charset="-120"/>
              </a:rPr>
              <a:t>преимущество</a:t>
            </a:r>
            <a:pPr algn="l" indent="0" marL="0">
              <a:lnSpc>
                <a:spcPct val="127000"/>
              </a:lnSpc>
              <a:buNone/>
            </a:pPr>
            <a:r>
              <a:rPr lang="en-US" sz="13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, водители обязаны остановиться</a:t>
            </a:r>
            <a:endParaRPr lang="en-US" sz="1300" dirty="0"/>
          </a:p>
        </p:txBody>
      </p:sp>
      <p:sp>
        <p:nvSpPr>
          <p:cNvPr id="14" name="Shape 11"/>
          <p:cNvSpPr/>
          <p:nvPr/>
        </p:nvSpPr>
        <p:spPr>
          <a:xfrm>
            <a:off x="8002189" y="4891782"/>
            <a:ext cx="382677" cy="382687"/>
          </a:xfrm>
          <a:prstGeom prst="roundRect">
            <a:avLst>
              <a:gd name="adj" fmla="val 18671"/>
            </a:avLst>
          </a:prstGeom>
          <a:solidFill>
            <a:srgbClr val="D2DDF9"/>
          </a:solidFill>
          <a:ln w="6350">
            <a:solidFill>
              <a:srgbClr val="B8C3DF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8065935" y="4923631"/>
            <a:ext cx="255085" cy="31888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3</a:t>
            </a:r>
            <a:endParaRPr lang="en-US" sz="2000" dirty="0"/>
          </a:p>
        </p:txBody>
      </p:sp>
      <p:sp>
        <p:nvSpPr>
          <p:cNvPr id="16" name="Text 13"/>
          <p:cNvSpPr/>
          <p:nvPr/>
        </p:nvSpPr>
        <p:spPr>
          <a:xfrm>
            <a:off x="8537957" y="4950222"/>
            <a:ext cx="2126403" cy="265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5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Важно!</a:t>
            </a:r>
            <a:endParaRPr lang="en-US" sz="1650" dirty="0"/>
          </a:p>
        </p:txBody>
      </p:sp>
      <p:sp>
        <p:nvSpPr>
          <p:cNvPr id="17" name="Text 14"/>
          <p:cNvSpPr/>
          <p:nvPr/>
        </p:nvSpPr>
        <p:spPr>
          <a:xfrm>
            <a:off x="8537957" y="5369024"/>
            <a:ext cx="2998514" cy="5171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7000"/>
              </a:lnSpc>
              <a:buNone/>
            </a:pPr>
            <a:r>
              <a:rPr lang="en-US" sz="13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Сначала убедись, что тебя заметили — только потом шагай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519807"/>
            <a:ext cx="7018360" cy="4559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850" dirty="0">
                <a:solidFill>
                  <a:srgbClr val="1B1B27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Переходы над землёй и под землёй</a:t>
            </a:r>
            <a:endParaRPr lang="en-US" sz="2850" dirty="0"/>
          </a:p>
        </p:txBody>
      </p:sp>
      <p:sp>
        <p:nvSpPr>
          <p:cNvPr id="3" name="Text 1"/>
          <p:cNvSpPr/>
          <p:nvPr/>
        </p:nvSpPr>
        <p:spPr>
          <a:xfrm>
            <a:off x="661475" y="1200944"/>
            <a:ext cx="11478330" cy="2068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8000"/>
              </a:lnSpc>
              <a:buNone/>
            </a:pPr>
            <a:r>
              <a:rPr lang="en-US" sz="11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Самые безопасные пути, где </a:t>
            </a:r>
            <a:pPr algn="l" indent="0" marL="0">
              <a:lnSpc>
                <a:spcPct val="118000"/>
              </a:lnSpc>
              <a:buNone/>
            </a:pPr>
            <a:r>
              <a:rPr lang="en-US" sz="1100" b="1" dirty="0">
                <a:solidFill>
                  <a:srgbClr val="404155"/>
                </a:solidFill>
                <a:latin typeface="Nobile Bold" pitchFamily="34" charset="0"/>
                <a:ea typeface="Nobile Bold" pitchFamily="34" charset="-122"/>
                <a:cs typeface="Nobile Bold" pitchFamily="34" charset="-120"/>
              </a:rPr>
              <a:t>вообще нет машин!</a:t>
            </a:r>
            <a:endParaRPr lang="en-US" sz="1100" dirty="0"/>
          </a:p>
        </p:txBody>
      </p:sp>
      <p:sp>
        <p:nvSpPr>
          <p:cNvPr id="4" name="Shape 2"/>
          <p:cNvSpPr/>
          <p:nvPr/>
        </p:nvSpPr>
        <p:spPr>
          <a:xfrm>
            <a:off x="661475" y="2712145"/>
            <a:ext cx="3572579" cy="1271885"/>
          </a:xfrm>
          <a:prstGeom prst="roundRect">
            <a:avLst>
              <a:gd name="adj" fmla="val 4818"/>
            </a:avLst>
          </a:prstGeom>
          <a:solidFill>
            <a:srgbClr val="D2DDF9"/>
          </a:solidFill>
          <a:ln w="6350">
            <a:solidFill>
              <a:srgbClr val="B8C3DF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13673" y="2864346"/>
            <a:ext cx="2107949" cy="2342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🚇</a:t>
            </a:r>
            <a:pPr algn="l" indent="0" marL="0">
              <a:lnSpc>
                <a:spcPct val="104000"/>
              </a:lnSpc>
              <a:buNone/>
            </a:pPr>
            <a:r>
              <a:rPr lang="en-US" sz="140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 Подземный переход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13673" y="3211215"/>
            <a:ext cx="3268184" cy="62061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8000"/>
              </a:lnSpc>
              <a:buNone/>
            </a:pPr>
            <a:r>
              <a:rPr lang="en-US" sz="11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Специальный тоннель </a:t>
            </a:r>
            <a:pPr algn="l" indent="0" marL="0">
              <a:lnSpc>
                <a:spcPct val="118000"/>
              </a:lnSpc>
              <a:buNone/>
            </a:pPr>
            <a:r>
              <a:rPr lang="en-US" sz="1100" b="1" dirty="0">
                <a:solidFill>
                  <a:srgbClr val="404155"/>
                </a:solidFill>
                <a:latin typeface="Nobile Bold" pitchFamily="34" charset="0"/>
                <a:ea typeface="Nobile Bold" pitchFamily="34" charset="-122"/>
                <a:cs typeface="Nobile Bold" pitchFamily="34" charset="-120"/>
              </a:rPr>
              <a:t>под</a:t>
            </a:r>
            <a:pPr algn="l" indent="0" marL="0">
              <a:lnSpc>
                <a:spcPct val="118000"/>
              </a:lnSpc>
              <a:buNone/>
            </a:pPr>
            <a:r>
              <a:rPr lang="en-US" sz="11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 проезжей частью. Знак — человечек </a:t>
            </a:r>
            <a:pPr algn="l" indent="0" marL="0">
              <a:lnSpc>
                <a:spcPct val="118000"/>
              </a:lnSpc>
              <a:buNone/>
            </a:pPr>
            <a:r>
              <a:rPr lang="en-US" sz="1100" b="1" dirty="0">
                <a:solidFill>
                  <a:srgbClr val="404155"/>
                </a:solidFill>
                <a:latin typeface="Nobile Bold" pitchFamily="34" charset="0"/>
                <a:ea typeface="Nobile Bold" pitchFamily="34" charset="-122"/>
                <a:cs typeface="Nobile Bold" pitchFamily="34" charset="-120"/>
              </a:rPr>
              <a:t>спускается вниз</a:t>
            </a:r>
            <a:pPr algn="l" indent="0" marL="0">
              <a:lnSpc>
                <a:spcPct val="118000"/>
              </a:lnSpc>
              <a:buNone/>
            </a:pPr>
            <a:r>
              <a:rPr lang="en-US" sz="11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 по лестнице.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661475" y="4096643"/>
            <a:ext cx="3572579" cy="1065014"/>
          </a:xfrm>
          <a:prstGeom prst="roundRect">
            <a:avLst>
              <a:gd name="adj" fmla="val 5754"/>
            </a:avLst>
          </a:prstGeom>
          <a:solidFill>
            <a:srgbClr val="D2DDF9"/>
          </a:solidFill>
          <a:ln w="6350">
            <a:solidFill>
              <a:srgbClr val="B8C3D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13673" y="4248845"/>
            <a:ext cx="2101301" cy="2342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🌉</a:t>
            </a:r>
            <a:pPr algn="l" indent="0" marL="0">
              <a:lnSpc>
                <a:spcPct val="104000"/>
              </a:lnSpc>
              <a:buNone/>
            </a:pPr>
            <a:r>
              <a:rPr lang="en-US" sz="140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 Надземный переход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813673" y="4595713"/>
            <a:ext cx="3268184" cy="41374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8000"/>
              </a:lnSpc>
              <a:buNone/>
            </a:pPr>
            <a:r>
              <a:rPr lang="en-US" sz="11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Большой мост </a:t>
            </a:r>
            <a:pPr algn="l" indent="0" marL="0">
              <a:lnSpc>
                <a:spcPct val="118000"/>
              </a:lnSpc>
              <a:buNone/>
            </a:pPr>
            <a:r>
              <a:rPr lang="en-US" sz="1100" b="1" dirty="0">
                <a:solidFill>
                  <a:srgbClr val="404155"/>
                </a:solidFill>
                <a:latin typeface="Nobile Bold" pitchFamily="34" charset="0"/>
                <a:ea typeface="Nobile Bold" pitchFamily="34" charset="-122"/>
                <a:cs typeface="Nobile Bold" pitchFamily="34" charset="-120"/>
              </a:rPr>
              <a:t>над</a:t>
            </a:r>
            <a:pPr algn="l" indent="0" marL="0">
              <a:lnSpc>
                <a:spcPct val="118000"/>
              </a:lnSpc>
              <a:buNone/>
            </a:pPr>
            <a:r>
              <a:rPr lang="en-US" sz="11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 трассой. Знак — человечек </a:t>
            </a:r>
            <a:pPr algn="l" indent="0" marL="0">
              <a:lnSpc>
                <a:spcPct val="118000"/>
              </a:lnSpc>
              <a:buNone/>
            </a:pPr>
            <a:r>
              <a:rPr lang="en-US" sz="1100" b="1" dirty="0">
                <a:solidFill>
                  <a:srgbClr val="404155"/>
                </a:solidFill>
                <a:latin typeface="Nobile Bold" pitchFamily="34" charset="0"/>
                <a:ea typeface="Nobile Bold" pitchFamily="34" charset="-122"/>
                <a:cs typeface="Nobile Bold" pitchFamily="34" charset="-120"/>
              </a:rPr>
              <a:t>поднимается вверх</a:t>
            </a:r>
            <a:pPr algn="l" indent="0" marL="0">
              <a:lnSpc>
                <a:spcPct val="118000"/>
              </a:lnSpc>
              <a:buNone/>
            </a:pPr>
            <a:r>
              <a:rPr lang="en-US" sz="11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.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4596392" y="1661021"/>
            <a:ext cx="6940079" cy="689173"/>
          </a:xfrm>
          <a:prstGeom prst="roundRect">
            <a:avLst>
              <a:gd name="adj" fmla="val 8891"/>
            </a:avLst>
          </a:prstGeom>
          <a:solidFill>
            <a:srgbClr val="D2DDF9"/>
          </a:solidFill>
          <a:ln/>
        </p:spPr>
      </p:sp>
      <p:pic>
        <p:nvPicPr>
          <p:cNvPr id="11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42240" y="1855291"/>
            <a:ext cx="182360" cy="145852"/>
          </a:xfrm>
          <a:prstGeom prst="rect">
            <a:avLst/>
          </a:prstGeom>
        </p:spPr>
      </p:pic>
      <p:sp>
        <p:nvSpPr>
          <p:cNvPr id="12" name="Text 9"/>
          <p:cNvSpPr/>
          <p:nvPr/>
        </p:nvSpPr>
        <p:spPr>
          <a:xfrm>
            <a:off x="5070447" y="1798737"/>
            <a:ext cx="6320175" cy="41374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8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Если рядом есть подземный или надземный переход — наземным пользоваться </a:t>
            </a:r>
            <a:pPr algn="l" indent="0" marL="0">
              <a:lnSpc>
                <a:spcPct val="118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Nobile Bold" pitchFamily="34" charset="0"/>
                <a:ea typeface="Nobile Bold" pitchFamily="34" charset="-122"/>
                <a:cs typeface="Nobile Bold" pitchFamily="34" charset="-120"/>
              </a:rPr>
              <a:t>нельзя</a:t>
            </a:r>
            <a:pPr algn="l" indent="0" marL="0">
              <a:lnSpc>
                <a:spcPct val="118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. Дойди до безопасного тоннеля или моста!</a:t>
            </a:r>
            <a:endParaRPr lang="en-US" sz="1100" dirty="0"/>
          </a:p>
        </p:txBody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6392" y="2476798"/>
            <a:ext cx="6593020" cy="3736082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233360" y="700980"/>
            <a:ext cx="6522874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700" dirty="0">
                <a:solidFill>
                  <a:srgbClr val="1B1B27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Светофор для пешеходов</a:t>
            </a:r>
            <a:endParaRPr lang="en-US" sz="3700" dirty="0"/>
          </a:p>
        </p:txBody>
      </p:sp>
      <p:sp>
        <p:nvSpPr>
          <p:cNvPr id="4" name="Text 1"/>
          <p:cNvSpPr/>
          <p:nvPr/>
        </p:nvSpPr>
        <p:spPr>
          <a:xfrm>
            <a:off x="5233360" y="1575098"/>
            <a:ext cx="6906444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Твой личный дорожный регулировщик</a:t>
            </a:r>
            <a:endParaRPr lang="en-US" sz="1450" dirty="0"/>
          </a:p>
        </p:txBody>
      </p:sp>
      <p:sp>
        <p:nvSpPr>
          <p:cNvPr id="5" name="Shape 2"/>
          <p:cNvSpPr/>
          <p:nvPr/>
        </p:nvSpPr>
        <p:spPr>
          <a:xfrm>
            <a:off x="5233360" y="2090142"/>
            <a:ext cx="6296860" cy="2795786"/>
          </a:xfrm>
          <a:prstGeom prst="roundRect">
            <a:avLst>
              <a:gd name="adj" fmla="val 2840"/>
            </a:avLst>
          </a:prstGeom>
          <a:solidFill>
            <a:srgbClr val="D2DDF9"/>
          </a:solidFill>
          <a:ln w="6350">
            <a:solidFill>
              <a:srgbClr val="B8C3DF"/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5239710" y="2096492"/>
            <a:ext cx="6284160" cy="1391543"/>
          </a:xfrm>
          <a:prstGeom prst="rect">
            <a:avLst/>
          </a:prstGeom>
          <a:solidFill>
            <a:srgbClr val="D2DDF9"/>
          </a:solidFill>
          <a:ln/>
        </p:spPr>
      </p:sp>
      <p:sp>
        <p:nvSpPr>
          <p:cNvPr id="7" name="Text 4"/>
          <p:cNvSpPr/>
          <p:nvPr/>
        </p:nvSpPr>
        <p:spPr>
          <a:xfrm>
            <a:off x="5428717" y="2285504"/>
            <a:ext cx="3490230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🔴</a:t>
            </a:r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 Красный человечек СТОИТ</a:t>
            </a:r>
            <a:endParaRPr lang="en-US" sz="1850" dirty="0"/>
          </a:p>
        </p:txBody>
      </p:sp>
      <p:sp>
        <p:nvSpPr>
          <p:cNvPr id="8" name="Text 5"/>
          <p:cNvSpPr/>
          <p:nvPr/>
        </p:nvSpPr>
        <p:spPr>
          <a:xfrm>
            <a:off x="5428717" y="2694186"/>
            <a:ext cx="5906146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Строжайший запрет! Даже если дорога пустая — шагать </a:t>
            </a:r>
            <a:pPr algn="l" indent="0" marL="0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404155"/>
                </a:solidFill>
                <a:latin typeface="Nobile Bold" pitchFamily="34" charset="0"/>
                <a:ea typeface="Nobile Bold" pitchFamily="34" charset="-122"/>
                <a:cs typeface="Nobile Bold" pitchFamily="34" charset="-120"/>
              </a:rPr>
              <a:t>категорически нельзя</a:t>
            </a:r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.</a:t>
            </a:r>
            <a:endParaRPr lang="en-US" sz="1450" dirty="0"/>
          </a:p>
        </p:txBody>
      </p:sp>
      <p:sp>
        <p:nvSpPr>
          <p:cNvPr id="9" name="Shape 6"/>
          <p:cNvSpPr/>
          <p:nvPr/>
        </p:nvSpPr>
        <p:spPr>
          <a:xfrm>
            <a:off x="5239710" y="3488035"/>
            <a:ext cx="6284160" cy="1391543"/>
          </a:xfrm>
          <a:prstGeom prst="rect">
            <a:avLst/>
          </a:prstGeom>
          <a:solidFill>
            <a:srgbClr val="D2DDF9"/>
          </a:solidFill>
          <a:ln/>
        </p:spPr>
      </p:sp>
      <p:sp>
        <p:nvSpPr>
          <p:cNvPr id="10" name="Shape 7"/>
          <p:cNvSpPr/>
          <p:nvPr/>
        </p:nvSpPr>
        <p:spPr>
          <a:xfrm>
            <a:off x="5239710" y="3488035"/>
            <a:ext cx="6284160" cy="25400"/>
          </a:xfrm>
          <a:prstGeom prst="roundRect">
            <a:avLst>
              <a:gd name="adj" fmla="val 312550"/>
            </a:avLst>
          </a:prstGeom>
          <a:solidFill>
            <a:srgbClr val="B8C3DF"/>
          </a:solidFill>
          <a:ln/>
        </p:spPr>
      </p:sp>
      <p:sp>
        <p:nvSpPr>
          <p:cNvPr id="11" name="Text 8"/>
          <p:cNvSpPr/>
          <p:nvPr/>
        </p:nvSpPr>
        <p:spPr>
          <a:xfrm>
            <a:off x="5428717" y="3677047"/>
            <a:ext cx="3325729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🟢</a:t>
            </a:r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 Зелёный человечек ИДЁТ</a:t>
            </a:r>
            <a:endParaRPr lang="en-US" sz="1850" dirty="0"/>
          </a:p>
        </p:txBody>
      </p:sp>
      <p:sp>
        <p:nvSpPr>
          <p:cNvPr id="12" name="Text 9"/>
          <p:cNvSpPr/>
          <p:nvPr/>
        </p:nvSpPr>
        <p:spPr>
          <a:xfrm>
            <a:off x="5428717" y="4085729"/>
            <a:ext cx="5906146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Путь открыт! Начинай переход, но всё равно </a:t>
            </a:r>
            <a:pPr algn="l" indent="0" marL="0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404155"/>
                </a:solidFill>
                <a:latin typeface="Nobile Bold" pitchFamily="34" charset="0"/>
                <a:ea typeface="Nobile Bold" pitchFamily="34" charset="-122"/>
                <a:cs typeface="Nobile Bold" pitchFamily="34" charset="-120"/>
              </a:rPr>
              <a:t>посмотри по сторонам</a:t>
            </a:r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.</a:t>
            </a:r>
            <a:endParaRPr lang="en-US" sz="1450" dirty="0"/>
          </a:p>
        </p:txBody>
      </p:sp>
      <p:sp>
        <p:nvSpPr>
          <p:cNvPr id="13" name="Shape 10"/>
          <p:cNvSpPr/>
          <p:nvPr/>
        </p:nvSpPr>
        <p:spPr>
          <a:xfrm>
            <a:off x="5233360" y="5098554"/>
            <a:ext cx="6296860" cy="1058366"/>
          </a:xfrm>
          <a:prstGeom prst="roundRect">
            <a:avLst>
              <a:gd name="adj" fmla="val 7501"/>
            </a:avLst>
          </a:prstGeom>
          <a:solidFill>
            <a:srgbClr val="B6D6FC"/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2367" y="5366246"/>
            <a:ext cx="236234" cy="189012"/>
          </a:xfrm>
          <a:prstGeom prst="rect">
            <a:avLst/>
          </a:prstGeom>
        </p:spPr>
      </p:pic>
      <p:sp>
        <p:nvSpPr>
          <p:cNvPr id="15" name="Text 11"/>
          <p:cNvSpPr/>
          <p:nvPr/>
        </p:nvSpPr>
        <p:spPr>
          <a:xfrm>
            <a:off x="5847608" y="5334794"/>
            <a:ext cx="5493605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000000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Смотри только на </a:t>
            </a:r>
            <a:pPr algn="l" indent="0" marL="0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000000"/>
                </a:solidFill>
                <a:latin typeface="Nobile Bold" pitchFamily="34" charset="0"/>
                <a:ea typeface="Nobile Bold" pitchFamily="34" charset="-122"/>
                <a:cs typeface="Nobile Bold" pitchFamily="34" charset="-120"/>
              </a:rPr>
              <a:t>пешеходный</a:t>
            </a:r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000000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 светофор с человечками — не на большой светофор для машин!</a:t>
            </a:r>
            <a:endParaRPr lang="en-US" sz="14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833761"/>
            <a:ext cx="5549067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700" dirty="0">
                <a:solidFill>
                  <a:srgbClr val="1B1B27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Светофор для машин</a:t>
            </a:r>
            <a:endParaRPr lang="en-US" sz="3700" dirty="0"/>
          </a:p>
        </p:txBody>
      </p:sp>
      <p:sp>
        <p:nvSpPr>
          <p:cNvPr id="3" name="Text 1"/>
          <p:cNvSpPr/>
          <p:nvPr/>
        </p:nvSpPr>
        <p:spPr>
          <a:xfrm>
            <a:off x="661475" y="2802434"/>
            <a:ext cx="11478330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Зачем пешеходу следить за чужими сигналами?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61475" y="3317478"/>
            <a:ext cx="3496877" cy="1706662"/>
          </a:xfrm>
          <a:prstGeom prst="roundRect">
            <a:avLst>
              <a:gd name="adj" fmla="val 4652"/>
            </a:avLst>
          </a:prstGeom>
          <a:solidFill>
            <a:srgbClr val="D2DDF9"/>
          </a:solidFill>
          <a:ln w="6350">
            <a:solidFill>
              <a:srgbClr val="B8C3DF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56832" y="3512840"/>
            <a:ext cx="2362637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🔴</a:t>
            </a:r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 Красный</a:t>
            </a:r>
            <a:endParaRPr lang="en-US" sz="1850" dirty="0"/>
          </a:p>
        </p:txBody>
      </p:sp>
      <p:sp>
        <p:nvSpPr>
          <p:cNvPr id="6" name="Text 4"/>
          <p:cNvSpPr/>
          <p:nvPr/>
        </p:nvSpPr>
        <p:spPr>
          <a:xfrm>
            <a:off x="856832" y="3921522"/>
            <a:ext cx="3106164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Все машины стоят. Для пешехода — </a:t>
            </a:r>
            <a:pPr algn="l" indent="0" marL="0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404155"/>
                </a:solidFill>
                <a:latin typeface="Nobile Bold" pitchFamily="34" charset="0"/>
                <a:ea typeface="Nobile Bold" pitchFamily="34" charset="-122"/>
                <a:cs typeface="Nobile Bold" pitchFamily="34" charset="-120"/>
              </a:rPr>
              <a:t>самый безопасный</a:t>
            </a:r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 момент.</a:t>
            </a:r>
            <a:endParaRPr lang="en-US" sz="1450" dirty="0"/>
          </a:p>
        </p:txBody>
      </p:sp>
      <p:sp>
        <p:nvSpPr>
          <p:cNvPr id="7" name="Shape 5"/>
          <p:cNvSpPr/>
          <p:nvPr/>
        </p:nvSpPr>
        <p:spPr>
          <a:xfrm>
            <a:off x="4347359" y="3317478"/>
            <a:ext cx="3496877" cy="1706662"/>
          </a:xfrm>
          <a:prstGeom prst="roundRect">
            <a:avLst>
              <a:gd name="adj" fmla="val 4652"/>
            </a:avLst>
          </a:prstGeom>
          <a:solidFill>
            <a:srgbClr val="D2DDF9"/>
          </a:solidFill>
          <a:ln w="6350">
            <a:solidFill>
              <a:srgbClr val="B8C3D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42716" y="3512840"/>
            <a:ext cx="2362637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🟡</a:t>
            </a:r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 Жёлтый</a:t>
            </a:r>
            <a:endParaRPr lang="en-US" sz="1850" dirty="0"/>
          </a:p>
        </p:txBody>
      </p:sp>
      <p:sp>
        <p:nvSpPr>
          <p:cNvPr id="9" name="Text 7"/>
          <p:cNvSpPr/>
          <p:nvPr/>
        </p:nvSpPr>
        <p:spPr>
          <a:xfrm>
            <a:off x="4542716" y="3921522"/>
            <a:ext cx="3106164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Машины готовятся к движению. Пешеходу выходить на дорогу </a:t>
            </a:r>
            <a:pPr algn="l" indent="0" marL="0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404155"/>
                </a:solidFill>
                <a:latin typeface="Nobile Bold" pitchFamily="34" charset="0"/>
                <a:ea typeface="Nobile Bold" pitchFamily="34" charset="-122"/>
                <a:cs typeface="Nobile Bold" pitchFamily="34" charset="-120"/>
              </a:rPr>
              <a:t>нельзя!</a:t>
            </a:r>
            <a:endParaRPr lang="en-US" sz="1450" dirty="0"/>
          </a:p>
        </p:txBody>
      </p:sp>
      <p:sp>
        <p:nvSpPr>
          <p:cNvPr id="10" name="Shape 8"/>
          <p:cNvSpPr/>
          <p:nvPr/>
        </p:nvSpPr>
        <p:spPr>
          <a:xfrm>
            <a:off x="8033244" y="3317478"/>
            <a:ext cx="3496877" cy="1706662"/>
          </a:xfrm>
          <a:prstGeom prst="roundRect">
            <a:avLst>
              <a:gd name="adj" fmla="val 4652"/>
            </a:avLst>
          </a:prstGeom>
          <a:solidFill>
            <a:srgbClr val="D2DDF9"/>
          </a:solidFill>
          <a:ln w="6350">
            <a:solidFill>
              <a:srgbClr val="B8C3DF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228600" y="3512840"/>
            <a:ext cx="2362637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🟢</a:t>
            </a:r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 Зелёный</a:t>
            </a:r>
            <a:endParaRPr lang="en-US" sz="1850" dirty="0"/>
          </a:p>
        </p:txBody>
      </p:sp>
      <p:sp>
        <p:nvSpPr>
          <p:cNvPr id="12" name="Text 10"/>
          <p:cNvSpPr/>
          <p:nvPr/>
        </p:nvSpPr>
        <p:spPr>
          <a:xfrm>
            <a:off x="8228600" y="3921522"/>
            <a:ext cx="3106164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Транспорт едет на скорости. Стой </a:t>
            </a:r>
            <a:pPr algn="l" indent="0" marL="0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404155"/>
                </a:solidFill>
                <a:latin typeface="Nobile Bold" pitchFamily="34" charset="0"/>
                <a:ea typeface="Nobile Bold" pitchFamily="34" charset="-122"/>
                <a:cs typeface="Nobile Bold" pitchFamily="34" charset="-120"/>
              </a:rPr>
              <a:t>подальше</a:t>
            </a:r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 от края тротуара.</a:t>
            </a:r>
            <a:endParaRPr lang="en-US" sz="14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1475" y="1856879"/>
            <a:ext cx="5548372" cy="3144143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72226" y="704255"/>
            <a:ext cx="3564245" cy="94495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950" dirty="0">
                <a:solidFill>
                  <a:srgbClr val="1B1B27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Волшебная кнопка вызова</a:t>
            </a:r>
            <a:endParaRPr lang="en-US" sz="2950" dirty="0"/>
          </a:p>
        </p:txBody>
      </p:sp>
      <p:sp>
        <p:nvSpPr>
          <p:cNvPr id="4" name="Text 1"/>
          <p:cNvSpPr/>
          <p:nvPr/>
        </p:nvSpPr>
        <p:spPr>
          <a:xfrm>
            <a:off x="7972226" y="1770162"/>
            <a:ext cx="4173830" cy="2176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Как работают умные светофоры</a:t>
            </a:r>
            <a:endParaRPr lang="en-US" sz="1150" dirty="0"/>
          </a:p>
        </p:txBody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972226" y="2142728"/>
            <a:ext cx="151206" cy="151209"/>
          </a:xfrm>
          <a:prstGeom prst="rect">
            <a:avLst/>
          </a:prstGeom>
        </p:spPr>
      </p:pic>
      <p:sp>
        <p:nvSpPr>
          <p:cNvPr id="6" name="Shape 2"/>
          <p:cNvSpPr/>
          <p:nvPr/>
        </p:nvSpPr>
        <p:spPr>
          <a:xfrm>
            <a:off x="7972226" y="2361803"/>
            <a:ext cx="3564245" cy="19050"/>
          </a:xfrm>
          <a:prstGeom prst="rect">
            <a:avLst/>
          </a:prstGeom>
          <a:solidFill>
            <a:srgbClr val="1B54DA"/>
          </a:solidFill>
          <a:ln/>
        </p:spPr>
      </p:sp>
      <p:sp>
        <p:nvSpPr>
          <p:cNvPr id="7" name="Text 3"/>
          <p:cNvSpPr/>
          <p:nvPr/>
        </p:nvSpPr>
        <p:spPr>
          <a:xfrm>
            <a:off x="7972226" y="2475508"/>
            <a:ext cx="1890169" cy="2362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45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Подойди к переходу</a:t>
            </a:r>
            <a:endParaRPr lang="en-US" sz="1450" dirty="0"/>
          </a:p>
        </p:txBody>
      </p:sp>
      <p:sp>
        <p:nvSpPr>
          <p:cNvPr id="8" name="Text 4"/>
          <p:cNvSpPr/>
          <p:nvPr/>
        </p:nvSpPr>
        <p:spPr>
          <a:xfrm>
            <a:off x="7972226" y="2832695"/>
            <a:ext cx="3564245" cy="4353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Найди на столбе небольшую коробочку с кнопкой</a:t>
            </a:r>
            <a:endParaRPr lang="en-US" sz="1150" dirty="0"/>
          </a:p>
        </p:txBody>
      </p:sp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972226" y="3521273"/>
            <a:ext cx="151206" cy="151209"/>
          </a:xfrm>
          <a:prstGeom prst="rect">
            <a:avLst/>
          </a:prstGeom>
        </p:spPr>
      </p:pic>
      <p:sp>
        <p:nvSpPr>
          <p:cNvPr id="10" name="Shape 5"/>
          <p:cNvSpPr/>
          <p:nvPr/>
        </p:nvSpPr>
        <p:spPr>
          <a:xfrm>
            <a:off x="7972226" y="3740348"/>
            <a:ext cx="3564245" cy="19050"/>
          </a:xfrm>
          <a:prstGeom prst="rect">
            <a:avLst/>
          </a:prstGeom>
          <a:solidFill>
            <a:srgbClr val="1B54DA"/>
          </a:solidFill>
          <a:ln/>
        </p:spPr>
      </p:sp>
      <p:sp>
        <p:nvSpPr>
          <p:cNvPr id="11" name="Text 6"/>
          <p:cNvSpPr/>
          <p:nvPr/>
        </p:nvSpPr>
        <p:spPr>
          <a:xfrm>
            <a:off x="7972226" y="3854053"/>
            <a:ext cx="1890169" cy="2362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45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Нажми один раз</a:t>
            </a:r>
            <a:endParaRPr lang="en-US" sz="1450" dirty="0"/>
          </a:p>
        </p:txBody>
      </p:sp>
      <p:sp>
        <p:nvSpPr>
          <p:cNvPr id="12" name="Text 7"/>
          <p:cNvSpPr/>
          <p:nvPr/>
        </p:nvSpPr>
        <p:spPr>
          <a:xfrm>
            <a:off x="7972226" y="4211241"/>
            <a:ext cx="3564245" cy="4353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Только один раз — не надо стучать и жать много раз подряд</a:t>
            </a:r>
            <a:endParaRPr lang="en-US" sz="1150" dirty="0"/>
          </a:p>
        </p:txBody>
      </p:sp>
      <p:pic>
        <p:nvPicPr>
          <p:cNvPr id="13" name="Image 3" descr="preencoded.png">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972226" y="4899819"/>
            <a:ext cx="151206" cy="151209"/>
          </a:xfrm>
          <a:prstGeom prst="rect">
            <a:avLst/>
          </a:prstGeom>
        </p:spPr>
      </p:pic>
      <p:sp>
        <p:nvSpPr>
          <p:cNvPr id="14" name="Shape 8"/>
          <p:cNvSpPr/>
          <p:nvPr/>
        </p:nvSpPr>
        <p:spPr>
          <a:xfrm>
            <a:off x="7972226" y="5118894"/>
            <a:ext cx="3564245" cy="19050"/>
          </a:xfrm>
          <a:prstGeom prst="rect">
            <a:avLst/>
          </a:prstGeom>
          <a:solidFill>
            <a:srgbClr val="1B54DA"/>
          </a:solidFill>
          <a:ln/>
        </p:spPr>
      </p:sp>
      <p:sp>
        <p:nvSpPr>
          <p:cNvPr id="15" name="Text 9"/>
          <p:cNvSpPr/>
          <p:nvPr/>
        </p:nvSpPr>
        <p:spPr>
          <a:xfrm>
            <a:off x="7972226" y="5232598"/>
            <a:ext cx="1890169" cy="2362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45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Жди на тротуаре</a:t>
            </a:r>
            <a:endParaRPr lang="en-US" sz="1450" dirty="0"/>
          </a:p>
        </p:txBody>
      </p:sp>
      <p:sp>
        <p:nvSpPr>
          <p:cNvPr id="16" name="Text 10"/>
          <p:cNvSpPr/>
          <p:nvPr/>
        </p:nvSpPr>
        <p:spPr>
          <a:xfrm>
            <a:off x="7972226" y="5589786"/>
            <a:ext cx="3564245" cy="4353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Автоматика приняла сигнал. Спокойно жди зелёного человечка</a:t>
            </a:r>
            <a:endParaRPr lang="en-US" sz="11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785441"/>
            <a:ext cx="8763674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700" dirty="0">
                <a:solidFill>
                  <a:srgbClr val="1B1B27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Что делать, если зелёный замигал?</a:t>
            </a:r>
            <a:endParaRPr lang="en-US" sz="3700" dirty="0"/>
          </a:p>
        </p:txBody>
      </p:sp>
      <p:sp>
        <p:nvSpPr>
          <p:cNvPr id="3" name="Shape 1"/>
          <p:cNvSpPr/>
          <p:nvPr/>
        </p:nvSpPr>
        <p:spPr>
          <a:xfrm>
            <a:off x="661475" y="2754114"/>
            <a:ext cx="3628041" cy="355203"/>
          </a:xfrm>
          <a:prstGeom prst="roundRect">
            <a:avLst>
              <a:gd name="adj" fmla="val 17880"/>
            </a:avLst>
          </a:prstGeom>
          <a:solidFill>
            <a:srgbClr val="D2DDF9"/>
          </a:solidFill>
          <a:ln/>
        </p:spPr>
      </p:sp>
      <p:sp>
        <p:nvSpPr>
          <p:cNvPr id="4" name="Text 2"/>
          <p:cNvSpPr/>
          <p:nvPr/>
        </p:nvSpPr>
        <p:spPr>
          <a:xfrm>
            <a:off x="774879" y="2810768"/>
            <a:ext cx="4010818" cy="2418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1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МИГАЮЩИЙ СИГНАЛ — ВРЕМЯ НА ИСХОДЕ!</a:t>
            </a:r>
            <a:endParaRPr lang="en-US" sz="1150" dirty="0"/>
          </a:p>
        </p:txBody>
      </p:sp>
      <p:sp>
        <p:nvSpPr>
          <p:cNvPr id="5" name="Shape 3"/>
          <p:cNvSpPr/>
          <p:nvPr/>
        </p:nvSpPr>
        <p:spPr>
          <a:xfrm>
            <a:off x="525350" y="3321943"/>
            <a:ext cx="5476043" cy="1750616"/>
          </a:xfrm>
          <a:prstGeom prst="roundRect">
            <a:avLst>
              <a:gd name="adj" fmla="val 7774"/>
            </a:avLst>
          </a:prstGeom>
          <a:solidFill>
            <a:srgbClr val="1B54DA"/>
          </a:solidFill>
          <a:ln/>
        </p:spPr>
      </p:sp>
      <p:sp>
        <p:nvSpPr>
          <p:cNvPr id="6" name="Text 4"/>
          <p:cNvSpPr/>
          <p:nvPr/>
        </p:nvSpPr>
        <p:spPr>
          <a:xfrm>
            <a:off x="714357" y="3510955"/>
            <a:ext cx="3263322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😐</a:t>
            </a:r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FFFFFF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 Ты ещё на тротуаре</a:t>
            </a:r>
            <a:endParaRPr lang="en-US" sz="1850" dirty="0"/>
          </a:p>
        </p:txBody>
      </p:sp>
      <p:sp>
        <p:nvSpPr>
          <p:cNvPr id="7" name="Text 5"/>
          <p:cNvSpPr/>
          <p:nvPr/>
        </p:nvSpPr>
        <p:spPr>
          <a:xfrm>
            <a:off x="714357" y="3995241"/>
            <a:ext cx="5098029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FFFFFF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Не начинай переход! Зелёный горит последние секунды — ты не успеешь. Дождись </a:t>
            </a:r>
            <a:pPr algn="l" indent="0" marL="0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FFFFFF"/>
                </a:solidFill>
                <a:latin typeface="Nobile Bold" pitchFamily="34" charset="0"/>
                <a:ea typeface="Nobile Bold" pitchFamily="34" charset="-122"/>
                <a:cs typeface="Nobile Bold" pitchFamily="34" charset="-120"/>
              </a:rPr>
              <a:t>следующего</a:t>
            </a:r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FFFFFF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 цикла.</a:t>
            </a:r>
            <a:endParaRPr lang="en-US" sz="1450" dirty="0"/>
          </a:p>
        </p:txBody>
      </p:sp>
      <p:sp>
        <p:nvSpPr>
          <p:cNvPr id="8" name="Text 6"/>
          <p:cNvSpPr/>
          <p:nvPr/>
        </p:nvSpPr>
        <p:spPr>
          <a:xfrm>
            <a:off x="6332776" y="3510955"/>
            <a:ext cx="4145851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✅</a:t>
            </a:r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1B1B27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 Ты уже на середине дороги</a:t>
            </a:r>
            <a:endParaRPr lang="en-US" sz="1850" dirty="0"/>
          </a:p>
        </p:txBody>
      </p:sp>
      <p:sp>
        <p:nvSpPr>
          <p:cNvPr id="9" name="Text 7"/>
          <p:cNvSpPr/>
          <p:nvPr/>
        </p:nvSpPr>
        <p:spPr>
          <a:xfrm>
            <a:off x="6332776" y="3995241"/>
            <a:ext cx="5203794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Не паникуй и не беги назад! Спокойным, но </a:t>
            </a:r>
            <a:pPr algn="l" indent="0" marL="0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404155"/>
                </a:solidFill>
                <a:latin typeface="Nobile Bold" pitchFamily="34" charset="0"/>
                <a:ea typeface="Nobile Bold" pitchFamily="34" charset="-122"/>
                <a:cs typeface="Nobile Bold" pitchFamily="34" charset="-120"/>
              </a:rPr>
              <a:t>быстрым шагом</a:t>
            </a:r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 заверши переход. Водители видят тебя и обязаны пропустить.</a:t>
            </a:r>
            <a:endParaRPr lang="en-US" sz="14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532309"/>
            <a:ext cx="4638559" cy="3783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350" dirty="0">
                <a:solidFill>
                  <a:srgbClr val="1B1B27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Золотое правило перехода</a:t>
            </a:r>
            <a:endParaRPr lang="en-US" sz="2350" dirty="0"/>
          </a:p>
        </p:txBody>
      </p:sp>
      <p:sp>
        <p:nvSpPr>
          <p:cNvPr id="3" name="Text 1"/>
          <p:cNvSpPr/>
          <p:nvPr/>
        </p:nvSpPr>
        <p:spPr>
          <a:xfrm>
            <a:off x="661475" y="1065709"/>
            <a:ext cx="11478330" cy="158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9000"/>
              </a:lnSpc>
              <a:buNone/>
            </a:pPr>
            <a:r>
              <a:rPr lang="en-US" sz="9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Простые повороты головы, которые </a:t>
            </a:r>
            <a:pPr algn="l" indent="0" marL="0">
              <a:lnSpc>
                <a:spcPct val="109000"/>
              </a:lnSpc>
              <a:buNone/>
            </a:pPr>
            <a:r>
              <a:rPr lang="en-US" sz="950" b="1" dirty="0">
                <a:solidFill>
                  <a:srgbClr val="404155"/>
                </a:solidFill>
                <a:latin typeface="Nobile Bold" pitchFamily="34" charset="0"/>
                <a:ea typeface="Nobile Bold" pitchFamily="34" charset="-122"/>
                <a:cs typeface="Nobile Bold" pitchFamily="34" charset="-120"/>
              </a:rPr>
              <a:t>спасают жизни</a:t>
            </a:r>
            <a:endParaRPr lang="en-US" sz="9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1475" y="1311771"/>
            <a:ext cx="10868745" cy="4767759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3955303" y="4400683"/>
            <a:ext cx="1642671" cy="58825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1B1B27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Взгляд налево</a:t>
            </a:r>
            <a:endParaRPr lang="en-US" sz="1850" dirty="0"/>
          </a:p>
        </p:txBody>
      </p:sp>
      <p:sp>
        <p:nvSpPr>
          <p:cNvPr id="6" name="Text 3"/>
          <p:cNvSpPr/>
          <p:nvPr/>
        </p:nvSpPr>
        <p:spPr>
          <a:xfrm>
            <a:off x="3955303" y="5072605"/>
            <a:ext cx="1642671" cy="5789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85000"/>
              </a:lnSpc>
              <a:buNone/>
            </a:pPr>
            <a:r>
              <a:rPr lang="en-US" sz="14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Проверяй машины — они ближе всего</a:t>
            </a:r>
            <a:endParaRPr lang="en-US" sz="1450" dirty="0"/>
          </a:p>
        </p:txBody>
      </p:sp>
      <p:sp>
        <p:nvSpPr>
          <p:cNvPr id="7" name="Text 4"/>
          <p:cNvSpPr/>
          <p:nvPr/>
        </p:nvSpPr>
        <p:spPr>
          <a:xfrm>
            <a:off x="9173680" y="4694813"/>
            <a:ext cx="1642670" cy="2941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1B1B27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Иди уверенно</a:t>
            </a:r>
            <a:endParaRPr lang="en-US" sz="1850" dirty="0"/>
          </a:p>
        </p:txBody>
      </p:sp>
      <p:sp>
        <p:nvSpPr>
          <p:cNvPr id="8" name="Text 5"/>
          <p:cNvSpPr/>
          <p:nvPr/>
        </p:nvSpPr>
        <p:spPr>
          <a:xfrm>
            <a:off x="9173680" y="5072605"/>
            <a:ext cx="1642670" cy="5789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85000"/>
              </a:lnSpc>
              <a:buNone/>
            </a:pPr>
            <a:r>
              <a:rPr lang="en-US" sz="14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Шагай только когда машины тормозят</a:t>
            </a:r>
            <a:endParaRPr lang="en-US" sz="1450" dirty="0"/>
          </a:p>
        </p:txBody>
      </p:sp>
      <p:sp>
        <p:nvSpPr>
          <p:cNvPr id="9" name="Text 6"/>
          <p:cNvSpPr/>
          <p:nvPr/>
        </p:nvSpPr>
        <p:spPr>
          <a:xfrm>
            <a:off x="1403632" y="1740284"/>
            <a:ext cx="1642671" cy="2941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1B1B27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Стоп у края</a:t>
            </a:r>
            <a:endParaRPr lang="en-US" sz="1850" dirty="0"/>
          </a:p>
        </p:txBody>
      </p:sp>
      <p:sp>
        <p:nvSpPr>
          <p:cNvPr id="10" name="Text 7"/>
          <p:cNvSpPr/>
          <p:nvPr/>
        </p:nvSpPr>
        <p:spPr>
          <a:xfrm>
            <a:off x="1403632" y="2118077"/>
            <a:ext cx="1642671" cy="57894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85000"/>
              </a:lnSpc>
              <a:buNone/>
            </a:pPr>
            <a:r>
              <a:rPr lang="en-US" sz="14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Остановись и отойди от бордюра</a:t>
            </a:r>
            <a:endParaRPr lang="en-US" sz="1450" dirty="0"/>
          </a:p>
        </p:txBody>
      </p:sp>
      <p:sp>
        <p:nvSpPr>
          <p:cNvPr id="11" name="Text 8"/>
          <p:cNvSpPr/>
          <p:nvPr/>
        </p:nvSpPr>
        <p:spPr>
          <a:xfrm>
            <a:off x="6601093" y="1740284"/>
            <a:ext cx="1642670" cy="58825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1B1B27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Взгляд направо</a:t>
            </a:r>
            <a:endParaRPr lang="en-US" sz="1850" dirty="0"/>
          </a:p>
        </p:txBody>
      </p:sp>
      <p:sp>
        <p:nvSpPr>
          <p:cNvPr id="12" name="Text 9"/>
          <p:cNvSpPr/>
          <p:nvPr/>
        </p:nvSpPr>
        <p:spPr>
          <a:xfrm>
            <a:off x="6601093" y="2412206"/>
            <a:ext cx="1642670" cy="5789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85000"/>
              </a:lnSpc>
              <a:buNone/>
            </a:pPr>
            <a:r>
              <a:rPr lang="en-US" sz="14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На середине убедись в безопасности</a:t>
            </a:r>
            <a:endParaRPr lang="en-US" sz="1450" dirty="0"/>
          </a:p>
        </p:txBody>
      </p:sp>
      <p:sp>
        <p:nvSpPr>
          <p:cNvPr id="13" name="Text 10"/>
          <p:cNvSpPr/>
          <p:nvPr/>
        </p:nvSpPr>
        <p:spPr>
          <a:xfrm>
            <a:off x="661475" y="6166743"/>
            <a:ext cx="11478330" cy="158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9000"/>
              </a:lnSpc>
              <a:buNone/>
            </a:pPr>
            <a:r>
              <a:rPr lang="en-US" sz="9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Запомни: сначала </a:t>
            </a:r>
            <a:pPr algn="l" indent="0" marL="0">
              <a:lnSpc>
                <a:spcPct val="109000"/>
              </a:lnSpc>
              <a:buNone/>
            </a:pPr>
            <a:r>
              <a:rPr lang="en-US" sz="950" b="1" dirty="0">
                <a:solidFill>
                  <a:srgbClr val="404155"/>
                </a:solidFill>
                <a:latin typeface="Nobile Bold" pitchFamily="34" charset="0"/>
                <a:ea typeface="Nobile Bold" pitchFamily="34" charset="-122"/>
                <a:cs typeface="Nobile Bold" pitchFamily="34" charset="-120"/>
              </a:rPr>
              <a:t>налево</a:t>
            </a:r>
            <a:pPr algn="l" indent="0" marL="0">
              <a:lnSpc>
                <a:spcPct val="109000"/>
              </a:lnSpc>
              <a:buNone/>
            </a:pPr>
            <a:r>
              <a:rPr lang="en-US" sz="9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, на середине — </a:t>
            </a:r>
            <a:pPr algn="l" indent="0" marL="0">
              <a:lnSpc>
                <a:spcPct val="109000"/>
              </a:lnSpc>
              <a:buNone/>
            </a:pPr>
            <a:r>
              <a:rPr lang="en-US" sz="950" b="1" dirty="0">
                <a:solidFill>
                  <a:srgbClr val="404155"/>
                </a:solidFill>
                <a:latin typeface="Nobile Bold" pitchFamily="34" charset="0"/>
                <a:ea typeface="Nobile Bold" pitchFamily="34" charset="-122"/>
                <a:cs typeface="Nobile Bold" pitchFamily="34" charset="-120"/>
              </a:rPr>
              <a:t>направо</a:t>
            </a:r>
            <a:pPr algn="l" indent="0" marL="0">
              <a:lnSpc>
                <a:spcPct val="109000"/>
              </a:lnSpc>
              <a:buNone/>
            </a:pPr>
            <a:r>
              <a:rPr lang="en-US" sz="9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. Убедись, что машины тормозят, и только потом шагай!</a:t>
            </a:r>
            <a:endParaRPr lang="en-US" sz="9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19809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61475" y="562074"/>
            <a:ext cx="5334958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700" dirty="0">
                <a:solidFill>
                  <a:srgbClr val="1B1B27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Стоп перед шагом!</a:t>
            </a:r>
            <a:endParaRPr lang="en-US" sz="3700" dirty="0"/>
          </a:p>
        </p:txBody>
      </p:sp>
      <p:sp>
        <p:nvSpPr>
          <p:cNvPr id="4" name="Text 1"/>
          <p:cNvSpPr/>
          <p:nvPr/>
        </p:nvSpPr>
        <p:spPr>
          <a:xfrm>
            <a:off x="661475" y="1436191"/>
            <a:ext cx="6906444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Почему машина не может остановиться мгновенно?</a:t>
            </a:r>
            <a:endParaRPr lang="en-US" sz="1450" dirty="0"/>
          </a:p>
        </p:txBody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61475" y="1951236"/>
            <a:ext cx="6296860" cy="1442343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977479" y="2165648"/>
            <a:ext cx="2362637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⚖️</a:t>
            </a:r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 Тяжёлый металл</a:t>
            </a:r>
            <a:endParaRPr lang="en-US" sz="1850" dirty="0"/>
          </a:p>
        </p:txBody>
      </p:sp>
      <p:sp>
        <p:nvSpPr>
          <p:cNvPr id="7" name="Text 3"/>
          <p:cNvSpPr/>
          <p:nvPr/>
        </p:nvSpPr>
        <p:spPr>
          <a:xfrm>
            <a:off x="977479" y="2574330"/>
            <a:ext cx="5766449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Автомобиль весит несколько тонн. Физика не позволяет ему замереть мгновенно.</a:t>
            </a:r>
            <a:endParaRPr lang="en-US" sz="1450" dirty="0"/>
          </a:p>
        </p:txBody>
      </p:sp>
      <p:pic>
        <p:nvPicPr>
          <p:cNvPr id="8" name="Image 2" descr="preencoded.png">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61475" y="3582591"/>
            <a:ext cx="6296860" cy="1442343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977479" y="3797002"/>
            <a:ext cx="2362637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📏</a:t>
            </a:r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 Тормозной путь</a:t>
            </a:r>
            <a:endParaRPr lang="en-US" sz="1850" dirty="0"/>
          </a:p>
        </p:txBody>
      </p:sp>
      <p:sp>
        <p:nvSpPr>
          <p:cNvPr id="10" name="Text 5"/>
          <p:cNvSpPr/>
          <p:nvPr/>
        </p:nvSpPr>
        <p:spPr>
          <a:xfrm>
            <a:off x="977479" y="4205684"/>
            <a:ext cx="5766449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После нажатия тормоза машина ещё несколько метров летит вперёд. На мокром асфальте — </a:t>
            </a:r>
            <a:pPr algn="l" indent="0" marL="0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404155"/>
                </a:solidFill>
                <a:latin typeface="Nobile Bold" pitchFamily="34" charset="0"/>
                <a:ea typeface="Nobile Bold" pitchFamily="34" charset="-122"/>
                <a:cs typeface="Nobile Bold" pitchFamily="34" charset="-120"/>
              </a:rPr>
              <a:t>в два раза дальше!</a:t>
            </a:r>
            <a:endParaRPr lang="en-US" sz="1450" dirty="0"/>
          </a:p>
        </p:txBody>
      </p:sp>
      <p:sp>
        <p:nvSpPr>
          <p:cNvPr id="11" name="Shape 6"/>
          <p:cNvSpPr/>
          <p:nvPr/>
        </p:nvSpPr>
        <p:spPr>
          <a:xfrm>
            <a:off x="661475" y="5237559"/>
            <a:ext cx="6296860" cy="1058366"/>
          </a:xfrm>
          <a:prstGeom prst="roundRect">
            <a:avLst>
              <a:gd name="adj" fmla="val 7501"/>
            </a:avLst>
          </a:prstGeom>
          <a:solidFill>
            <a:srgbClr val="FFB3B4"/>
          </a:solidFill>
          <a:ln/>
        </p:spPr>
      </p:sp>
      <p:pic>
        <p:nvPicPr>
          <p:cNvPr id="12" name="Image 3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0482" y="5505252"/>
            <a:ext cx="236234" cy="189012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1275723" y="5473799"/>
            <a:ext cx="5493605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000000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Никогда не выбегай перед приближающимся транспортом — даже на пешеходном переходе!</a:t>
            </a:r>
            <a:endParaRPr lang="en-US" sz="14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631825"/>
            <a:ext cx="5905154" cy="5020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150" dirty="0">
                <a:solidFill>
                  <a:srgbClr val="1B1B27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Идём шаг в шаг, не бежим!</a:t>
            </a:r>
            <a:endParaRPr lang="en-US" sz="3150" dirty="0"/>
          </a:p>
        </p:txBody>
      </p:sp>
      <p:sp>
        <p:nvSpPr>
          <p:cNvPr id="3" name="Text 1"/>
          <p:cNvSpPr/>
          <p:nvPr/>
        </p:nvSpPr>
        <p:spPr>
          <a:xfrm>
            <a:off x="661475" y="1406922"/>
            <a:ext cx="11478330" cy="2377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3000"/>
              </a:lnSpc>
              <a:buNone/>
            </a:pPr>
            <a:r>
              <a:rPr lang="en-US" sz="12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Правильный темп движения на дороге</a:t>
            </a:r>
            <a:endParaRPr lang="en-US" sz="1250" dirty="0"/>
          </a:p>
        </p:txBody>
      </p:sp>
      <p:sp>
        <p:nvSpPr>
          <p:cNvPr id="4" name="Shape 2"/>
          <p:cNvSpPr/>
          <p:nvPr/>
        </p:nvSpPr>
        <p:spPr>
          <a:xfrm>
            <a:off x="661475" y="1951831"/>
            <a:ext cx="3549264" cy="1441053"/>
          </a:xfrm>
          <a:prstGeom prst="roundRect">
            <a:avLst>
              <a:gd name="adj" fmla="val 4683"/>
            </a:avLst>
          </a:prstGeom>
          <a:solidFill>
            <a:srgbClr val="D2DDF9"/>
          </a:solidFill>
          <a:ln w="6350">
            <a:solidFill>
              <a:srgbClr val="B8C3DF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28456" y="2118816"/>
            <a:ext cx="2008236" cy="2573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❌</a:t>
            </a:r>
            <a:pPr algn="l" indent="0" marL="0">
              <a:lnSpc>
                <a:spcPct val="104000"/>
              </a:lnSpc>
              <a:buNone/>
            </a:pPr>
            <a:r>
              <a:rPr lang="en-US" sz="155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 Нельзя бежать</a:t>
            </a:r>
            <a:endParaRPr lang="en-US" sz="1550" dirty="0"/>
          </a:p>
        </p:txBody>
      </p:sp>
      <p:sp>
        <p:nvSpPr>
          <p:cNvPr id="6" name="Text 4"/>
          <p:cNvSpPr/>
          <p:nvPr/>
        </p:nvSpPr>
        <p:spPr>
          <a:xfrm>
            <a:off x="828456" y="2512715"/>
            <a:ext cx="3215302" cy="7131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3000"/>
              </a:lnSpc>
              <a:buNone/>
            </a:pPr>
            <a:r>
              <a:rPr lang="en-US" sz="12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Взгляд размывается, хуже видишь опасность. Можно споткнуться и упасть прямо на дороге.</a:t>
            </a:r>
            <a:endParaRPr lang="en-US" sz="1250" dirty="0"/>
          </a:p>
        </p:txBody>
      </p:sp>
      <p:sp>
        <p:nvSpPr>
          <p:cNvPr id="7" name="Shape 5"/>
          <p:cNvSpPr/>
          <p:nvPr/>
        </p:nvSpPr>
        <p:spPr>
          <a:xfrm>
            <a:off x="661475" y="3529409"/>
            <a:ext cx="3549264" cy="1203325"/>
          </a:xfrm>
          <a:prstGeom prst="roundRect">
            <a:avLst>
              <a:gd name="adj" fmla="val 5608"/>
            </a:avLst>
          </a:prstGeom>
          <a:solidFill>
            <a:srgbClr val="D2DDF9"/>
          </a:solidFill>
          <a:ln w="6350">
            <a:solidFill>
              <a:srgbClr val="B8C3D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28456" y="3696395"/>
            <a:ext cx="2008236" cy="2573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❌</a:t>
            </a:r>
            <a:pPr algn="l" indent="0" marL="0">
              <a:lnSpc>
                <a:spcPct val="104000"/>
              </a:lnSpc>
              <a:buNone/>
            </a:pPr>
            <a:r>
              <a:rPr lang="en-US" sz="155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 Нельзя плестись</a:t>
            </a:r>
            <a:endParaRPr lang="en-US" sz="1550" dirty="0"/>
          </a:p>
        </p:txBody>
      </p:sp>
      <p:sp>
        <p:nvSpPr>
          <p:cNvPr id="9" name="Text 7"/>
          <p:cNvSpPr/>
          <p:nvPr/>
        </p:nvSpPr>
        <p:spPr>
          <a:xfrm>
            <a:off x="828456" y="4090293"/>
            <a:ext cx="3215302" cy="4754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3000"/>
              </a:lnSpc>
              <a:buNone/>
            </a:pPr>
            <a:r>
              <a:rPr lang="en-US" sz="12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Переходи уверенно и быстро, не отвлекаясь на разговоры и телефон.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661475" y="4869259"/>
            <a:ext cx="3549264" cy="1203325"/>
          </a:xfrm>
          <a:prstGeom prst="roundRect">
            <a:avLst>
              <a:gd name="adj" fmla="val 5608"/>
            </a:avLst>
          </a:prstGeom>
          <a:solidFill>
            <a:srgbClr val="D2DDF9"/>
          </a:solidFill>
          <a:ln w="6350">
            <a:solidFill>
              <a:srgbClr val="B8C3DF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28456" y="5036245"/>
            <a:ext cx="2559482" cy="2573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✅</a:t>
            </a:r>
            <a:pPr algn="l" indent="0" marL="0">
              <a:lnSpc>
                <a:spcPct val="104000"/>
              </a:lnSpc>
              <a:buNone/>
            </a:pPr>
            <a:r>
              <a:rPr lang="en-US" sz="155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 Правило для малышей</a:t>
            </a:r>
            <a:endParaRPr lang="en-US" sz="1550" dirty="0"/>
          </a:p>
        </p:txBody>
      </p:sp>
      <p:sp>
        <p:nvSpPr>
          <p:cNvPr id="12" name="Text 10"/>
          <p:cNvSpPr/>
          <p:nvPr/>
        </p:nvSpPr>
        <p:spPr>
          <a:xfrm>
            <a:off x="828456" y="5430143"/>
            <a:ext cx="3215302" cy="4754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3000"/>
              </a:lnSpc>
              <a:buNone/>
            </a:pPr>
            <a:r>
              <a:rPr lang="en-US" sz="12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Всегда держи взрослого за </a:t>
            </a:r>
            <a:pPr algn="l" indent="0" marL="0">
              <a:lnSpc>
                <a:spcPct val="123000"/>
              </a:lnSpc>
              <a:buNone/>
            </a:pPr>
            <a:r>
              <a:rPr lang="en-US" sz="1250" b="1" dirty="0">
                <a:solidFill>
                  <a:srgbClr val="404155"/>
                </a:solidFill>
                <a:latin typeface="Nobile Bold" pitchFamily="34" charset="0"/>
                <a:ea typeface="Nobile Bold" pitchFamily="34" charset="-122"/>
                <a:cs typeface="Nobile Bold" pitchFamily="34" charset="-120"/>
              </a:rPr>
              <a:t>ладонь</a:t>
            </a:r>
            <a:pPr algn="l" indent="0" marL="0">
              <a:lnSpc>
                <a:spcPct val="123000"/>
              </a:lnSpc>
              <a:buNone/>
            </a:pPr>
            <a:r>
              <a:rPr lang="en-US" sz="12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 — не за рукав, а именно за руку!</a:t>
            </a:r>
            <a:endParaRPr lang="en-US" sz="1250" dirty="0"/>
          </a:p>
        </p:txBody>
      </p:sp>
      <p:pic>
        <p:nvPicPr>
          <p:cNvPr id="1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08993" y="2343845"/>
            <a:ext cx="5888287" cy="3336727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233360" y="646708"/>
            <a:ext cx="6755536" cy="5020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150" dirty="0">
                <a:solidFill>
                  <a:srgbClr val="1B1B27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Викторина «Знаток светофора»</a:t>
            </a:r>
            <a:endParaRPr lang="en-US" sz="3150" dirty="0"/>
          </a:p>
        </p:txBody>
      </p:sp>
      <p:sp>
        <p:nvSpPr>
          <p:cNvPr id="4" name="Text 1"/>
          <p:cNvSpPr/>
          <p:nvPr/>
        </p:nvSpPr>
        <p:spPr>
          <a:xfrm>
            <a:off x="4928568" y="1353542"/>
            <a:ext cx="6906444" cy="2504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23000"/>
              </a:lnSpc>
              <a:buNone/>
            </a:pPr>
            <a:r>
              <a:rPr lang="en-US" sz="12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Проверь свои знания прямо сейчас! </a:t>
            </a:r>
            <a:pPr algn="ctr" indent="0" marL="0">
              <a:lnSpc>
                <a:spcPct val="123000"/>
              </a:lnSpc>
              <a:buNone/>
            </a:pPr>
            <a:r>
              <a:rPr lang="en-US" sz="1250" dirty="0">
                <a:solidFill>
                  <a:srgbClr val="000000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🏆</a:t>
            </a:r>
            <a:endParaRPr lang="en-US" sz="1250" dirty="0"/>
          </a:p>
        </p:txBody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233360" y="1757561"/>
            <a:ext cx="3080169" cy="2200672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6676957" y="1878013"/>
            <a:ext cx="192777" cy="24100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1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5413041" y="2400201"/>
            <a:ext cx="2429707" cy="2510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55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Куда смотришь первым?</a:t>
            </a:r>
            <a:endParaRPr lang="en-US" sz="1550" dirty="0"/>
          </a:p>
        </p:txBody>
      </p:sp>
      <p:sp>
        <p:nvSpPr>
          <p:cNvPr id="8" name="Text 4"/>
          <p:cNvSpPr/>
          <p:nvPr/>
        </p:nvSpPr>
        <p:spPr>
          <a:xfrm>
            <a:off x="5413041" y="2733080"/>
            <a:ext cx="2720808" cy="104546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3000"/>
              </a:lnSpc>
              <a:buNone/>
            </a:pPr>
            <a:r>
              <a:rPr lang="en-US" sz="12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Ты подошёл к переходу. В какую сторону нужно посмотреть </a:t>
            </a:r>
            <a:pPr algn="l" indent="0" marL="0">
              <a:lnSpc>
                <a:spcPct val="123000"/>
              </a:lnSpc>
              <a:spcAft>
                <a:spcPts val="600"/>
              </a:spcAft>
              <a:buNone/>
            </a:pPr>
            <a:r>
              <a:rPr lang="en-US" sz="1250" b="1" dirty="0">
                <a:solidFill>
                  <a:srgbClr val="404155"/>
                </a:solidFill>
                <a:latin typeface="Nobile Bold" pitchFamily="34" charset="0"/>
                <a:ea typeface="Nobile Bold" pitchFamily="34" charset="-122"/>
                <a:cs typeface="Nobile Bold" pitchFamily="34" charset="-120"/>
              </a:rPr>
              <a:t>первым делом?</a:t>
            </a:r>
            <a:endParaRPr lang="en-US" sz="1250" dirty="0"/>
          </a:p>
          <a:p>
            <a:pPr algn="l" indent="0" marL="0">
              <a:lnSpc>
                <a:spcPct val="123000"/>
              </a:lnSpc>
              <a:buNone/>
            </a:pPr>
            <a:r>
              <a:rPr lang="en-US" sz="1250" dirty="0">
                <a:solidFill>
                  <a:srgbClr val="1B54DA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Ответ: Налево </a:t>
            </a:r>
            <a:pPr algn="l" indent="0" marL="0">
              <a:lnSpc>
                <a:spcPct val="123000"/>
              </a:lnSpc>
              <a:buNone/>
            </a:pPr>
            <a:r>
              <a:rPr lang="en-US" sz="1250" dirty="0">
                <a:solidFill>
                  <a:srgbClr val="000000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👈</a:t>
            </a:r>
            <a:endParaRPr lang="en-US" sz="1250" dirty="0"/>
          </a:p>
        </p:txBody>
      </p:sp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450051" y="1757561"/>
            <a:ext cx="3080169" cy="2200672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9893648" y="1878013"/>
            <a:ext cx="192777" cy="24100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2</a:t>
            </a:r>
            <a:endParaRPr lang="en-US" sz="1500" dirty="0"/>
          </a:p>
        </p:txBody>
      </p:sp>
      <p:sp>
        <p:nvSpPr>
          <p:cNvPr id="11" name="Text 6"/>
          <p:cNvSpPr/>
          <p:nvPr/>
        </p:nvSpPr>
        <p:spPr>
          <a:xfrm>
            <a:off x="8629732" y="2400201"/>
            <a:ext cx="2008236" cy="2510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55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Красный, но пусто?</a:t>
            </a:r>
            <a:endParaRPr lang="en-US" sz="1550" dirty="0"/>
          </a:p>
        </p:txBody>
      </p:sp>
      <p:sp>
        <p:nvSpPr>
          <p:cNvPr id="12" name="Text 7"/>
          <p:cNvSpPr/>
          <p:nvPr/>
        </p:nvSpPr>
        <p:spPr>
          <a:xfrm>
            <a:off x="8629732" y="2733080"/>
            <a:ext cx="2720808" cy="104546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3000"/>
              </a:lnSpc>
              <a:spcAft>
                <a:spcPts val="600"/>
              </a:spcAft>
              <a:buNone/>
            </a:pPr>
            <a:r>
              <a:rPr lang="en-US" sz="12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На светофоре красный человечек, но машин нет. Можно идти?</a:t>
            </a:r>
            <a:endParaRPr lang="en-US" sz="1250" dirty="0"/>
          </a:p>
          <a:p>
            <a:pPr algn="l" indent="0" marL="0">
              <a:lnSpc>
                <a:spcPct val="123000"/>
              </a:lnSpc>
              <a:buNone/>
            </a:pPr>
            <a:r>
              <a:rPr lang="en-US" sz="1250" dirty="0">
                <a:solidFill>
                  <a:srgbClr val="1B54DA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Ответ: Категорически нельзя! </a:t>
            </a:r>
            <a:pPr algn="l" indent="0" marL="0">
              <a:lnSpc>
                <a:spcPct val="123000"/>
              </a:lnSpc>
              <a:buNone/>
            </a:pPr>
            <a:r>
              <a:rPr lang="en-US" sz="1250" dirty="0">
                <a:solidFill>
                  <a:srgbClr val="000000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🚫</a:t>
            </a:r>
            <a:endParaRPr lang="en-US" sz="1250" dirty="0"/>
          </a:p>
        </p:txBody>
      </p:sp>
      <p:pic>
        <p:nvPicPr>
          <p:cNvPr id="13" name="Image 3" descr="preencoded.png">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233360" y="4094758"/>
            <a:ext cx="6296860" cy="1725216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8285352" y="4215209"/>
            <a:ext cx="192777" cy="24100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3</a:t>
            </a:r>
            <a:endParaRPr lang="en-US" sz="1500" dirty="0"/>
          </a:p>
        </p:txBody>
      </p:sp>
      <p:sp>
        <p:nvSpPr>
          <p:cNvPr id="15" name="Text 9"/>
          <p:cNvSpPr/>
          <p:nvPr/>
        </p:nvSpPr>
        <p:spPr>
          <a:xfrm>
            <a:off x="5413041" y="4737398"/>
            <a:ext cx="2008236" cy="2510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55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Нажал кнопку — жду</a:t>
            </a:r>
            <a:endParaRPr lang="en-US" sz="1550" dirty="0"/>
          </a:p>
        </p:txBody>
      </p:sp>
      <p:sp>
        <p:nvSpPr>
          <p:cNvPr id="16" name="Text 10"/>
          <p:cNvSpPr/>
          <p:nvPr/>
        </p:nvSpPr>
        <p:spPr>
          <a:xfrm>
            <a:off x="5413041" y="5070277"/>
            <a:ext cx="5937498" cy="5700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3000"/>
              </a:lnSpc>
              <a:spcAft>
                <a:spcPts val="600"/>
              </a:spcAft>
              <a:buNone/>
            </a:pPr>
            <a:r>
              <a:rPr lang="en-US" sz="12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Нажал кнопку вызова, но зелёный не включился сразу. Что делать?</a:t>
            </a:r>
            <a:endParaRPr lang="en-US" sz="1250" dirty="0"/>
          </a:p>
          <a:p>
            <a:pPr algn="l" indent="0" marL="0">
              <a:lnSpc>
                <a:spcPct val="123000"/>
              </a:lnSpc>
              <a:buNone/>
            </a:pPr>
            <a:r>
              <a:rPr lang="en-US" sz="1250" dirty="0">
                <a:solidFill>
                  <a:srgbClr val="1B54DA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Ответ: Спокойно ждать на тротуаре </a:t>
            </a:r>
            <a:pPr algn="l" indent="0" marL="0">
              <a:lnSpc>
                <a:spcPct val="123000"/>
              </a:lnSpc>
              <a:buNone/>
            </a:pPr>
            <a:r>
              <a:rPr lang="en-US" sz="1250" dirty="0">
                <a:solidFill>
                  <a:srgbClr val="000000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⏳</a:t>
            </a:r>
            <a:endParaRPr lang="en-US" sz="1250" dirty="0"/>
          </a:p>
        </p:txBody>
      </p:sp>
      <p:sp>
        <p:nvSpPr>
          <p:cNvPr id="17" name="Text 11"/>
          <p:cNvSpPr/>
          <p:nvPr/>
        </p:nvSpPr>
        <p:spPr>
          <a:xfrm>
            <a:off x="4928568" y="5973564"/>
            <a:ext cx="6906444" cy="2377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23000"/>
              </a:lnSpc>
              <a:buNone/>
            </a:pPr>
            <a:r>
              <a:rPr lang="en-US" sz="12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Презентация скачана с сайта </a:t>
            </a:r>
            <a:pPr algn="ctr" indent="0" marL="0">
              <a:lnSpc>
                <a:spcPct val="123000"/>
              </a:lnSpc>
              <a:buNone/>
            </a:pPr>
            <a:r>
              <a:rPr lang="en-US" sz="1250" b="1" dirty="0">
                <a:solidFill>
                  <a:srgbClr val="1B54DA"/>
                </a:solidFill>
                <a:latin typeface="Nobile Bold" pitchFamily="34" charset="0"/>
                <a:ea typeface="Nobile Bold" pitchFamily="34" charset="-122"/>
                <a:cs typeface="Nobile Bold" pitchFamily="34" charset="-120"/>
              </a:rPr>
              <a:t>4urok.ru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/>
  <cp:revision>1</cp:revision>
  <dcterms:created xsi:type="dcterms:W3CDTF">2026-06-28T16:07:14Z</dcterms:created>
  <dcterms:modified xsi:type="dcterms:W3CDTF">2026-06-28T16:07:14Z</dcterms:modified>
</cp:coreProperties>
</file>