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Quattrocento"/>
      <p:regular r:id="rId201314"/>
    </p:embeddedFont>
    <p:embeddedFont>
      <p:font typeface="Quattrocento Bold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424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332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image" Target="../media/image-8-6.png"/><Relationship Id="rId7" Type="http://schemas.openxmlformats.org/officeDocument/2006/relationships/image" Target="../media/image-8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image" Target="../media/image-12-8.png"/><Relationship Id="rId9" Type="http://schemas.openxmlformats.org/officeDocument/2006/relationships/image" Target="../media/image-12-9.sv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2370336"/>
            <a:ext cx="6223638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Секреты лесных робинзонов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98086" y="3842841"/>
            <a:ext cx="6223638" cy="644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Как выжить в лесу, если ты забыл телефон дома —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и почему это весело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🌲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5444" y="572492"/>
            <a:ext cx="6288922" cy="11183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Кто такой настоящий робинзон?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65444" y="1962646"/>
            <a:ext cx="6288922" cy="8908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Это не суровый одиночка из книжки. Это </a:t>
            </a:r>
            <a:pPr algn="l" indent="0" marL="0">
              <a:lnSpc>
                <a:spcPct val="130000"/>
              </a:lnSpc>
              <a:buNone/>
            </a:pPr>
            <a:r>
              <a:rPr lang="en-US" sz="14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ты</a:t>
            </a:r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тот, кто умеет слушать лес, читать природу и чувствовать себя как дома среди деревьев.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5444" y="3057327"/>
            <a:ext cx="3053877" cy="1671935"/>
          </a:xfrm>
          <a:prstGeom prst="roundRect">
            <a:avLst>
              <a:gd name="adj" fmla="val 1706"/>
            </a:avLst>
          </a:prstGeom>
          <a:solidFill>
            <a:srgbClr val="315251"/>
          </a:solidFill>
          <a:ln/>
        </p:spPr>
      </p:sp>
      <p:sp>
        <p:nvSpPr>
          <p:cNvPr id="6" name="Text 3"/>
          <p:cNvSpPr/>
          <p:nvPr/>
        </p:nvSpPr>
        <p:spPr>
          <a:xfrm>
            <a:off x="855542" y="3247430"/>
            <a:ext cx="2236732" cy="292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🌿</a:t>
            </a:r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Романтика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55542" y="3648273"/>
            <a:ext cx="2673680" cy="593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Запах хвои, звук ручья, звёздное небо без экрана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3900489" y="3057327"/>
            <a:ext cx="3053877" cy="1671935"/>
          </a:xfrm>
          <a:prstGeom prst="roundRect">
            <a:avLst>
              <a:gd name="adj" fmla="val 1706"/>
            </a:avLst>
          </a:prstGeom>
          <a:solidFill>
            <a:srgbClr val="315251"/>
          </a:solidFill>
          <a:ln/>
        </p:spPr>
      </p:sp>
      <p:sp>
        <p:nvSpPr>
          <p:cNvPr id="9" name="Text 6"/>
          <p:cNvSpPr/>
          <p:nvPr/>
        </p:nvSpPr>
        <p:spPr>
          <a:xfrm>
            <a:off x="4090588" y="3247430"/>
            <a:ext cx="2236732" cy="292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💪</a:t>
            </a:r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Суперсила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090588" y="3648273"/>
            <a:ext cx="2673680" cy="8908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Умение ладить с природой — редкий навык современного человека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65444" y="4910435"/>
            <a:ext cx="6288922" cy="1374973"/>
          </a:xfrm>
          <a:prstGeom prst="roundRect">
            <a:avLst>
              <a:gd name="adj" fmla="val 2074"/>
            </a:avLst>
          </a:prstGeom>
          <a:solidFill>
            <a:srgbClr val="315251"/>
          </a:solidFill>
          <a:ln/>
        </p:spPr>
      </p:sp>
      <p:sp>
        <p:nvSpPr>
          <p:cNvPr id="12" name="Text 9"/>
          <p:cNvSpPr/>
          <p:nvPr/>
        </p:nvSpPr>
        <p:spPr>
          <a:xfrm>
            <a:off x="855542" y="5100538"/>
            <a:ext cx="2236732" cy="292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🧭</a:t>
            </a:r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Уверенность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855542" y="5501382"/>
            <a:ext cx="5908726" cy="593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Знаешь основы — не паникуешь. Паникуешь — не знаешь основ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185" y="567035"/>
            <a:ext cx="4901780" cy="517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Рюкзак супергероя </a:t>
            </a:r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🎒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98185" y="1372989"/>
            <a:ext cx="11404910" cy="250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Хороший поход начинается дома. Эти </a:t>
            </a:r>
            <a:pPr algn="l" indent="0" marL="0">
              <a:lnSpc>
                <a:spcPct val="123000"/>
              </a:lnSpc>
              <a:buNone/>
            </a:pPr>
            <a:r>
              <a:rPr lang="en-US" sz="1300" b="1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пять категорий</a:t>
            </a:r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твой минимальный арсенал выживания.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185" y="1786037"/>
            <a:ext cx="958826" cy="958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8185" y="2924969"/>
            <a:ext cx="1994743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💧</a:t>
            </a:r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Вода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98185" y="3267075"/>
            <a:ext cx="2563748" cy="501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Минимум 1,5 л на день. Никогда не экономь на воде.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011" y="1786037"/>
            <a:ext cx="958826" cy="9588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42011" y="2924969"/>
            <a:ext cx="1994743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🔦</a:t>
            </a:r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Фонарик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3442011" y="3267075"/>
            <a:ext cx="2563748" cy="752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 запасными батарейками — темнота в лесу наступает внезапно.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837" y="1786037"/>
            <a:ext cx="958826" cy="9588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85837" y="2924969"/>
            <a:ext cx="1994743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🩹</a:t>
            </a:r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Аптечка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6185837" y="3267075"/>
            <a:ext cx="2563748" cy="501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Пластырь, бинт, антисептик — база, которая спасает.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663" y="1786037"/>
            <a:ext cx="958826" cy="95885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929663" y="2924969"/>
            <a:ext cx="1994743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📯</a:t>
            </a:r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Свисток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8929663" y="3267075"/>
            <a:ext cx="2563848" cy="752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Три коротких гудка — международный сигнал бедствия.</a:t>
            </a:r>
            <a:endParaRPr lang="en-US" sz="13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85" y="4308078"/>
            <a:ext cx="958826" cy="95885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98185" y="5447010"/>
            <a:ext cx="1994743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🍫</a:t>
            </a:r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Перекус</a:t>
            </a:r>
            <a:endParaRPr lang="en-US" sz="1550" dirty="0"/>
          </a:p>
        </p:txBody>
      </p:sp>
      <p:sp>
        <p:nvSpPr>
          <p:cNvPr id="18" name="Text 11"/>
          <p:cNvSpPr/>
          <p:nvPr/>
        </p:nvSpPr>
        <p:spPr>
          <a:xfrm>
            <a:off x="698185" y="5789116"/>
            <a:ext cx="2563748" cy="501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Орехи, сухофрукты, батончик — энергия без лишнего веса.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6853" y="1733451"/>
            <a:ext cx="5984130" cy="339099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46529" y="707033"/>
            <a:ext cx="1148329" cy="312440"/>
          </a:xfrm>
          <a:prstGeom prst="roundRect">
            <a:avLst>
              <a:gd name="adj" fmla="val 6680"/>
            </a:avLst>
          </a:prstGeom>
          <a:solidFill>
            <a:srgbClr val="441709"/>
          </a:solidFill>
          <a:ln/>
        </p:spPr>
      </p:sp>
      <p:sp>
        <p:nvSpPr>
          <p:cNvPr id="4" name="Text 1"/>
          <p:cNvSpPr/>
          <p:nvPr/>
        </p:nvSpPr>
        <p:spPr>
          <a:xfrm>
            <a:off x="8050805" y="759123"/>
            <a:ext cx="1549361" cy="208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ЭКИПИРОВКА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7946529" y="1080095"/>
            <a:ext cx="3384465" cy="1042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Одеться как чемпион </a:t>
            </a:r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🧢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7946529" y="2273895"/>
            <a:ext cx="3384465" cy="781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Лес — не парк. Правильная одежда защищает от трёх врагов: </a:t>
            </a:r>
            <a:pPr algn="l"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солнца, веток и клещей</a:t>
            </a:r>
            <a:pPr algn="l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946529" y="3191669"/>
            <a:ext cx="3384465" cy="30768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Длинные рукава и брюки</a:t>
            </a:r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даже летом. Защита от клещей и царапин.</a:t>
            </a:r>
            <a:endParaRPr lang="en-US" sz="1350" dirty="0"/>
          </a:p>
          <a:p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Светлые цвета</a:t>
            </a:r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клеща на них проще заметить.</a:t>
            </a:r>
            <a:endParaRPr lang="en-US" sz="1350" dirty="0"/>
          </a:p>
          <a:p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Плотная обувь</a:t>
            </a:r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голеностоп должен быть зафиксирован.</a:t>
            </a:r>
            <a:endParaRPr lang="en-US" sz="1350" dirty="0"/>
          </a:p>
          <a:p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Головной убор</a:t>
            </a:r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от солнечного удара и веток сверху.</a:t>
            </a:r>
            <a:endParaRPr lang="en-US" sz="1350" dirty="0"/>
          </a:p>
          <a:p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Репеллент</a:t>
            </a:r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наноси на открытые участки перед выходом.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31959" y="458490"/>
            <a:ext cx="4796412" cy="449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Азбука лесных знаков </a:t>
            </a:r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🧭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131959" y="1123454"/>
            <a:ext cx="8537361" cy="203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Природа всегда подсказывает — нужно только уметь слушать. Эти ориентиры работают без GPS и интернета.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1959" y="1447502"/>
            <a:ext cx="7927777" cy="44248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31959" y="5993309"/>
            <a:ext cx="7927777" cy="406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Используй сразу </a:t>
            </a:r>
            <a:pPr algn="l" indent="0" marL="0">
              <a:lnSpc>
                <a:spcPct val="116000"/>
              </a:lnSpc>
              <a:buNone/>
            </a:pPr>
            <a:r>
              <a:rPr lang="en-US" sz="11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несколько признаков</a:t>
            </a:r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один ориентир может ошибаться, но три одновременно уже надёжны.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676573"/>
            <a:ext cx="6223638" cy="1192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Строим идеальный шалаш </a:t>
            </a:r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🏕️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5269971" y="2367558"/>
            <a:ext cx="2956347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Навес-лин-ту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269971" y="2860278"/>
            <a:ext cx="2868541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Самый быстрый вариант: наклонные ветки опираются на горизонтальную жердь. Готово за 20 минут.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631418" y="2367558"/>
            <a:ext cx="2956347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Двускатный шалаш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631418" y="2860278"/>
            <a:ext cx="2868541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Надёжнее и теплее. Ветки кладут с двух сторон как крыша домика, перекрывая листьями снизу вверх.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69971" y="4540845"/>
            <a:ext cx="6223638" cy="1416149"/>
          </a:xfrm>
          <a:prstGeom prst="roundRect">
            <a:avLst>
              <a:gd name="adj" fmla="val 2113"/>
            </a:avLst>
          </a:prstGeom>
          <a:solidFill>
            <a:srgbClr val="022349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396" y="4831457"/>
            <a:ext cx="249330" cy="19943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18151" y="4770140"/>
            <a:ext cx="5376033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Выбирай место </a:t>
            </a:r>
            <a:pPr algn="l" indent="0" marL="0">
              <a:lnSpc>
                <a:spcPct val="133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 возвышении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вдали от ям и низин, куда стекает вода при дожде. Вход шалаша — по возможности с подветренной стороны.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6853" y="743347"/>
            <a:ext cx="3384465" cy="1042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Вода — это жизнь </a:t>
            </a:r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💧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66853" y="1937147"/>
            <a:ext cx="3384465" cy="781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Без воды человек не выживет и трёх дней. Вот где её искать и как сделать безопасной.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66853" y="2854920"/>
            <a:ext cx="3384465" cy="1929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Ручьи и родники</a:t>
            </a:r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предпочтительный источник, особенно проточная вода.</a:t>
            </a:r>
            <a:endParaRPr lang="en-US" sz="1350" dirty="0"/>
          </a:p>
          <a:p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Роса</a:t>
            </a:r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собирай тканью ранним утром с листьев и травы.</a:t>
            </a:r>
            <a:endParaRPr lang="en-US" sz="1350" dirty="0"/>
          </a:p>
          <a:p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Дождевая вода</a:t>
            </a:r>
            <a:pPr algn="l" marL="342900" indent="-342900">
              <a:lnSpc>
                <a:spcPct val="125000"/>
              </a:lnSpc>
              <a:buSzPct val="100000"/>
              <a:buChar char="•"/>
            </a:pPr>
            <a:r>
              <a:rPr lang="en-US" sz="13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— поймай в любую ёмкость.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66853" y="4954588"/>
            <a:ext cx="3384465" cy="1141115"/>
          </a:xfrm>
          <a:prstGeom prst="roundRect">
            <a:avLst>
              <a:gd name="adj" fmla="val 2286"/>
            </a:avLst>
          </a:prstGeom>
          <a:solidFill>
            <a:srgbClr val="4B3F0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679" y="5197574"/>
            <a:ext cx="217383" cy="17383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31889" y="5134471"/>
            <a:ext cx="2645602" cy="781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Никогда не пей воду из лужи или стоячего водоёма без обеззараживания!</a:t>
            </a:r>
            <a:endParaRPr lang="en-US" sz="13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390" y="2059682"/>
            <a:ext cx="5984130" cy="273863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397770" y="2420209"/>
            <a:ext cx="1245778" cy="155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Нижний слой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9397770" y="2622911"/>
            <a:ext cx="1459045" cy="2476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Мелкий песок для тонкой очистки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5251549" y="3320369"/>
            <a:ext cx="1245778" cy="155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Средний слой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5155946" y="3523070"/>
            <a:ext cx="1341381" cy="2476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97000"/>
              </a:lnSpc>
              <a:buNone/>
            </a:pPr>
            <a:r>
              <a:rPr lang="en-US" sz="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Древесный уголь для запаха и бактерий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9397770" y="3785157"/>
            <a:ext cx="1245778" cy="155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Верхний слой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9397770" y="3987859"/>
            <a:ext cx="1459045" cy="2476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Ткань или вата для крупных частиц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7172" y="582116"/>
            <a:ext cx="5565537" cy="602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Огонь: тепло и уют </a:t>
            </a:r>
            <a:pPr algn="l" indent="0" marL="0">
              <a:lnSpc>
                <a:spcPct val="104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🔥</a:t>
            </a:r>
            <a:endParaRPr lang="en-US" sz="36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773" y="1474986"/>
            <a:ext cx="6270865" cy="147141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85118" y="1696740"/>
            <a:ext cx="2310052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Выбери место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985118" y="2101354"/>
            <a:ext cx="5725771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Расчисти площадку радиусом 1,5 м, убери сухую листву. Идеально — на песке или голой земле.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773" y="3139678"/>
            <a:ext cx="6270865" cy="147141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85118" y="3361432"/>
            <a:ext cx="2310052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Разожги правильно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985118" y="3766046"/>
            <a:ext cx="5725771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Сначала трут (сухая трава, кора), потом щепки, потом ветки. Не торопись — дай разгореться.</a:t>
            </a:r>
            <a:endParaRPr lang="en-US" sz="15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773" y="4804370"/>
            <a:ext cx="6270865" cy="147141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5118" y="5026124"/>
            <a:ext cx="2310052" cy="288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Туши полностью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985118" y="5430738"/>
            <a:ext cx="5725771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Залей водой, перемешай золу, снова залей. Убедись, что нет ни единого тлеющего уголька.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6853" y="756444"/>
            <a:ext cx="6632608" cy="37585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77286" y="1017984"/>
            <a:ext cx="1817840" cy="371971"/>
          </a:xfrm>
          <a:prstGeom prst="roundRect">
            <a:avLst>
              <a:gd name="adj" fmla="val 6234"/>
            </a:avLst>
          </a:prstGeom>
          <a:noFill/>
          <a:ln w="6350">
            <a:solidFill>
              <a:srgbClr val="EF9C82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099520" y="1082278"/>
            <a:ext cx="2182956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200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ЛЕСНАЯ КУЛИНАРИЯ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7977286" y="1464766"/>
            <a:ext cx="3353708" cy="1730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Самая вкусная каша на свете </a:t>
            </a:r>
            <a:pPr algn="l" indent="0" marL="0">
              <a:lnSpc>
                <a:spcPct val="104000"/>
              </a:lnSpc>
              <a:buNone/>
            </a:pPr>
            <a:r>
              <a:rPr lang="en-US" sz="35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🍳</a:t>
            </a:r>
            <a:endParaRPr lang="en-US" sz="3550" dirty="0"/>
          </a:p>
        </p:txBody>
      </p:sp>
      <p:sp>
        <p:nvSpPr>
          <p:cNvPr id="6" name="Text 3"/>
          <p:cNvSpPr/>
          <p:nvPr/>
        </p:nvSpPr>
        <p:spPr>
          <a:xfrm>
            <a:off x="7977286" y="3382268"/>
            <a:ext cx="3353708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На природе еда вкуснее в три раза — это научный факт. Освой два походных хита: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66853" y="4936034"/>
            <a:ext cx="434766" cy="434777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8" name="Text 5"/>
          <p:cNvSpPr/>
          <p:nvPr/>
        </p:nvSpPr>
        <p:spPr>
          <a:xfrm>
            <a:off x="947863" y="4982914"/>
            <a:ext cx="272746" cy="3410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488740" y="5002411"/>
            <a:ext cx="2273442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Каша на костре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488740" y="5398790"/>
            <a:ext cx="4490032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Овсяные хлопья + вода + горсть сухофруктов. Варить 5–7 минут, помешивая. Готово — и это шедевр.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212724" y="4936034"/>
            <a:ext cx="434766" cy="434777"/>
          </a:xfrm>
          <a:prstGeom prst="roundRect">
            <a:avLst>
              <a:gd name="adj" fmla="val 6667"/>
            </a:avLst>
          </a:prstGeom>
          <a:solidFill>
            <a:srgbClr val="315251"/>
          </a:solidFill>
          <a:ln/>
        </p:spPr>
      </p:sp>
      <p:sp>
        <p:nvSpPr>
          <p:cNvPr id="12" name="Text 9"/>
          <p:cNvSpPr/>
          <p:nvPr/>
        </p:nvSpPr>
        <p:spPr>
          <a:xfrm>
            <a:off x="6293734" y="4982914"/>
            <a:ext cx="272746" cy="3410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6834612" y="5002411"/>
            <a:ext cx="2273442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Картошка в золе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6834612" y="5398790"/>
            <a:ext cx="4490131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5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Оберни сырую картофелину в фольгу, закопай в горячую золу на 30–40 минут. Посоли — наслаждайся.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7329" y="631031"/>
            <a:ext cx="6730137" cy="522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Что делать, если потерялся? </a:t>
            </a:r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🆘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5237329" y="1373485"/>
            <a:ext cx="6898507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Главное правило — запомни слово </a:t>
            </a:r>
            <a:pPr algn="l" indent="0" marL="0">
              <a:lnSpc>
                <a:spcPct val="124000"/>
              </a:lnSpc>
              <a:buNone/>
            </a:pPr>
            <a:r>
              <a:rPr lang="en-US" sz="1300" b="1" dirty="0">
                <a:solidFill>
                  <a:srgbClr val="EF9C82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СТОП</a:t>
            </a:r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 Оно буквально спасает жизни.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329" y="1792883"/>
            <a:ext cx="855542" cy="119032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39612" y="1963936"/>
            <a:ext cx="2013098" cy="25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 — Стой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6239612" y="2303562"/>
            <a:ext cx="5286640" cy="508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Прекрати движение немедленно. Хаотичная ходьба уводит дальше.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329" y="2983210"/>
            <a:ext cx="855542" cy="119032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39612" y="3154263"/>
            <a:ext cx="2013098" cy="25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 — Думай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6239612" y="3493889"/>
            <a:ext cx="5286640" cy="508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Вспомни маршрут. Где был последний ориентир? Что видел вокруг?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329" y="4173538"/>
            <a:ext cx="855542" cy="102671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239612" y="4344591"/>
            <a:ext cx="2013098" cy="25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 — Осмотрись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6239612" y="4684216"/>
            <a:ext cx="5286640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Оглядись, найди знакомые ориентиры. Прислушайся к звукам.</a:t>
            </a:r>
            <a:endParaRPr lang="en-US" sz="13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7329" y="5200253"/>
            <a:ext cx="855542" cy="102671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239612" y="5371306"/>
            <a:ext cx="2013098" cy="25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 — Подай сигнал</a:t>
            </a:r>
            <a:endParaRPr lang="en-US" sz="1550" dirty="0"/>
          </a:p>
        </p:txBody>
      </p:sp>
      <p:sp>
        <p:nvSpPr>
          <p:cNvPr id="16" name="Text 9"/>
          <p:cNvSpPr/>
          <p:nvPr/>
        </p:nvSpPr>
        <p:spPr>
          <a:xfrm>
            <a:off x="6239612" y="5710932"/>
            <a:ext cx="5286640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Три гудка свистком, три крика, три огня. Повторяй регулярно.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87400" y="518716"/>
            <a:ext cx="3456397" cy="5820569"/>
          </a:xfrm>
          <a:prstGeom prst="roundRect">
            <a:avLst>
              <a:gd name="adj" fmla="val 798"/>
            </a:avLst>
          </a:prstGeom>
          <a:solidFill>
            <a:srgbClr val="1D4241"/>
          </a:solidFill>
          <a:ln/>
        </p:spPr>
      </p:sp>
      <p:sp>
        <p:nvSpPr>
          <p:cNvPr id="3" name="Text 1"/>
          <p:cNvSpPr/>
          <p:nvPr/>
        </p:nvSpPr>
        <p:spPr>
          <a:xfrm>
            <a:off x="1171248" y="688181"/>
            <a:ext cx="3088702" cy="16415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Кодекс бережного туриста </a:t>
            </a:r>
            <a:pPr algn="l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🌱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1171248" y="2499221"/>
            <a:ext cx="3088702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Лес принимает тебя в гости. Будь достойным гостем.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71248" y="3216870"/>
            <a:ext cx="3088702" cy="306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Уноси 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весь мусор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с собой — даже кожуру от банана</a:t>
            </a:r>
            <a:endParaRPr lang="en-US" sz="14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Оставляй поляну 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чище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, чем нашёл её</a:t>
            </a:r>
            <a:endParaRPr lang="en-US" sz="14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Не руби живые деревья — используй сухостой</a:t>
            </a:r>
            <a:endParaRPr lang="en-US" sz="14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Не пугай животных и не разоряй гнёзда</a:t>
            </a:r>
            <a:endParaRPr lang="en-US" sz="14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4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Костёр — только в безопасных местах и с полным тушением</a:t>
            </a:r>
            <a:endParaRPr lang="en-US" sz="14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6350" y="1640681"/>
            <a:ext cx="6311643" cy="35766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48243" y="581025"/>
            <a:ext cx="4441813" cy="388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Твоё походное задание </a:t>
            </a:r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🎯</a:t>
            </a:r>
            <a:endParaRPr lang="en-US" sz="2300" dirty="0"/>
          </a:p>
        </p:txBody>
      </p:sp>
      <p:sp>
        <p:nvSpPr>
          <p:cNvPr id="4" name="Text 1"/>
          <p:cNvSpPr/>
          <p:nvPr/>
        </p:nvSpPr>
        <p:spPr>
          <a:xfrm>
            <a:off x="5248243" y="1088033"/>
            <a:ext cx="6876680" cy="163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Робинзоном не рождаются — им </a:t>
            </a:r>
            <a:pPr algn="l" indent="0" marL="0">
              <a:lnSpc>
                <a:spcPct val="109000"/>
              </a:lnSpc>
              <a:buNone/>
            </a:pPr>
            <a:r>
              <a:rPr lang="en-US" sz="950" b="1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становятся</a:t>
            </a:r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. Вот твой стартовый чек-лист:</a:t>
            </a:r>
            <a:endParaRPr lang="en-US" sz="9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8243" y="1340644"/>
            <a:ext cx="6267095" cy="10365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06386" y="1434802"/>
            <a:ext cx="150710" cy="188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5386550" y="1843088"/>
            <a:ext cx="1586170" cy="184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Поставь палатку дома</a:t>
            </a:r>
            <a:endParaRPr lang="en-US" sz="1150" dirty="0"/>
          </a:p>
        </p:txBody>
      </p:sp>
      <p:sp>
        <p:nvSpPr>
          <p:cNvPr id="8" name="Text 4"/>
          <p:cNvSpPr/>
          <p:nvPr/>
        </p:nvSpPr>
        <p:spPr>
          <a:xfrm>
            <a:off x="5386550" y="2075160"/>
            <a:ext cx="5990480" cy="163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Потренируйся во дворе или в комнате — первый раз лучше не в лесу.</a:t>
            </a:r>
            <a:endParaRPr lang="en-US" sz="9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8243" y="2456259"/>
            <a:ext cx="6267095" cy="103653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06386" y="2550418"/>
            <a:ext cx="150710" cy="188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5386550" y="2958703"/>
            <a:ext cx="1869234" cy="184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Собери рюкзак за 5 минут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5386550" y="3190776"/>
            <a:ext cx="5990480" cy="163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Заготовь список и потренируйся собираться быстро и без паники.</a:t>
            </a:r>
            <a:endParaRPr lang="en-US" sz="9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48243" y="3571875"/>
            <a:ext cx="6267095" cy="103653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06386" y="3666034"/>
            <a:ext cx="150710" cy="188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3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5386550" y="4074319"/>
            <a:ext cx="1550552" cy="184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Выучи правило СТОП</a:t>
            </a:r>
            <a:endParaRPr lang="en-US" sz="1150" dirty="0"/>
          </a:p>
        </p:txBody>
      </p:sp>
      <p:sp>
        <p:nvSpPr>
          <p:cNvPr id="16" name="Text 10"/>
          <p:cNvSpPr/>
          <p:nvPr/>
        </p:nvSpPr>
        <p:spPr>
          <a:xfrm>
            <a:off x="5386550" y="4306391"/>
            <a:ext cx="5990480" cy="163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Расскажи его близким — это может пригодиться каждому.</a:t>
            </a:r>
            <a:endParaRPr lang="en-US" sz="9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48243" y="4687491"/>
            <a:ext cx="6267095" cy="103653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306386" y="4781649"/>
            <a:ext cx="150710" cy="188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4</a:t>
            </a:r>
            <a:endParaRPr lang="en-US" sz="1150" dirty="0"/>
          </a:p>
        </p:txBody>
      </p:sp>
      <p:sp>
        <p:nvSpPr>
          <p:cNvPr id="19" name="Text 12"/>
          <p:cNvSpPr/>
          <p:nvPr/>
        </p:nvSpPr>
        <p:spPr>
          <a:xfrm>
            <a:off x="5386550" y="5189934"/>
            <a:ext cx="1854848" cy="184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Выйди на пробный поход</a:t>
            </a:r>
            <a:endParaRPr lang="en-US" sz="1150" dirty="0"/>
          </a:p>
        </p:txBody>
      </p:sp>
      <p:sp>
        <p:nvSpPr>
          <p:cNvPr id="20" name="Text 13"/>
          <p:cNvSpPr/>
          <p:nvPr/>
        </p:nvSpPr>
        <p:spPr>
          <a:xfrm>
            <a:off x="5386550" y="5422007"/>
            <a:ext cx="5990480" cy="163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Даже час в ближайшем лесу — уже настоящее приключение робинзона.</a:t>
            </a:r>
            <a:endParaRPr lang="en-US" sz="950" dirty="0"/>
          </a:p>
        </p:txBody>
      </p:sp>
      <p:sp>
        <p:nvSpPr>
          <p:cNvPr id="21" name="Shape 14"/>
          <p:cNvSpPr/>
          <p:nvPr/>
        </p:nvSpPr>
        <p:spPr>
          <a:xfrm>
            <a:off x="5248243" y="5812929"/>
            <a:ext cx="6267095" cy="375047"/>
          </a:xfrm>
          <a:prstGeom prst="roundRect">
            <a:avLst>
              <a:gd name="adj" fmla="val 5024"/>
            </a:avLst>
          </a:prstGeom>
          <a:solidFill>
            <a:srgbClr val="183A13"/>
          </a:solidFill>
          <a:ln/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3851" y="5974259"/>
            <a:ext cx="156960" cy="125611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656419" y="5915422"/>
            <a:ext cx="6342896" cy="170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🌲</a:t>
            </a:r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Природа ждёт тебя. Она добра к тем, кто знает её правила — и всегда готова к встрече!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2026-06-11T05:35:31Z</dcterms:created>
  <dcterms:modified xsi:type="dcterms:W3CDTF">2026-06-11T05:35:31Z</dcterms:modified>
</cp:coreProperties>
</file>