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1695" cy="6858000"/>
  <p:notesSz cx="6858000" cy="12191695"/>
  <p:embeddedFontLst>
    <p:embeddedFont>
      <p:font typeface="Petrona Bold"/>
      <p:regular r:id="rId201314"/>
    </p:embeddedFont>
    <p:embeddedFont>
      <p:font typeface="Inter"/>
      <p:regular r:id="rId201315"/>
    </p:embeddedFont>
    <p:embeddedFont>
      <p:font typeface="Inter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image" Target="../media/image-5-9.png"/><Relationship Id="rId10" Type="http://schemas.openxmlformats.org/officeDocument/2006/relationships/image" Target="../media/image-5-10.sv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svg"/><Relationship Id="rId3" Type="http://schemas.openxmlformats.org/officeDocument/2006/relationships/image" Target="../media/image-24-3.png"/><Relationship Id="rId4" Type="http://schemas.openxmlformats.org/officeDocument/2006/relationships/image" Target="../media/image-24-4.svg"/><Relationship Id="rId5" Type="http://schemas.openxmlformats.org/officeDocument/2006/relationships/image" Target="../media/image-24-5.png"/><Relationship Id="rId6" Type="http://schemas.openxmlformats.org/officeDocument/2006/relationships/image" Target="../media/image-24-6.svg"/><Relationship Id="rId7" Type="http://schemas.openxmlformats.org/officeDocument/2006/relationships/image" Target="../media/image-24-7.png"/><Relationship Id="rId8" Type="http://schemas.openxmlformats.org/officeDocument/2006/relationships/image" Target="../media/image-24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svg"/><Relationship Id="rId4" Type="http://schemas.openxmlformats.org/officeDocument/2006/relationships/image" Target="../media/image-25-4.png"/><Relationship Id="rId5" Type="http://schemas.openxmlformats.org/officeDocument/2006/relationships/image" Target="../media/image-25-5.svg"/><Relationship Id="rId6" Type="http://schemas.openxmlformats.org/officeDocument/2006/relationships/image" Target="../media/image-25-6.png"/><Relationship Id="rId7" Type="http://schemas.openxmlformats.org/officeDocument/2006/relationships/image" Target="../media/image-25-7.svg"/><Relationship Id="rId8" Type="http://schemas.openxmlformats.org/officeDocument/2006/relationships/image" Target="../media/image-25-8.png"/><Relationship Id="rId9" Type="http://schemas.openxmlformats.org/officeDocument/2006/relationships/image" Target="../media/image-25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054523"/>
            <a:ext cx="6296860" cy="18606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Идеальный комментарий в сочинении ЕГЭ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661475" y="4198640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Максимум за Задание 27 —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теряем 3 балла на логической связи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2228751"/>
            <a:ext cx="1081953" cy="203398"/>
          </a:xfrm>
          <a:prstGeom prst="roundRect">
            <a:avLst>
              <a:gd name="adj" fmla="val 20296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35193" y="2265561"/>
            <a:ext cx="1544301" cy="1297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БЛОК 1: ВВЕДЕНИЕ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661574" y="2463998"/>
            <a:ext cx="5472670" cy="403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изменилось в 2026 году?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661574" y="2986881"/>
            <a:ext cx="11478132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Критерии оценки комментария обновились. Знай правила игры.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61574" y="3238798"/>
            <a:ext cx="10868547" cy="1390452"/>
          </a:xfrm>
          <a:prstGeom prst="roundRect">
            <a:avLst>
              <a:gd name="adj" fmla="val 3711"/>
            </a:avLst>
          </a:prstGeom>
          <a:noFill/>
          <a:ln w="635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92043" y="3299321"/>
            <a:ext cx="3978572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Критерий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4413040" y="3299321"/>
            <a:ext cx="3975397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 2026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8030862" y="3299321"/>
            <a:ext cx="3978572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 2026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792043" y="3576141"/>
            <a:ext cx="3978572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К2 — Комментарий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4413040" y="3576141"/>
            <a:ext cx="3975397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баллов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8030862" y="3576141"/>
            <a:ext cx="3978572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баллов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792043" y="3852962"/>
            <a:ext cx="3978572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Смысловая связь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413040" y="3852962"/>
            <a:ext cx="3975397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Формально упоминается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8030862" y="3852962"/>
            <a:ext cx="3978572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Обязательный анализ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792043" y="4129782"/>
            <a:ext cx="3978572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Пояснение примеров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413040" y="4129782"/>
            <a:ext cx="3975397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Достаточно пересказа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8030862" y="4129782"/>
            <a:ext cx="3978572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Только интерпретация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792043" y="4406602"/>
            <a:ext cx="3978572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Логика между примерами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4413040" y="4406602"/>
            <a:ext cx="3975397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Необязательно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8030862" y="4406602"/>
            <a:ext cx="3978572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Ключевое требование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50284" y="408980"/>
            <a:ext cx="1811292" cy="256877"/>
          </a:xfrm>
          <a:prstGeom prst="roundRect">
            <a:avLst>
              <a:gd name="adj" fmla="val 19316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1938884" y="453231"/>
            <a:ext cx="2243677" cy="168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АНАТОМИЯ КОММЕНТАРИЯ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850284" y="711994"/>
            <a:ext cx="7271957" cy="484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Схема идеального комментария</a:t>
            </a:r>
            <a:endParaRPr lang="en-US" sz="30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0284" y="1369516"/>
            <a:ext cx="8491027" cy="473928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50284" y="6238577"/>
            <a:ext cx="9100612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Связь — центральное звено.</a:t>
            </a:r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Без неё два примера превращаются в простой перечень — и теряются баллы.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732234"/>
            <a:ext cx="2000795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4" name="Text 1"/>
          <p:cNvSpPr/>
          <p:nvPr/>
        </p:nvSpPr>
        <p:spPr>
          <a:xfrm>
            <a:off x="774879" y="788888"/>
            <a:ext cx="2383572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КЛЮЧЕВАЯ ПРОБЛЕМА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61475" y="1163042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Почему связь — это сердце сочинения?</a:t>
            </a:r>
            <a:endParaRPr lang="en-US" sz="3900" dirty="0"/>
          </a:p>
        </p:txBody>
      </p:sp>
      <p:sp>
        <p:nvSpPr>
          <p:cNvPr id="6" name="Shape 3"/>
          <p:cNvSpPr/>
          <p:nvPr/>
        </p:nvSpPr>
        <p:spPr>
          <a:xfrm>
            <a:off x="661475" y="2686943"/>
            <a:ext cx="3053877" cy="2082304"/>
          </a:xfrm>
          <a:prstGeom prst="roundRect">
            <a:avLst>
              <a:gd name="adj" fmla="val 3812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75881" y="2901355"/>
            <a:ext cx="2625064" cy="632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Типичная ошибка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875881" y="3647579"/>
            <a:ext cx="26250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«Автор приводит два примера» — без указания отношения между ними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3904359" y="2686943"/>
            <a:ext cx="3053976" cy="2082304"/>
          </a:xfrm>
          <a:prstGeom prst="roundRect">
            <a:avLst>
              <a:gd name="adj" fmla="val 3812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118765" y="2901355"/>
            <a:ext cx="2625163" cy="632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❌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Логический провал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4118765" y="3647579"/>
            <a:ext cx="2625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Примеры есть, пояснения есть — а связь отсутствует. Эксперт снимает балл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661475" y="4958259"/>
            <a:ext cx="6296860" cy="1167408"/>
          </a:xfrm>
          <a:prstGeom prst="roundRect">
            <a:avLst>
              <a:gd name="adj" fmla="val 680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75881" y="5172670"/>
            <a:ext cx="2480804" cy="322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Как надо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875881" y="5608836"/>
            <a:ext cx="586804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Назвать вид связи + объяснить её функцию в тексте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1203523"/>
            <a:ext cx="1154977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1260177"/>
            <a:ext cx="1537753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НАВИГАЦИЯ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1634331"/>
            <a:ext cx="7260746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План нашего погружения</a:t>
            </a:r>
            <a:endParaRPr lang="en-US" sz="3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574" y="2561630"/>
            <a:ext cx="189007" cy="18901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61574" y="2833886"/>
            <a:ext cx="3496778" cy="2540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7" name="Text 4"/>
          <p:cNvSpPr/>
          <p:nvPr/>
        </p:nvSpPr>
        <p:spPr>
          <a:xfrm>
            <a:off x="661574" y="2979142"/>
            <a:ext cx="2997720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изменилось в 2026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661574" y="3402608"/>
            <a:ext cx="349677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Актуальные критерии К2</a:t>
            </a:r>
            <a:endParaRPr lang="en-US" sz="14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561630"/>
            <a:ext cx="189007" cy="189012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4347359" y="2833886"/>
            <a:ext cx="3496877" cy="2540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11" name="Text 7"/>
          <p:cNvSpPr/>
          <p:nvPr/>
        </p:nvSpPr>
        <p:spPr>
          <a:xfrm>
            <a:off x="4347359" y="2979142"/>
            <a:ext cx="3496877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Виды смысловых отношений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4347359" y="3712666"/>
            <a:ext cx="349687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 типов связей с клише</a:t>
            </a:r>
            <a:endParaRPr lang="en-US" sz="14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561630"/>
            <a:ext cx="189007" cy="189012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8033244" y="2833886"/>
            <a:ext cx="3496877" cy="2540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15" name="Text 10"/>
          <p:cNvSpPr/>
          <p:nvPr/>
        </p:nvSpPr>
        <p:spPr>
          <a:xfrm>
            <a:off x="8033244" y="2979142"/>
            <a:ext cx="3478423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Практикум «Пишем связь»</a:t>
            </a:r>
            <a:endParaRPr lang="en-US" sz="1950" dirty="0"/>
          </a:p>
        </p:txBody>
      </p:sp>
      <p:sp>
        <p:nvSpPr>
          <p:cNvPr id="16" name="Text 11"/>
          <p:cNvSpPr/>
          <p:nvPr/>
        </p:nvSpPr>
        <p:spPr>
          <a:xfrm>
            <a:off x="8033244" y="3402608"/>
            <a:ext cx="349687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Разборы реальных примеров</a:t>
            </a:r>
            <a:endParaRPr lang="en-US" sz="14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574" y="4369395"/>
            <a:ext cx="189007" cy="189012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661574" y="4641652"/>
            <a:ext cx="5339720" cy="2540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19" name="Text 13"/>
          <p:cNvSpPr/>
          <p:nvPr/>
        </p:nvSpPr>
        <p:spPr>
          <a:xfrm>
            <a:off x="661574" y="4786908"/>
            <a:ext cx="2861893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Лайфхаки и проверка</a:t>
            </a:r>
            <a:endParaRPr lang="en-US" sz="1950" dirty="0"/>
          </a:p>
        </p:txBody>
      </p:sp>
      <p:sp>
        <p:nvSpPr>
          <p:cNvPr id="20" name="Text 14"/>
          <p:cNvSpPr/>
          <p:nvPr/>
        </p:nvSpPr>
        <p:spPr>
          <a:xfrm>
            <a:off x="661574" y="5210373"/>
            <a:ext cx="53397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Чек-лист, слова-маркеры, стоп-фразы</a:t>
            </a:r>
            <a:endParaRPr lang="en-US" sz="1450" dirty="0"/>
          </a:p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90301" y="4369395"/>
            <a:ext cx="189007" cy="189012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6190301" y="4641652"/>
            <a:ext cx="5339820" cy="25400"/>
          </a:xfrm>
          <a:prstGeom prst="rect">
            <a:avLst/>
          </a:prstGeom>
          <a:solidFill>
            <a:srgbClr val="007EBD"/>
          </a:solidFill>
          <a:ln/>
        </p:spPr>
      </p:sp>
      <p:sp>
        <p:nvSpPr>
          <p:cNvPr id="23" name="Text 16"/>
          <p:cNvSpPr/>
          <p:nvPr/>
        </p:nvSpPr>
        <p:spPr>
          <a:xfrm>
            <a:off x="6190301" y="4786908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Финал и ресурсы</a:t>
            </a:r>
            <a:endParaRPr lang="en-US" sz="1950" dirty="0"/>
          </a:p>
        </p:txBody>
      </p:sp>
      <p:sp>
        <p:nvSpPr>
          <p:cNvPr id="24" name="Text 17"/>
          <p:cNvSpPr/>
          <p:nvPr/>
        </p:nvSpPr>
        <p:spPr>
          <a:xfrm>
            <a:off x="6190301" y="5210373"/>
            <a:ext cx="533982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Советы и ссылки для тренировки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781447"/>
            <a:ext cx="1992163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4" name="Text 1"/>
          <p:cNvSpPr/>
          <p:nvPr/>
        </p:nvSpPr>
        <p:spPr>
          <a:xfrm>
            <a:off x="774879" y="838101"/>
            <a:ext cx="2374940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БЛОК 2: ВИДЫ СВЯЗЕЙ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61475" y="1212255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Противопоставление (Антитеза)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61475" y="2736155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Один пример — «плюс», другой — «минус». Автор намеренно сталкивает два полюса.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661475" y="3553619"/>
            <a:ext cx="6296860" cy="2522934"/>
          </a:xfrm>
          <a:prstGeom prst="roundRect">
            <a:avLst>
              <a:gd name="adj" fmla="val 3147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67825" y="3559969"/>
            <a:ext cx="3142080" cy="1406327"/>
          </a:xfrm>
          <a:prstGeom prst="rect">
            <a:avLst/>
          </a:prstGeom>
          <a:solidFill>
            <a:srgbClr val="CCEEFF"/>
          </a:solidFill>
          <a:ln/>
        </p:spPr>
      </p:sp>
      <p:sp>
        <p:nvSpPr>
          <p:cNvPr id="9" name="Text 6"/>
          <p:cNvSpPr/>
          <p:nvPr/>
        </p:nvSpPr>
        <p:spPr>
          <a:xfrm>
            <a:off x="856832" y="3748980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Герой А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856832" y="4172446"/>
            <a:ext cx="276406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Нравственный ориентир, идеал, добродетель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3809905" y="3559969"/>
            <a:ext cx="3142080" cy="1406327"/>
          </a:xfrm>
          <a:prstGeom prst="rect">
            <a:avLst/>
          </a:prstGeom>
          <a:solidFill>
            <a:srgbClr val="CCEEFF"/>
          </a:solidFill>
          <a:ln/>
        </p:spPr>
      </p:sp>
      <p:sp>
        <p:nvSpPr>
          <p:cNvPr id="12" name="Shape 9"/>
          <p:cNvSpPr/>
          <p:nvPr/>
        </p:nvSpPr>
        <p:spPr>
          <a:xfrm>
            <a:off x="3809905" y="3559969"/>
            <a:ext cx="25399" cy="1406327"/>
          </a:xfrm>
          <a:prstGeom prst="roundRect">
            <a:avLst>
              <a:gd name="adj" fmla="val 312562"/>
            </a:avLst>
          </a:prstGeom>
          <a:solidFill>
            <a:srgbClr val="B2D4E5"/>
          </a:solidFill>
          <a:ln/>
        </p:spPr>
      </p:sp>
      <p:sp>
        <p:nvSpPr>
          <p:cNvPr id="13" name="Text 10"/>
          <p:cNvSpPr/>
          <p:nvPr/>
        </p:nvSpPr>
        <p:spPr>
          <a:xfrm>
            <a:off x="3998912" y="3748980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⟷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3998912" y="4172446"/>
            <a:ext cx="276406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противопоставление усиливает основную мысль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667825" y="4966295"/>
            <a:ext cx="6284160" cy="1103908"/>
          </a:xfrm>
          <a:prstGeom prst="rect">
            <a:avLst/>
          </a:prstGeom>
          <a:solidFill>
            <a:srgbClr val="CCEEFF"/>
          </a:solidFill>
          <a:ln/>
        </p:spPr>
      </p:sp>
      <p:sp>
        <p:nvSpPr>
          <p:cNvPr id="16" name="Shape 13"/>
          <p:cNvSpPr/>
          <p:nvPr/>
        </p:nvSpPr>
        <p:spPr>
          <a:xfrm>
            <a:off x="667825" y="4966295"/>
            <a:ext cx="6284160" cy="25400"/>
          </a:xfrm>
          <a:prstGeom prst="roundRect">
            <a:avLst>
              <a:gd name="adj" fmla="val 312550"/>
            </a:avLst>
          </a:prstGeom>
          <a:solidFill>
            <a:srgbClr val="B2D4E5"/>
          </a:solidFill>
          <a:ln/>
        </p:spPr>
      </p:sp>
      <p:sp>
        <p:nvSpPr>
          <p:cNvPr id="17" name="Text 14"/>
          <p:cNvSpPr/>
          <p:nvPr/>
        </p:nvSpPr>
        <p:spPr>
          <a:xfrm>
            <a:off x="856832" y="5155307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Герой Б</a:t>
            </a:r>
            <a:endParaRPr lang="en-US" sz="1950" dirty="0"/>
          </a:p>
        </p:txBody>
      </p:sp>
      <p:sp>
        <p:nvSpPr>
          <p:cNvPr id="18" name="Text 15"/>
          <p:cNvSpPr/>
          <p:nvPr/>
        </p:nvSpPr>
        <p:spPr>
          <a:xfrm>
            <a:off x="856832" y="5578773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Антагонист, отрицательный пример, порок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1055092"/>
            <a:ext cx="2769324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1111746"/>
            <a:ext cx="3152101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КЛИШЕ: ПРОТИВОПОСТАВЛЕНИЕ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1485900"/>
            <a:ext cx="6032151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Фразы для антитезы</a:t>
            </a:r>
            <a:endParaRPr lang="en-US" sz="3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6175" y="2389584"/>
            <a:ext cx="5365120" cy="14571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52179" y="2603996"/>
            <a:ext cx="378321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«Автор противопоставляет...»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952179" y="3027462"/>
            <a:ext cx="483471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Прямое указание на антитезу — самый надёжный вариант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64902" y="2389584"/>
            <a:ext cx="5365219" cy="145712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80906" y="2603996"/>
            <a:ext cx="329467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«В отличие от..., герой Б...»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6480906" y="3027462"/>
            <a:ext cx="483480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Сравнение через противопоставление качеств или действий</a:t>
            </a:r>
            <a:endParaRPr lang="en-US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175" y="4035723"/>
            <a:ext cx="5365120" cy="176718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52179" y="4250134"/>
            <a:ext cx="4834710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«Если в первом примере..., то во втором...»</a:t>
            </a:r>
            <a:endParaRPr lang="en-US" sz="1950" dirty="0"/>
          </a:p>
        </p:txBody>
      </p:sp>
      <p:sp>
        <p:nvSpPr>
          <p:cNvPr id="13" name="Text 8"/>
          <p:cNvSpPr/>
          <p:nvPr/>
        </p:nvSpPr>
        <p:spPr>
          <a:xfrm>
            <a:off x="952179" y="4983659"/>
            <a:ext cx="483471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Конструкция «если — то» чётко обозначает контраст</a:t>
            </a:r>
            <a:endParaRPr lang="en-US" sz="145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64902" y="4035723"/>
            <a:ext cx="5365219" cy="1767185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480906" y="4250134"/>
            <a:ext cx="474591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«Данные примеры контрастируют...»</a:t>
            </a:r>
            <a:endParaRPr lang="en-US" sz="1950" dirty="0"/>
          </a:p>
        </p:txBody>
      </p:sp>
      <p:sp>
        <p:nvSpPr>
          <p:cNvPr id="16" name="Text 10"/>
          <p:cNvSpPr/>
          <p:nvPr/>
        </p:nvSpPr>
        <p:spPr>
          <a:xfrm>
            <a:off x="6480906" y="4673600"/>
            <a:ext cx="48348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Подчёркивает намеренность авторского приёма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529332"/>
            <a:ext cx="1119556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4" name="Text 1"/>
          <p:cNvSpPr/>
          <p:nvPr/>
        </p:nvSpPr>
        <p:spPr>
          <a:xfrm>
            <a:off x="5346765" y="585986"/>
            <a:ext cx="1502333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ВИД СВЯЗИ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5233360" y="960140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Сравнение и сопоставление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5233360" y="2484041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Схожие судьбы, характеры или ситуации — автор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находит общее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чтобы усилить мысль.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233360" y="3301504"/>
            <a:ext cx="6296860" cy="1419027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28717" y="3496866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Клише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5428717" y="3920331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«Оба примера показывают...» «Схожая ситуация прослеживается...» «Так же, как и в первом случае...»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4909542"/>
            <a:ext cx="6296860" cy="1419027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8717" y="5104904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Функция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5428717" y="5528370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Подтверждает универсальность мысли автора через повторяемость явления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6262" y="571897"/>
            <a:ext cx="1067269" cy="333177"/>
          </a:xfrm>
          <a:prstGeom prst="roundRect">
            <a:avLst>
              <a:gd name="adj" fmla="val 18168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1024309" y="625872"/>
            <a:ext cx="1460761" cy="2252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ВИД СВЯЗИ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916262" y="973733"/>
            <a:ext cx="8233859" cy="591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Причинно-следственная связь</a:t>
            </a:r>
            <a:endParaRPr lang="en-US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6262" y="2189956"/>
            <a:ext cx="6579527" cy="372844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941667" y="1994098"/>
            <a:ext cx="3030958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Ключевые вопросы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7941667" y="2461220"/>
            <a:ext cx="3339917" cy="12804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Почему это произошло?</a:t>
            </a:r>
            <a:pPr algn="l" indent="0" marL="0">
              <a:lnSpc>
                <a:spcPct val="130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первый пример содержит причину.</a:t>
            </a:r>
            <a:endParaRPr lang="en-US" sz="14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 чему привело?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второй пример раскрывает следствие.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941667" y="3979763"/>
            <a:ext cx="3339917" cy="13494"/>
          </a:xfrm>
          <a:prstGeom prst="rect">
            <a:avLst/>
          </a:prstGeom>
          <a:solidFill>
            <a:srgbClr val="272525">
              <a:alpha val="50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7941667" y="4231382"/>
            <a:ext cx="2974107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Клише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7941667" y="4698504"/>
            <a:ext cx="3339917" cy="15274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«Именно поэтому автор показывает...»</a:t>
            </a:r>
            <a:endParaRPr lang="en-US" sz="1400" dirty="0"/>
          </a:p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«Это приводит к тому, что...»</a:t>
            </a:r>
            <a:endParaRPr lang="en-US" sz="1400" dirty="0"/>
          </a:p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«Второй пример является следствием...»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66622" y="754360"/>
            <a:ext cx="1063499" cy="331589"/>
          </a:xfrm>
          <a:prstGeom prst="roundRect">
            <a:avLst>
              <a:gd name="adj" fmla="val 18196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9964687" y="808137"/>
            <a:ext cx="1457785" cy="224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ВИД СВЯЗИ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652152" y="1154112"/>
            <a:ext cx="6877969" cy="589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Уточнение и дополнение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1214407" y="2358330"/>
            <a:ext cx="2966368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Суть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574" y="2823369"/>
            <a:ext cx="3519201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Второй пример </a:t>
            </a:r>
            <a:pPr rtl="1" algn="r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расширяет, конкретизирует</a:t>
            </a:r>
            <a:pPr rtl="1" algn="r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или углубляет первый — добавляет новый смысловой пласт.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61574" y="3900388"/>
            <a:ext cx="3519201" cy="13395"/>
          </a:xfrm>
          <a:prstGeom prst="rect">
            <a:avLst/>
          </a:prstGeom>
          <a:solidFill>
            <a:srgbClr val="272525">
              <a:alpha val="5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214407" y="4150519"/>
            <a:ext cx="2966368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Клише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61574" y="4615557"/>
            <a:ext cx="3519201" cy="12396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marL="342900" indent="-342900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«Развивая эту мысль, автор...»</a:t>
            </a:r>
            <a:endParaRPr lang="en-US" sz="1400" dirty="0"/>
          </a:p>
          <a:p>
            <a:pPr rtl="1" algn="r" marL="342900" indent="-342900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«Более того, во втором примере...»</a:t>
            </a:r>
            <a:endParaRPr lang="en-US" sz="1400" dirty="0"/>
          </a:p>
          <a:p>
            <a:pPr rtl="1" algn="r" marL="342900" indent="-342900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«Данный пример уточняет и дополняет...»</a:t>
            </a:r>
            <a:endParaRPr lang="en-US" sz="14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0834" y="2191048"/>
            <a:ext cx="6565637" cy="372060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33360" y="839490"/>
            <a:ext cx="1119556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4" name="Text 1"/>
          <p:cNvSpPr/>
          <p:nvPr/>
        </p:nvSpPr>
        <p:spPr>
          <a:xfrm>
            <a:off x="5346765" y="896144"/>
            <a:ext cx="1502333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ВИД СВЯЗИ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5233360" y="1270298"/>
            <a:ext cx="6828957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Уступочные отношения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5233360" y="2173982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Несмотря на...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» — автор признаёт противоречие, но утверждает нечто вопреки ему.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233360" y="2991445"/>
            <a:ext cx="6296860" cy="1419027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428717" y="3186807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Структура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5428717" y="3610273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Пример 1 создаёт ожидание → Пример 2 его нарушает → Возникает парадокс, усиливающий позицию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4599484"/>
            <a:ext cx="6296860" cy="1419027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8717" y="4794845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Клише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5428717" y="5218311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«Несмотря на это...» «Тем не менее автор показывает...» «Вопреки ожиданиям...»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698798"/>
            <a:ext cx="2251416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755452"/>
            <a:ext cx="2634192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РЕДКИЕ СВЯЗИ — ЧАСТЬ 1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1129605"/>
            <a:ext cx="5571291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Аналогия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661574" y="2267148"/>
            <a:ext cx="323643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Когда использовать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661574" y="2766219"/>
            <a:ext cx="350421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Автор сравнивает ситуацию из текста с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явлением из другой сферы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природа, история, миф.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61574" y="3933329"/>
            <a:ext cx="3504219" cy="14089"/>
          </a:xfrm>
          <a:prstGeom prst="rect">
            <a:avLst/>
          </a:prstGeom>
          <a:solidFill>
            <a:srgbClr val="272525">
              <a:alpha val="5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661574" y="4207272"/>
            <a:ext cx="3090388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Клише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661574" y="4706342"/>
            <a:ext cx="3504219" cy="13418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«По аналогии с..., автор показывает...»</a:t>
            </a:r>
            <a:endParaRPr lang="en-US" sz="145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«Подобно тому как..., герой...»</a:t>
            </a:r>
            <a:endParaRPr lang="en-US" sz="145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«Эта ситуация напоминает...»</a:t>
            </a:r>
            <a:endParaRPr lang="en-US" sz="145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3300" y="2245916"/>
            <a:ext cx="6903071" cy="3700562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4796598" y="4466910"/>
            <a:ext cx="1115514" cy="200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Явление А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796598" y="4722201"/>
            <a:ext cx="1115514" cy="6121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Сравнение из другой сферы, подчёркивающее структуру</a:t>
            </a:r>
            <a:endParaRPr lang="en-US" sz="950" dirty="0"/>
          </a:p>
        </p:txBody>
      </p:sp>
      <p:sp>
        <p:nvSpPr>
          <p:cNvPr id="13" name="Text 10"/>
          <p:cNvSpPr/>
          <p:nvPr/>
        </p:nvSpPr>
        <p:spPr>
          <a:xfrm>
            <a:off x="10251736" y="3011051"/>
            <a:ext cx="1115514" cy="2008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Явление Б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10251736" y="3266342"/>
            <a:ext cx="1115514" cy="459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Ситуация в тексте с параллельной логикой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948234"/>
            <a:ext cx="2282073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1004888"/>
            <a:ext cx="2664850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РЕДКИЕ СВЯЗИ — ЧАСТЬ 2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1379041"/>
            <a:ext cx="5571291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Пояснение</a:t>
            </a:r>
            <a:endParaRPr lang="en-US" sz="3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2282726"/>
            <a:ext cx="3622783" cy="7560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0581" y="3227784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Пример 1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850581" y="3651250"/>
            <a:ext cx="32447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Общее утверждение или тезис автора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357" y="2282726"/>
            <a:ext cx="3622882" cy="75604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473364" y="3227784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Связь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4473364" y="3651250"/>
            <a:ext cx="3244868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«Поясняя эту мысль, автор...»</a:t>
            </a:r>
            <a:endParaRPr lang="en-US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239" y="2282726"/>
            <a:ext cx="3622882" cy="75604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096246" y="3227784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Пример 2</a:t>
            </a:r>
            <a:endParaRPr lang="en-US" sz="1950" dirty="0"/>
          </a:p>
        </p:txBody>
      </p:sp>
      <p:sp>
        <p:nvSpPr>
          <p:cNvPr id="13" name="Text 8"/>
          <p:cNvSpPr/>
          <p:nvPr/>
        </p:nvSpPr>
        <p:spPr>
          <a:xfrm>
            <a:off x="8096246" y="3651250"/>
            <a:ext cx="324486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Конкретный случай, раскрывающий суть первого</a:t>
            </a:r>
            <a:endParaRPr lang="en-US" sz="1450" dirty="0"/>
          </a:p>
        </p:txBody>
      </p:sp>
      <p:sp>
        <p:nvSpPr>
          <p:cNvPr id="14" name="Shape 9"/>
          <p:cNvSpPr/>
          <p:nvPr/>
        </p:nvSpPr>
        <p:spPr>
          <a:xfrm>
            <a:off x="661574" y="4657725"/>
            <a:ext cx="10868547" cy="1039416"/>
          </a:xfrm>
          <a:prstGeom prst="roundRect">
            <a:avLst>
              <a:gd name="adj" fmla="val 7638"/>
            </a:avLst>
          </a:prstGeom>
          <a:solidFill>
            <a:srgbClr val="B3E5FF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581" y="4925417"/>
            <a:ext cx="236234" cy="18901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75822" y="4875014"/>
            <a:ext cx="1006529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Пояснение отличается от дополнения: здесь второй пример не добавляет новое, а расшифровывает уже сказанное.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776684"/>
            <a:ext cx="2283264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833338"/>
            <a:ext cx="2666040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РЕДКИЕ СВЯЗИ — ЧАСТЬ 3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1207492"/>
            <a:ext cx="10175323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Определение понятия через пример</a:t>
            </a:r>
            <a:endParaRPr lang="en-US" sz="3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6761" y="2567087"/>
            <a:ext cx="5152698" cy="30582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123116" y="4780226"/>
            <a:ext cx="1280843" cy="5181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Определение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508903" y="4909766"/>
            <a:ext cx="1280843" cy="259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Пример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868370" y="4909766"/>
            <a:ext cx="1280843" cy="2590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Понятие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032152" y="2300188"/>
            <a:ext cx="3090388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Суть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8032152" y="2799259"/>
            <a:ext cx="350421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Автор не объясняет понятие напрямую — он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показывает его через действие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персонажа.</a:t>
            </a:r>
            <a:endParaRPr lang="en-US" sz="1450" dirty="0"/>
          </a:p>
        </p:txBody>
      </p:sp>
      <p:sp>
        <p:nvSpPr>
          <p:cNvPr id="11" name="Shape 8"/>
          <p:cNvSpPr/>
          <p:nvPr/>
        </p:nvSpPr>
        <p:spPr>
          <a:xfrm>
            <a:off x="8032152" y="3966369"/>
            <a:ext cx="3504219" cy="14089"/>
          </a:xfrm>
          <a:prstGeom prst="rect">
            <a:avLst/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8032152" y="4240312"/>
            <a:ext cx="3090388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Клише</a:t>
            </a:r>
            <a:endParaRPr lang="en-US" sz="1950" dirty="0"/>
          </a:p>
        </p:txBody>
      </p:sp>
      <p:sp>
        <p:nvSpPr>
          <p:cNvPr id="13" name="Text 10"/>
          <p:cNvSpPr/>
          <p:nvPr/>
        </p:nvSpPr>
        <p:spPr>
          <a:xfrm>
            <a:off x="8032152" y="4739382"/>
            <a:ext cx="3504219" cy="12757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«Тем самым автор раскрывает понятие...»</a:t>
            </a:r>
            <a:endParaRPr lang="en-US" sz="1450" dirty="0"/>
          </a:p>
          <a:p>
            <a:pPr algn="l" marL="342900" indent="-34290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«Через этот пример автор определяет...»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850284" y="408980"/>
            <a:ext cx="1317592" cy="256877"/>
          </a:xfrm>
          <a:prstGeom prst="roundRect">
            <a:avLst>
              <a:gd name="adj" fmla="val 19316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1938884" y="453231"/>
            <a:ext cx="1749977" cy="168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9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 ВИДЫ СВЯЗЕЙ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850284" y="711994"/>
            <a:ext cx="8622588" cy="484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Навигатор по смысловым отношениям</a:t>
            </a:r>
            <a:endParaRPr lang="en-US" sz="30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50284" y="1369516"/>
            <a:ext cx="8491027" cy="4739283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50284" y="6238577"/>
            <a:ext cx="9100612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Запомни все шесть типов — они охватывают </a:t>
            </a:r>
            <a:pPr algn="l" indent="0" marL="0">
              <a:lnSpc>
                <a:spcPct val="119000"/>
              </a:lnSpc>
              <a:buNone/>
            </a:pPr>
            <a:r>
              <a:rPr lang="en-US" sz="11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99% реальных текстов ЕГЭ</a:t>
            </a:r>
            <a:pPr algn="l" indent="0" marL="0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80525" y="473075"/>
            <a:ext cx="1481597" cy="270173"/>
          </a:xfrm>
          <a:prstGeom prst="roundRect">
            <a:avLst>
              <a:gd name="adj" fmla="val 1910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1772598" y="519113"/>
            <a:ext cx="1907036" cy="178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9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БЛОК 3: ПРАКТИКУМ</a:t>
            </a:r>
            <a:endParaRPr lang="en-US" sz="950" dirty="0"/>
          </a:p>
        </p:txBody>
      </p:sp>
      <p:sp>
        <p:nvSpPr>
          <p:cNvPr id="4" name="Text 2"/>
          <p:cNvSpPr/>
          <p:nvPr/>
        </p:nvSpPr>
        <p:spPr>
          <a:xfrm>
            <a:off x="1680525" y="793155"/>
            <a:ext cx="5694815" cy="5038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Формула анализа связи</a:t>
            </a:r>
            <a:endParaRPr lang="en-US" sz="31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80525" y="1484114"/>
            <a:ext cx="8830645" cy="38737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803366" y="4432429"/>
            <a:ext cx="1987408" cy="250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Шаг 1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3803366" y="4751325"/>
            <a:ext cx="1987408" cy="17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9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Назвать вид связи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401202" y="1882721"/>
            <a:ext cx="1987408" cy="2509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Шаг 2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6401202" y="2201617"/>
            <a:ext cx="1987408" cy="3465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94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Объяснить функцию и эффект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1680525" y="5498207"/>
            <a:ext cx="8830645" cy="746323"/>
          </a:xfrm>
          <a:prstGeom prst="roundRect">
            <a:avLst>
              <a:gd name="adj" fmla="val 8643"/>
            </a:avLst>
          </a:prstGeom>
          <a:solidFill>
            <a:srgbClr val="B3E5F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013" y="5708055"/>
            <a:ext cx="191884" cy="1534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179385" y="5648722"/>
            <a:ext cx="8178298" cy="445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1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Важно:</a:t>
            </a:r>
            <a:pPr algn="l" indent="0" marL="0">
              <a:lnSpc>
                <a:spcPct val="121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Недостаточно написать «примеры связаны». Нужно назвать тип и объяснить, зачем автор использует именно такую связь.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1772741"/>
            <a:ext cx="2011114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1829395"/>
            <a:ext cx="2393890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ПРАКТИКУМ: ПРИМЕР 1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2203549"/>
            <a:ext cx="10378319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Противопоставление — текст о войне</a:t>
            </a:r>
            <a:endParaRPr lang="en-US" sz="3900" dirty="0"/>
          </a:p>
        </p:txBody>
      </p:sp>
      <p:sp>
        <p:nvSpPr>
          <p:cNvPr id="5" name="Shape 3"/>
          <p:cNvSpPr/>
          <p:nvPr/>
        </p:nvSpPr>
        <p:spPr>
          <a:xfrm>
            <a:off x="525449" y="3107234"/>
            <a:ext cx="5475944" cy="1462980"/>
          </a:xfrm>
          <a:prstGeom prst="roundRect">
            <a:avLst>
              <a:gd name="adj" fmla="val 9302"/>
            </a:avLst>
          </a:prstGeom>
          <a:solidFill>
            <a:srgbClr val="007EBD">
              <a:alpha val="9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714456" y="3296245"/>
            <a:ext cx="3090388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Цитата 1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14456" y="3795316"/>
            <a:ext cx="509793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«Васков не думал о смерти — он думал о том, чтобы выполнить задание, спасти своих людей...»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6332776" y="3296245"/>
            <a:ext cx="3090388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Цитата 2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6332776" y="3795316"/>
            <a:ext cx="520369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«Диверсанты шли молча, не думая ни о чём, кроме собственного выживания...»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661574" y="4782840"/>
            <a:ext cx="114781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Задача: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Увидеть антитезу и сформулировать связь между примерами.</a:t>
            </a:r>
            <a:endParaRPr lang="en-US" sz="14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1273274"/>
            <a:ext cx="2739361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1329928"/>
            <a:ext cx="3122138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ПРАКТИКУМ: РАЗБОР ПРИМЕРА 1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1704082"/>
            <a:ext cx="8102000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Готовый текст комментария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945035" y="2820392"/>
            <a:ext cx="1058508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Противопоставляя поведение Васкова и диверсантов, автор подчёркивает пропасть между 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самопожертвованием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и 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эгоизмом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Если первый пример демонстрирует человека, думающего о других, то второй раскрывает тех, кем движет лишь инстинкт самосохранения. Такое 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противопоставление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усиливает авторскую мысль о природе настоящего героизма.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61574" y="4455319"/>
            <a:ext cx="3496778" cy="1129308"/>
          </a:xfrm>
          <a:prstGeom prst="roundRect">
            <a:avLst>
              <a:gd name="adj" fmla="val 703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6931" y="4650680"/>
            <a:ext cx="2480804" cy="322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Назван вид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56931" y="5086846"/>
            <a:ext cx="31060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«противопоставляя»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347359" y="4455319"/>
            <a:ext cx="3496877" cy="1129308"/>
          </a:xfrm>
          <a:prstGeom prst="roundRect">
            <a:avLst>
              <a:gd name="adj" fmla="val 703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42716" y="4650680"/>
            <a:ext cx="3000697" cy="322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Объяснена функция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4542716" y="5086846"/>
            <a:ext cx="31061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«усиливает авторскую мысль»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033244" y="4455319"/>
            <a:ext cx="3496877" cy="1129308"/>
          </a:xfrm>
          <a:prstGeom prst="roundRect">
            <a:avLst>
              <a:gd name="adj" fmla="val 703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8600" y="4650680"/>
            <a:ext cx="2480804" cy="322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✅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Нет пересказа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8228600" y="5086846"/>
            <a:ext cx="31061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Только интерпретация</a:t>
            </a:r>
            <a:endParaRPr lang="en-US" sz="14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856952"/>
            <a:ext cx="2041871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4" name="Text 1"/>
          <p:cNvSpPr/>
          <p:nvPr/>
        </p:nvSpPr>
        <p:spPr>
          <a:xfrm>
            <a:off x="774879" y="913606"/>
            <a:ext cx="2424647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ПРАКТИКУМ: ПРИМЕР 2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661475" y="1287760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Причина-следствие — текст об экологии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661475" y="2811661"/>
            <a:ext cx="6296860" cy="1422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Пример 1:</a:t>
            </a:r>
            <a:pPr algn="l" indent="0" marL="0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Автор описывает массовую вырубку лесов ради строительства.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Пример 2: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Автор показывает обмелевшие реки и исчезнувших животных спустя годы.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661475" y="4446588"/>
            <a:ext cx="6296860" cy="1341834"/>
          </a:xfrm>
          <a:prstGeom prst="roundRect">
            <a:avLst>
              <a:gd name="adj" fmla="val 5916"/>
            </a:avLst>
          </a:prstGeom>
          <a:solidFill>
            <a:srgbClr val="B3E5FF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482" y="4714280"/>
            <a:ext cx="236234" cy="18901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75723" y="4663877"/>
            <a:ext cx="54936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Между примерами — прямая причинно-следственная связь. Задача: назвать её и объяснить авторский замысел.</a:t>
            </a:r>
            <a:endParaRPr lang="en-US" sz="14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105072" y="412750"/>
            <a:ext cx="2033437" cy="237133"/>
          </a:xfrm>
          <a:prstGeom prst="roundRect">
            <a:avLst>
              <a:gd name="adj" fmla="val 19668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2188314" y="454323"/>
            <a:ext cx="2476537" cy="153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8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ПРАКТИКУМ: РАЗБОР ПРИМЕРА 2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2105072" y="690563"/>
            <a:ext cx="7981552" cy="911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Блок-схема причинно-следственной связи</a:t>
            </a:r>
            <a:endParaRPr lang="en-US" sz="28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4234" y="1754485"/>
            <a:ext cx="7263127" cy="384710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3380049" y="4504004"/>
            <a:ext cx="1885594" cy="235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Причина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3342137" y="4803561"/>
            <a:ext cx="1923505" cy="155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Вырубка лесов людьми.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677690" y="2396626"/>
            <a:ext cx="1885594" cy="235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Связка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2639779" y="2696183"/>
            <a:ext cx="1923505" cy="155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Именно поэтому.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949707" y="2240985"/>
            <a:ext cx="1885593" cy="235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Следствие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6949707" y="2540543"/>
            <a:ext cx="1923504" cy="311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Экологическая катастрофа развивается.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628122" y="4504129"/>
            <a:ext cx="1885594" cy="2357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Функция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7628122" y="4803686"/>
            <a:ext cx="1923505" cy="3112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Автор доказывает неизбежность расплаты.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2313227" y="5830788"/>
            <a:ext cx="7773396" cy="385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«Именно поэтому второй пример становится </a:t>
            </a:r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неизбежным следствием</a:t>
            </a:r>
            <a:pPr algn="l" indent="0" marL="0">
              <a:lnSpc>
                <a:spcPct val="116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первого: автор показывает, что безответственное отношение к природе всегда имеет цену.»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837902"/>
            <a:ext cx="2143369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894556"/>
            <a:ext cx="2526145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ТРЕНАЖЁР — ЗАДАНИЕ 1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1268710"/>
            <a:ext cx="6338332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Найди связь: отрывок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945035" y="2385020"/>
            <a:ext cx="1058508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«Старший брат всю жизнь копил деньги, отказывая себе в радостях. Младший потратил наследство за год, но прожил его в полную силу.»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61574" y="3415109"/>
            <a:ext cx="114781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Какой вид смысловой связи между примерами?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61574" y="3930154"/>
            <a:ext cx="3496778" cy="2089944"/>
          </a:xfrm>
          <a:prstGeom prst="roundRect">
            <a:avLst>
              <a:gd name="adj" fmla="val 3799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5980" y="4144566"/>
            <a:ext cx="291973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А) Причина-следствие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875980" y="4568031"/>
            <a:ext cx="30679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Действие старшего привело к поступку младшего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347359" y="3930154"/>
            <a:ext cx="3496877" cy="2089944"/>
          </a:xfrm>
          <a:prstGeom prst="roundRect">
            <a:avLst>
              <a:gd name="adj" fmla="val 3799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61766" y="4144566"/>
            <a:ext cx="3068065" cy="9428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Б) Противопоставление 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✅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4561766" y="5200848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Два разных жизненных выбора — контраст ценностей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033244" y="3930154"/>
            <a:ext cx="3496877" cy="2089944"/>
          </a:xfrm>
          <a:prstGeom prst="roundRect">
            <a:avLst>
              <a:gd name="adj" fmla="val 3799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47650" y="4144566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В) Уточнение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8247650" y="4568031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Второй пример конкретизирует первый</a:t>
            </a:r>
            <a:endParaRPr lang="en-US" sz="14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1144091"/>
            <a:ext cx="2174027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1200745"/>
            <a:ext cx="2556803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ТРЕНАЖЁР — ЗАДАНИЕ 2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1574899"/>
            <a:ext cx="6338332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Найди связь: отрывок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945035" y="2691209"/>
            <a:ext cx="11194671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«Мать годами не замечала тревоги дочери. Когда та наконец ушла из дома, мать не могла понять — почему.»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61574" y="3418880"/>
            <a:ext cx="114781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Какой вид смысловой связи?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61574" y="3933924"/>
            <a:ext cx="3496778" cy="1779885"/>
          </a:xfrm>
          <a:prstGeom prst="roundRect">
            <a:avLst>
              <a:gd name="adj" fmla="val 446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5980" y="4148336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А) Аналогия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875980" y="4571802"/>
            <a:ext cx="30679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Ситуация напоминает другой известный случай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347359" y="3933924"/>
            <a:ext cx="3496877" cy="1779885"/>
          </a:xfrm>
          <a:prstGeom prst="roundRect">
            <a:avLst>
              <a:gd name="adj" fmla="val 446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61766" y="4148336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Б) Уступка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4561766" y="4571802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Несмотря на любовь, непонимание возникло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033244" y="3933924"/>
            <a:ext cx="3496877" cy="1779885"/>
          </a:xfrm>
          <a:prstGeom prst="roundRect">
            <a:avLst>
              <a:gd name="adj" fmla="val 446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47650" y="4148336"/>
            <a:ext cx="3068065" cy="632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В) Причина-следствие 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✅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8247650" y="4894560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Равнодушие → уход дочери. Прямая цепочка</a:t>
            </a:r>
            <a:endParaRPr lang="en-US" sz="14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992882"/>
            <a:ext cx="2175217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1049536"/>
            <a:ext cx="2557994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ТРЕНАЖЁР — ЗАДАНИЕ 3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1423690"/>
            <a:ext cx="6338332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Найди связь: отрывок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945035" y="2540000"/>
            <a:ext cx="1058508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«Герой боялся высоты всю жизнь. И всё же именно он первым поднялся на горящую крышу, чтобы спасти ребёнка.»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61574" y="3570089"/>
            <a:ext cx="114781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Какой вид смысловой связи?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61574" y="4085134"/>
            <a:ext cx="3496778" cy="1779885"/>
          </a:xfrm>
          <a:prstGeom prst="roundRect">
            <a:avLst>
              <a:gd name="adj" fmla="val 446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75980" y="4299545"/>
            <a:ext cx="3067965" cy="6328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А) Уступочные отношения 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✅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875980" y="5045770"/>
            <a:ext cx="30679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«Несмотря на страх» — герой действует вопреки себе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347359" y="4085134"/>
            <a:ext cx="3496877" cy="1779885"/>
          </a:xfrm>
          <a:prstGeom prst="roundRect">
            <a:avLst>
              <a:gd name="adj" fmla="val 446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61766" y="4299545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Б) Сравнение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4561766" y="4723011"/>
            <a:ext cx="306806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Два похожих эпизода из жизни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033244" y="4085134"/>
            <a:ext cx="3496877" cy="1779885"/>
          </a:xfrm>
          <a:prstGeom prst="roundRect">
            <a:avLst>
              <a:gd name="adj" fmla="val 446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47650" y="4299545"/>
            <a:ext cx="3068065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В) Определение понятия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8247650" y="5033070"/>
            <a:ext cx="306806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Автор раскрывает понятие через пример</a:t>
            </a:r>
            <a:endParaRPr lang="en-US" sz="14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990699"/>
            <a:ext cx="1754540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1047353"/>
            <a:ext cx="2137317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БЛОК 4: ЛАЙФХАКИ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1421507"/>
            <a:ext cx="9376632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Слова-маркеры смысловой связи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661574" y="2325191"/>
            <a:ext cx="114781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Вставь одно из этих слов — и эксперт сразу видит: связь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осознана и названа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574" y="2840236"/>
            <a:ext cx="5339720" cy="141902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56931" y="3035598"/>
            <a:ext cx="280147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Противопоставление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856931" y="3459063"/>
            <a:ext cx="4949007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однако · зато · но · в то время как · если... то...</a:t>
            </a:r>
            <a:endParaRPr lang="en-US" sz="14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2840236"/>
            <a:ext cx="5339820" cy="141902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385658" y="3035598"/>
            <a:ext cx="2608793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Причина-следствие</a:t>
            </a:r>
            <a:endParaRPr lang="en-US" sz="1950" dirty="0"/>
          </a:p>
        </p:txBody>
      </p:sp>
      <p:sp>
        <p:nvSpPr>
          <p:cNvPr id="11" name="Text 7"/>
          <p:cNvSpPr/>
          <p:nvPr/>
        </p:nvSpPr>
        <p:spPr>
          <a:xfrm>
            <a:off x="6385658" y="3459063"/>
            <a:ext cx="49491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именно поэтому · вследствие · это приводит к · тем самым</a:t>
            </a:r>
            <a:endParaRPr lang="en-US" sz="14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574" y="4448274"/>
            <a:ext cx="5339720" cy="141902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56931" y="4643636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Уточнение</a:t>
            </a:r>
            <a:endParaRPr lang="en-US" sz="1950" dirty="0"/>
          </a:p>
        </p:txBody>
      </p:sp>
      <p:sp>
        <p:nvSpPr>
          <p:cNvPr id="14" name="Text 9"/>
          <p:cNvSpPr/>
          <p:nvPr/>
        </p:nvSpPr>
        <p:spPr>
          <a:xfrm>
            <a:off x="856931" y="5067102"/>
            <a:ext cx="494900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более того · развивая эту мысль · в частности · а именно</a:t>
            </a:r>
            <a:endParaRPr lang="en-US" sz="14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90301" y="4448274"/>
            <a:ext cx="5339820" cy="141902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385658" y="4643636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Уступка</a:t>
            </a:r>
            <a:endParaRPr lang="en-US" sz="1950" dirty="0"/>
          </a:p>
        </p:txBody>
      </p:sp>
      <p:sp>
        <p:nvSpPr>
          <p:cNvPr id="17" name="Text 11"/>
          <p:cNvSpPr/>
          <p:nvPr/>
        </p:nvSpPr>
        <p:spPr>
          <a:xfrm>
            <a:off x="6385658" y="5067102"/>
            <a:ext cx="4949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несмотря на · тем не менее · вопреки · пусть и</a:t>
            </a:r>
            <a:endParaRPr lang="en-US" sz="14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683915"/>
            <a:ext cx="1208752" cy="286345"/>
          </a:xfrm>
          <a:prstGeom prst="roundRect">
            <a:avLst>
              <a:gd name="adj" fmla="val 18853"/>
            </a:avLst>
          </a:prstGeom>
          <a:solidFill>
            <a:srgbClr val="CCEEFF"/>
          </a:solidFill>
          <a:ln/>
        </p:spPr>
      </p:sp>
      <p:sp>
        <p:nvSpPr>
          <p:cNvPr id="4" name="Text 1"/>
          <p:cNvSpPr/>
          <p:nvPr/>
        </p:nvSpPr>
        <p:spPr>
          <a:xfrm>
            <a:off x="757814" y="732036"/>
            <a:ext cx="1625659" cy="190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ЧЕГО ИЗБЕГАТЬ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1024830"/>
            <a:ext cx="6475350" cy="527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Стоп-фразы: под запретом</a:t>
            </a:r>
            <a:endParaRPr lang="en-US" sz="33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1756767"/>
            <a:ext cx="6315909" cy="94247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98304" y="1936452"/>
            <a:ext cx="4611969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strike="sngStrike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«Данные примеры связаны между собой»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898304" y="2281833"/>
            <a:ext cx="588035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Слишком общо — не называет вид связи</a:t>
            </a:r>
            <a:endParaRPr lang="en-US" sz="12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2425" y="2835771"/>
            <a:ext cx="6315909" cy="118020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98304" y="3015456"/>
            <a:ext cx="3040284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strike="sngStrike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«Автор хочет сказать, что...»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898304" y="3360837"/>
            <a:ext cx="5880350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Канцеляризм. Пишем: «автор показывает», «подчёркивает», «раскрывает»</a:t>
            </a:r>
            <a:endParaRPr lang="en-US" sz="12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2425" y="4152503"/>
            <a:ext cx="6315909" cy="94247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898304" y="4332188"/>
            <a:ext cx="3166487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strike="sngStrike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«Оба примера очень важны»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898304" y="4677569"/>
            <a:ext cx="588035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Пустая фраза — не несёт смысла для эксперта</a:t>
            </a:r>
            <a:endParaRPr lang="en-US" sz="1250" dirty="0"/>
          </a:p>
        </p:txBody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2425" y="5231507"/>
            <a:ext cx="6315909" cy="942479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98304" y="5411192"/>
            <a:ext cx="4177104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b="1" strike="sngStrike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«Эти примеры дополняют друг друга»</a:t>
            </a:r>
            <a:endParaRPr lang="en-US" sz="1650" dirty="0"/>
          </a:p>
        </p:txBody>
      </p:sp>
      <p:sp>
        <p:nvSpPr>
          <p:cNvPr id="17" name="Text 10"/>
          <p:cNvSpPr/>
          <p:nvPr/>
        </p:nvSpPr>
        <p:spPr>
          <a:xfrm>
            <a:off x="898304" y="5756573"/>
            <a:ext cx="5880350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объяснена функция и вид — балл снимается</a:t>
            </a:r>
            <a:endParaRPr lang="en-US" sz="12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6503" y="584299"/>
            <a:ext cx="1334657" cy="302419"/>
          </a:xfrm>
          <a:prstGeom prst="roundRect">
            <a:avLst>
              <a:gd name="adj" fmla="val 18605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846910" y="634504"/>
            <a:ext cx="1743428" cy="2020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0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САМОПРОВЕРКА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746503" y="946051"/>
            <a:ext cx="9093072" cy="549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Чек-лист: 5 вопросов к своему тексту</a:t>
            </a:r>
            <a:endParaRPr lang="en-US" sz="3450" dirty="0"/>
          </a:p>
        </p:txBody>
      </p:sp>
      <p:sp>
        <p:nvSpPr>
          <p:cNvPr id="5" name="Shape 3"/>
          <p:cNvSpPr/>
          <p:nvPr/>
        </p:nvSpPr>
        <p:spPr>
          <a:xfrm>
            <a:off x="746503" y="1717973"/>
            <a:ext cx="376724" cy="376734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2957" y="1741488"/>
            <a:ext cx="263717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1271556" y="1775520"/>
            <a:ext cx="2485169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Назван ли вид связи?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271556" y="2139156"/>
            <a:ext cx="10173636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«противопоставление», «причина-следствие», «уступка» — слово должно быть в тексте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46503" y="2688431"/>
            <a:ext cx="376724" cy="376734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2957" y="2711946"/>
            <a:ext cx="263717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1271556" y="2745978"/>
            <a:ext cx="2783215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Объяснена ли функция?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271556" y="3109615"/>
            <a:ext cx="10173636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Зачем автор использует именно этот приём?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746503" y="3658890"/>
            <a:ext cx="376724" cy="376734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2957" y="3682405"/>
            <a:ext cx="263717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050" dirty="0"/>
          </a:p>
        </p:txBody>
      </p:sp>
      <p:sp>
        <p:nvSpPr>
          <p:cNvPr id="15" name="Text 13"/>
          <p:cNvSpPr/>
          <p:nvPr/>
        </p:nvSpPr>
        <p:spPr>
          <a:xfrm>
            <a:off x="1271556" y="3716437"/>
            <a:ext cx="2197839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Нет ли пересказа?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1271556" y="4080073"/>
            <a:ext cx="10173636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Только интерпретация — что хотел сказать автор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46503" y="4629348"/>
            <a:ext cx="376724" cy="376734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02957" y="4652863"/>
            <a:ext cx="263717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1271556" y="4686895"/>
            <a:ext cx="3571488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Логически ли выстроен абзац?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271556" y="5050532"/>
            <a:ext cx="10173636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Пример 1 → Пояснение 1 → Связь → Пример 2 → Пояснение 2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46503" y="5599807"/>
            <a:ext cx="376724" cy="376734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2957" y="5623322"/>
            <a:ext cx="263717" cy="3296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5</a:t>
            </a:r>
            <a:endParaRPr lang="en-US" sz="2050" dirty="0"/>
          </a:p>
        </p:txBody>
      </p:sp>
      <p:sp>
        <p:nvSpPr>
          <p:cNvPr id="23" name="Text 21"/>
          <p:cNvSpPr/>
          <p:nvPr/>
        </p:nvSpPr>
        <p:spPr>
          <a:xfrm>
            <a:off x="1271556" y="5657354"/>
            <a:ext cx="5145653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Связан ли комментарий с позицией автора?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1271556" y="6020991"/>
            <a:ext cx="10173636" cy="2526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Переход к К3 должен быть органичным, а не резким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662980"/>
            <a:ext cx="2297055" cy="331589"/>
          </a:xfrm>
          <a:prstGeom prst="roundRect">
            <a:avLst>
              <a:gd name="adj" fmla="val 18196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69224" y="716756"/>
            <a:ext cx="2691340" cy="2240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СВЯЗЬ С ПОЗИЦИЕЙ АВТОРА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61574" y="1062732"/>
            <a:ext cx="9108153" cy="5891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Как соединить комментарий с К3?</a:t>
            </a:r>
            <a:endParaRPr lang="en-US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2191048"/>
            <a:ext cx="6565637" cy="37206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017270" y="2078335"/>
            <a:ext cx="3063798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Принцип «магнита»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017270" y="2543373"/>
            <a:ext cx="3519201" cy="8402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Последнее предложение комментария должно </a:t>
            </a:r>
            <a:pPr algn="l" indent="0" marL="0">
              <a:lnSpc>
                <a:spcPct val="13000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тянуться</a:t>
            </a:r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 позиции автора — создавать переход, а не обрыв.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8017270" y="3620393"/>
            <a:ext cx="3519201" cy="13395"/>
          </a:xfrm>
          <a:prstGeom prst="rect">
            <a:avLst/>
          </a:prstGeom>
          <a:solidFill>
            <a:srgbClr val="272525">
              <a:alpha val="50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8017270" y="3870523"/>
            <a:ext cx="3012900" cy="2944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Переходные фразы</a:t>
            </a:r>
            <a:endParaRPr lang="en-US" sz="1850" dirty="0"/>
          </a:p>
        </p:txBody>
      </p:sp>
      <p:sp>
        <p:nvSpPr>
          <p:cNvPr id="10" name="Text 7"/>
          <p:cNvSpPr/>
          <p:nvPr/>
        </p:nvSpPr>
        <p:spPr>
          <a:xfrm>
            <a:off x="8017270" y="4335562"/>
            <a:ext cx="3519201" cy="17998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«Таким образом, автор убеждает читателя в том, что...»</a:t>
            </a:r>
            <a:endParaRPr lang="en-US" sz="1400" dirty="0"/>
          </a:p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«Оба примера подводят нас к авторской мысли о...»</a:t>
            </a:r>
            <a:endParaRPr lang="en-US" sz="1400" dirty="0"/>
          </a:p>
          <a:p>
            <a:pPr algn="l" marL="342900" indent="-342900">
              <a:lnSpc>
                <a:spcPct val="13000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«Именно это позволяет понять позицию автора...»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574" y="1215926"/>
            <a:ext cx="959818" cy="355203"/>
          </a:xfrm>
          <a:prstGeom prst="roundRect">
            <a:avLst>
              <a:gd name="adj" fmla="val 17880"/>
            </a:avLst>
          </a:prstGeom>
          <a:solidFill>
            <a:srgbClr val="CCEEFF"/>
          </a:solidFill>
          <a:ln/>
        </p:spPr>
      </p:sp>
      <p:sp>
        <p:nvSpPr>
          <p:cNvPr id="3" name="Text 1"/>
          <p:cNvSpPr/>
          <p:nvPr/>
        </p:nvSpPr>
        <p:spPr>
          <a:xfrm>
            <a:off x="774978" y="1272580"/>
            <a:ext cx="1342595" cy="2418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РЕСУРСЫ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574" y="1646734"/>
            <a:ext cx="7902377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Где тренироваться дальше?</a:t>
            </a:r>
            <a:endParaRPr lang="en-US" sz="39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74" y="2550418"/>
            <a:ext cx="1524656" cy="15246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1574" y="4311352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ФИПИ — fipi.ru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661574" y="4734818"/>
            <a:ext cx="346532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Официальные варианты ЕГЭ прошлых лет, критерии оценивания К2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135" y="2550418"/>
            <a:ext cx="1524656" cy="152469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363135" y="4311352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Пособие Цыбулько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4363135" y="4734818"/>
            <a:ext cx="346532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36 тренировочных вариантов с образцами сочинений</a:t>
            </a:r>
            <a:endParaRPr lang="en-US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695" y="2550418"/>
            <a:ext cx="1524756" cy="152479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064695" y="4311452"/>
            <a:ext cx="248080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Решу ЕГЭ</a:t>
            </a:r>
            <a:endParaRPr lang="en-US" sz="1950" dirty="0"/>
          </a:p>
        </p:txBody>
      </p:sp>
      <p:sp>
        <p:nvSpPr>
          <p:cNvPr id="13" name="Text 8"/>
          <p:cNvSpPr/>
          <p:nvPr/>
        </p:nvSpPr>
        <p:spPr>
          <a:xfrm>
            <a:off x="8064695" y="4734917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Сотни реальных текстов с разобранными комментариями</a:t>
            </a:r>
            <a:endParaRPr lang="en-US" sz="14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23042" y="692249"/>
            <a:ext cx="1419388" cy="347762"/>
          </a:xfrm>
          <a:prstGeom prst="roundRect">
            <a:avLst>
              <a:gd name="adj" fmla="val 17977"/>
            </a:avLst>
          </a:prstGeom>
          <a:solidFill>
            <a:srgbClr val="CCEEFF"/>
          </a:solidFill>
          <a:ln/>
        </p:spPr>
      </p:sp>
      <p:sp>
        <p:nvSpPr>
          <p:cNvPr id="4" name="Text 1"/>
          <p:cNvSpPr/>
          <p:nvPr/>
        </p:nvSpPr>
        <p:spPr>
          <a:xfrm>
            <a:off x="5334660" y="748010"/>
            <a:ext cx="1805736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БЛОК 5: ФИНАЛ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5223042" y="1113234"/>
            <a:ext cx="5582602" cy="6104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Финальные советы</a:t>
            </a:r>
            <a:endParaRPr lang="en-US" sz="3800" dirty="0"/>
          </a:p>
        </p:txBody>
      </p:sp>
      <p:sp>
        <p:nvSpPr>
          <p:cNvPr id="6" name="Shape 3"/>
          <p:cNvSpPr/>
          <p:nvPr/>
        </p:nvSpPr>
        <p:spPr>
          <a:xfrm>
            <a:off x="5223042" y="1998464"/>
            <a:ext cx="3067172" cy="2041624"/>
          </a:xfrm>
          <a:prstGeom prst="roundRect">
            <a:avLst>
              <a:gd name="adj" fmla="val 3828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34472" y="2209899"/>
            <a:ext cx="2644312" cy="623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📝</a:t>
            </a:r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Пишите каждый день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5434472" y="2942828"/>
            <a:ext cx="2644312" cy="885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Один текст → один комментарий. Навык приходит через практику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473367" y="1998464"/>
            <a:ext cx="3067172" cy="2041624"/>
          </a:xfrm>
          <a:prstGeom prst="roundRect">
            <a:avLst>
              <a:gd name="adj" fmla="val 3828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684797" y="2209899"/>
            <a:ext cx="2617524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🔍</a:t>
            </a:r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Читайте образцы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684797" y="2637631"/>
            <a:ext cx="2644312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Разбирайте чужие сочинения на максимальный балл — учитесь у лучших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5223042" y="4223246"/>
            <a:ext cx="6317497" cy="1441152"/>
          </a:xfrm>
          <a:prstGeom prst="roundRect">
            <a:avLst>
              <a:gd name="adj" fmla="val 5423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B2D4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34472" y="4434681"/>
            <a:ext cx="2666536" cy="317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💬</a:t>
            </a:r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Проверяйте вслух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5434472" y="4862413"/>
            <a:ext cx="589463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Прочитайте связь вслух — если звучит неловко, переформулируйте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5223042" y="5870377"/>
            <a:ext cx="692708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2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балла за связь — это не удача. Это навык.</a:t>
            </a:r>
            <a:endParaRPr lang="en-US" sz="14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574" y="1387177"/>
            <a:ext cx="6385261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Спасибо за внимание!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574" y="2385417"/>
            <a:ext cx="114781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Вопросы? Разборы? Тренировочные тексты?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574" y="2900462"/>
            <a:ext cx="3496778" cy="1734145"/>
          </a:xfrm>
          <a:prstGeom prst="roundRect">
            <a:avLst>
              <a:gd name="adj" fmla="val 457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6931" y="3095823"/>
            <a:ext cx="2480804" cy="322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📌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Итог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56931" y="3531989"/>
            <a:ext cx="31060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Назови вид → объясни функцию → свяжи с позицией автора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347359" y="2900462"/>
            <a:ext cx="3496877" cy="1734145"/>
          </a:xfrm>
          <a:prstGeom prst="roundRect">
            <a:avLst>
              <a:gd name="adj" fmla="val 457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42716" y="3095823"/>
            <a:ext cx="2480804" cy="322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🎯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Цель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4542716" y="3531989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Максимум по К2 —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баллов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за комментарий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033244" y="2900462"/>
            <a:ext cx="3496877" cy="1734145"/>
          </a:xfrm>
          <a:prstGeom prst="roundRect">
            <a:avLst>
              <a:gd name="adj" fmla="val 4578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28600" y="3095823"/>
            <a:ext cx="2514835" cy="3227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🚀</a:t>
            </a:r>
            <a:pPr algn="l" indent="0" marL="0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Следующий шаг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8228600" y="3531989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Открой любой текст ФИПИ и напиши один комментарий прямо сейчас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61574" y="4894461"/>
            <a:ext cx="10868547" cy="14089"/>
          </a:xfrm>
          <a:prstGeom prst="rect">
            <a:avLst/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661574" y="5168404"/>
            <a:ext cx="1147813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Презентация создана для подготовки к ЕГЭ по русскому языку · Задание 27 · 2026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2026-06-10T13:19:04Z</dcterms:created>
  <dcterms:modified xsi:type="dcterms:W3CDTF">2026-06-10T13:19:04Z</dcterms:modified>
</cp:coreProperties>
</file>