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embeddedFontLst>
    <p:embeddedFont>
      <p:font typeface="Montserrat Black"/>
      <p:regular r:id="rId201314"/>
    </p:embeddedFont>
    <p:embeddedFont>
      <p:font typeface="Inconsolata"/>
      <p:regular r:id="rId201315"/>
    </p:embeddedFont>
    <p:embeddedFont>
      <p:font typeface="Inconsolata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image" Target="../media/image-6-8.png"/><Relationship Id="rId9" Type="http://schemas.openxmlformats.org/officeDocument/2006/relationships/image" Target="../media/image-6-9.sv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895326"/>
            <a:ext cx="4108475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Сам себе веб-мастер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2468910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Как устроен сайт и как сделать свой — понятный гид для тех, кто только начинает путь в мир веб-разработки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3010123"/>
            <a:ext cx="1154088" cy="233214"/>
          </a:xfrm>
          <a:prstGeom prst="roundRect">
            <a:avLst>
              <a:gd name="adj" fmla="val 2451"/>
            </a:avLst>
          </a:prstGeom>
          <a:solidFill>
            <a:srgbClr val="E4E6E7"/>
          </a:solidFill>
          <a:ln/>
        </p:spPr>
      </p:sp>
      <p:sp>
        <p:nvSpPr>
          <p:cNvPr id="6" name="Text 3"/>
          <p:cNvSpPr/>
          <p:nvPr/>
        </p:nvSpPr>
        <p:spPr>
          <a:xfrm>
            <a:off x="3999533" y="3047330"/>
            <a:ext cx="1462460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ДЛЯ НАЧИНАЮЩИХ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141193" y="3005361"/>
            <a:ext cx="1234604" cy="242739"/>
          </a:xfrm>
          <a:prstGeom prst="roundRect">
            <a:avLst>
              <a:gd name="adj" fmla="val 2354"/>
            </a:avLst>
          </a:prstGeom>
          <a:noFill/>
          <a:ln w="4763">
            <a:solidFill>
              <a:srgbClr val="15161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20370" y="3047330"/>
            <a:ext cx="1533451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ПРАКТИЧЕСКИЙ КУРС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60636"/>
            <a:ext cx="4234086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 ту сторону экрана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1134219"/>
            <a:ext cx="4722763" cy="152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Как устроен интернет и как запустить свой первый сайт</a:t>
            </a:r>
            <a:endParaRPr lang="en-US" sz="9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Каждый день мы открываем десятки сайтов — читаем новости, смотрим видео, общаемся с друзьями. Но задумывался ли ты, что происходит за экраном? Как вообще появляются сайты и кто их создаёт? Спойлер: ты тоже так можешь. В этом курсе мы разберём интернет «по косточкам» — от базовых понятий до твоей собственной странички в сети.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2802508"/>
            <a:ext cx="2299395" cy="927422"/>
          </a:xfrm>
          <a:prstGeom prst="roundRect">
            <a:avLst>
              <a:gd name="adj" fmla="val 616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5240" dir="2700000">
              <a:srgbClr val="151617">
                <a:alpha val="10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053855" y="2931244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🌐</a:t>
            </a:r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Понять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053855" y="3204270"/>
            <a:ext cx="20419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Как работает интернет изнутри — серверы, адреса, страницы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348487" y="2802508"/>
            <a:ext cx="2299395" cy="927422"/>
          </a:xfrm>
          <a:prstGeom prst="roundRect">
            <a:avLst>
              <a:gd name="adj" fmla="val 616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5240" dir="2700000">
              <a:srgbClr val="151617">
                <a:alpha val="10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477223" y="2931244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🛠️</a:t>
            </a:r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Освоить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477223" y="3204270"/>
            <a:ext cx="20419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Три главных инструмента веб-разработчика: HTML, CSS, JS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925119" y="3853904"/>
            <a:ext cx="4722763" cy="728960"/>
          </a:xfrm>
          <a:prstGeom prst="roundRect">
            <a:avLst>
              <a:gd name="adj" fmla="val 784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5240" dir="2700000">
              <a:srgbClr val="151617">
                <a:alpha val="10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053855" y="3982641"/>
            <a:ext cx="15505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🚀</a:t>
            </a:r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Создать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053855" y="4255666"/>
            <a:ext cx="4465290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Запустить свою первую страничку и показать её миру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7336" y="279648"/>
            <a:ext cx="4608314" cy="296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Что такое сайт на самом деле?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827336" y="750838"/>
            <a:ext cx="4014788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Представь себе огромный город — с улицами, домами, адресами и почтальонами. Именно так устроен интернет, если объяснить его без технических терминов.</a:t>
            </a:r>
            <a:endParaRPr lang="en-US" sz="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7811" y="1234901"/>
            <a:ext cx="4024312" cy="8322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388" y="1339379"/>
            <a:ext cx="1654894" cy="148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🏙️</a:t>
            </a:r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Интернет — это город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60388" y="1560388"/>
            <a:ext cx="3777258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Глобальная сеть из миллиардов подключённых устройств. Как в городе есть дороги и кварталы, в интернете есть протоколы и сети, по которым путешествуют данные.</a:t>
            </a:r>
            <a:endParaRPr lang="en-US" sz="7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811" y="2139851"/>
            <a:ext cx="4024312" cy="8322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60388" y="2244328"/>
            <a:ext cx="2258169" cy="148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🏗️</a:t>
            </a:r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Серверы — это земля и здания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960388" y="2465338"/>
            <a:ext cx="3777258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Сервер — это мощный компьютер, который работает круглосуточно и хранит файлы твоего сайта. Он как участок земли в городе: без него негде построить дом.</a:t>
            </a:r>
            <a:endParaRPr lang="en-US" sz="7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811" y="3044800"/>
            <a:ext cx="4024312" cy="83224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0388" y="3149278"/>
            <a:ext cx="1927473" cy="148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🏠</a:t>
            </a:r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Сайт — это дом с адресом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960388" y="3370287"/>
            <a:ext cx="3777258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Каждый сайт живёт на сервере и имеет свой уникальный адрес — домен (например, google.com). Это как почтовый адрес: именно по нему браузер находит и доставляет тебе нужную страницу.</a:t>
            </a:r>
            <a:endParaRPr lang="en-US" sz="7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811" y="3949750"/>
            <a:ext cx="4024312" cy="83224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60388" y="4054227"/>
            <a:ext cx="1883122" cy="148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📬</a:t>
            </a:r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Браузер — это почтальон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960388" y="4275237"/>
            <a:ext cx="3777258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Когда ты вводишь адрес в строку браузера, он отправляет запрос на нужный сервер, получает файлы и «собирает» страницу прямо у тебя на экране. Всё это происходит за доли секунды!</a:t>
            </a:r>
            <a:endParaRPr lang="en-US" sz="7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8611" y="767209"/>
            <a:ext cx="3242667" cy="3242667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5078611" y="4091657"/>
            <a:ext cx="3242667" cy="580579"/>
          </a:xfrm>
          <a:prstGeom prst="roundRect">
            <a:avLst>
              <a:gd name="adj" fmla="val 984"/>
            </a:avLst>
          </a:prstGeom>
          <a:solidFill>
            <a:srgbClr val="B6D6FC"/>
          </a:solidFill>
          <a:ln/>
        </p:spPr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3563" y="4222477"/>
            <a:ext cx="118690" cy="9495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5387206" y="4180805"/>
            <a:ext cx="2839120" cy="4022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Каждую секунду в интернете появляется около 5–6 новых сайтов. Сегодня их уже более </a:t>
            </a:r>
            <a:pPr algn="l" indent="0" marL="0">
              <a:lnSpc>
                <a:spcPct val="118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2 миллиардов</a:t>
            </a:r>
            <a:pPr algn="l" indent="0" marL="0">
              <a:lnSpc>
                <a:spcPct val="118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и скоро среди них будет твой!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22138"/>
            <a:ext cx="3973562" cy="308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Три кита веб-разработки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674489" y="788566"/>
            <a:ext cx="8252147" cy="142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Любой сайт в мире — от простой визитки до огромного интернет-магазина — построен на трёх фундаментальных технологиях. Познакомься с ними!</a:t>
            </a:r>
            <a:endParaRPr lang="en-US" sz="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489" y="1019175"/>
            <a:ext cx="1468934" cy="14689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74489" y="2586558"/>
            <a:ext cx="1479054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HTML — скелет сайта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74489" y="2788221"/>
            <a:ext cx="2532683" cy="852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HyperText Markup Language</a:t>
            </a:r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язык разметки, который задаёт структуру страницы. Он определяет, где будет заголовок, где абзац, где картинка, а где кнопка. Без HTML страница — это просто пустой экран. Представь скелет человека: именно он держит всё тело.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4489" y="3687812"/>
            <a:ext cx="2532683" cy="481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Заголовки и абзацы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Списки и таблицы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Ссылки и изображения</a:t>
            </a:r>
            <a:endParaRPr lang="en-US" sz="7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621" y="1019175"/>
            <a:ext cx="1468934" cy="14689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305621" y="2586558"/>
            <a:ext cx="1674465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CSS — красота и дизайн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3305621" y="2788221"/>
            <a:ext cx="2532683" cy="852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Cascading Style Sheets</a:t>
            </a:r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язык стилей, который отвечает за внешний вид. Цвета, шрифты, отступы, анимации — всё это CSS. Если HTML — это скелет, то CSS — это одежда, причёска и макияж. Именно CSS делает сайты красивыми и узнаваемыми.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3305621" y="3687812"/>
            <a:ext cx="2532683" cy="481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Цвета и фоны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Шрифты и размеры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Расположение блоков</a:t>
            </a:r>
            <a:endParaRPr lang="en-US" sz="7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54" y="1019175"/>
            <a:ext cx="1468934" cy="14689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36754" y="2586558"/>
            <a:ext cx="2108299" cy="1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JavaScript — мозг и движение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5936754" y="2788221"/>
            <a:ext cx="2532683" cy="852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JavaScript</a:t>
            </a:r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язык программирования, который оживляет страницу. Выпадающие меню, слайдеры, всплывающие окна, проверка форм — всё это JS. Это «мозг» сайта: он обрабатывает действия пользователя и реагирует на них в реальном времени.</a:t>
            </a:r>
            <a:endParaRPr lang="en-US" sz="750" dirty="0"/>
          </a:p>
        </p:txBody>
      </p:sp>
      <p:sp>
        <p:nvSpPr>
          <p:cNvPr id="15" name="Text 10"/>
          <p:cNvSpPr/>
          <p:nvPr/>
        </p:nvSpPr>
        <p:spPr>
          <a:xfrm>
            <a:off x="5936754" y="3687812"/>
            <a:ext cx="2532683" cy="481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Интерактивные кнопки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Динамические эффекты</a:t>
            </a:r>
            <a:endParaRPr lang="en-US" sz="750" dirty="0"/>
          </a:p>
          <a:p>
            <a:pPr algn="l" marL="342900" indent="-342900">
              <a:lnSpc>
                <a:spcPct val="120000"/>
              </a:lnSpc>
              <a:buSzPct val="100000"/>
              <a:buChar char="•"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Работа с данными</a:t>
            </a:r>
            <a:endParaRPr lang="en-US" sz="750" dirty="0"/>
          </a:p>
        </p:txBody>
      </p:sp>
      <p:sp>
        <p:nvSpPr>
          <p:cNvPr id="16" name="Shape 11"/>
          <p:cNvSpPr/>
          <p:nvPr/>
        </p:nvSpPr>
        <p:spPr>
          <a:xfrm>
            <a:off x="674489" y="4257601"/>
            <a:ext cx="7794947" cy="475208"/>
          </a:xfrm>
          <a:prstGeom prst="roundRect">
            <a:avLst>
              <a:gd name="adj" fmla="val 1203"/>
            </a:avLst>
          </a:prstGeom>
          <a:solidFill>
            <a:srgbClr val="D7D9DA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11" y="4389909"/>
            <a:ext cx="123527" cy="9882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95660" y="4353148"/>
            <a:ext cx="7374954" cy="284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Хорошая новость: чтобы сделать первый сайт, достаточно базового HTML и немного CSS. JavaScript пригодится позже, когда захочется добавить интерактивность.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62298" y="272653"/>
            <a:ext cx="4445422" cy="254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Выбираем тему для первого сайта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362298" y="633785"/>
            <a:ext cx="6419404" cy="215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Прежде чем писать код, нужно ответить на главный вопрос: </a:t>
            </a:r>
            <a:pPr algn="l" indent="0" marL="0">
              <a:lnSpc>
                <a:spcPct val="110000"/>
              </a:lnSpc>
              <a:buNone/>
            </a:pPr>
            <a:r>
              <a:rPr lang="en-US" sz="6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 чём будет твой сайт?</a:t>
            </a:r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Лучший первый проект — тот, который тебя по-настоящему увлекает. Когда тема интересна, намного легче придумывать контент и не бросить всё на полпути.</a:t>
            </a:r>
            <a:endParaRPr lang="en-US" sz="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62298" y="969541"/>
            <a:ext cx="3772198" cy="9202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9544" y="1030560"/>
            <a:ext cx="97631" cy="1220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1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1453158" y="1295028"/>
            <a:ext cx="2131442" cy="127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Блог о любимых играх или сериалах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453158" y="1475482"/>
            <a:ext cx="3590479" cy="323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Расскажи о своих впечатлениях, сделай топ лучших эпизодов, собери гайды и советы. Такой сайт легко наполнять, потому что темы для статей будут возникать сами собой.</a:t>
            </a:r>
            <a:endParaRPr lang="en-US" sz="6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2298" y="1943174"/>
            <a:ext cx="3772198" cy="92027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199544" y="2004194"/>
            <a:ext cx="97631" cy="1220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1453158" y="2268662"/>
            <a:ext cx="1682279" cy="127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Визитка домашнего питомца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1453158" y="2449116"/>
            <a:ext cx="3590479" cy="323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Страничка от лица кота или собаки — это весело и очень мило. Фотогалерея, история питомца, его «любимые блюда» — простой, но тёплый проект с отличными возможностями для практики.</a:t>
            </a:r>
            <a:endParaRPr lang="en-US" sz="6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62298" y="2916808"/>
            <a:ext cx="3772198" cy="9202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199544" y="2977828"/>
            <a:ext cx="97631" cy="1220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3</a:t>
            </a:r>
            <a:endParaRPr lang="en-US" sz="750" dirty="0"/>
          </a:p>
        </p:txBody>
      </p:sp>
      <p:sp>
        <p:nvSpPr>
          <p:cNvPr id="14" name="Text 9"/>
          <p:cNvSpPr/>
          <p:nvPr/>
        </p:nvSpPr>
        <p:spPr>
          <a:xfrm>
            <a:off x="1453158" y="3242295"/>
            <a:ext cx="1512540" cy="127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Гид по летним лайфхакам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1453158" y="3422749"/>
            <a:ext cx="3590479" cy="323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Полезные советы, которые ты сам используешь: маршруты для прогулок, рецепты, советы по учёбе. Структурированный контент — идеальная практика для работы со списками и разделами.</a:t>
            </a:r>
            <a:endParaRPr lang="en-US" sz="6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62298" y="3890442"/>
            <a:ext cx="3772198" cy="92027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199544" y="3951461"/>
            <a:ext cx="97631" cy="1220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4</a:t>
            </a:r>
            <a:endParaRPr lang="en-US" sz="750" dirty="0"/>
          </a:p>
        </p:txBody>
      </p:sp>
      <p:sp>
        <p:nvSpPr>
          <p:cNvPr id="18" name="Text 12"/>
          <p:cNvSpPr/>
          <p:nvPr/>
        </p:nvSpPr>
        <p:spPr>
          <a:xfrm>
            <a:off x="1453158" y="4215929"/>
            <a:ext cx="1097979" cy="1270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Личное портфолио</a:t>
            </a:r>
            <a:endParaRPr lang="en-US" sz="800" dirty="0"/>
          </a:p>
        </p:txBody>
      </p:sp>
      <p:sp>
        <p:nvSpPr>
          <p:cNvPr id="19" name="Text 13"/>
          <p:cNvSpPr/>
          <p:nvPr/>
        </p:nvSpPr>
        <p:spPr>
          <a:xfrm>
            <a:off x="1453158" y="4396383"/>
            <a:ext cx="3590479" cy="323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Расскажи о себе, своих увлечениях и навыках. Такой сайт пригодится в будущем при поступлении или поиске работы — это твоя цифровая визитка в реальном мире.</a:t>
            </a:r>
            <a:endParaRPr lang="en-US" sz="6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7795" y="969541"/>
            <a:ext cx="2448595" cy="2448595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5337795" y="3478188"/>
            <a:ext cx="2448595" cy="568077"/>
          </a:xfrm>
          <a:prstGeom prst="roundRect">
            <a:avLst>
              <a:gd name="adj" fmla="val 1006"/>
            </a:avLst>
          </a:prstGeom>
          <a:solidFill>
            <a:srgbClr val="B6FCB8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9130" y="3589586"/>
            <a:ext cx="101724" cy="81335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602188" y="3546574"/>
            <a:ext cx="2102867" cy="431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Совет:</a:t>
            </a:r>
            <a:pPr algn="l" indent="0" marL="0">
              <a:lnSpc>
                <a:spcPct val="11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Запиши 3 темы, которые тебе нравятся. Выбери ту, о которой ты готов рассказывать часами — именно она и станет твоим первым сайтом.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7261" y="186482"/>
            <a:ext cx="3392016" cy="211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Проектируем структуру сайта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1897261" y="472604"/>
            <a:ext cx="5349478" cy="167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Прежде чем открывать редактор кода, опытные веб-мастера всегда рисуют структуру сайта на бумаге или в специальной программе. Это называется </a:t>
            </a:r>
            <a:pPr algn="l" indent="0" marL="0">
              <a:lnSpc>
                <a:spcPct val="103000"/>
              </a:lnSpc>
              <a:buNone/>
            </a:pPr>
            <a:r>
              <a:rPr lang="en-US" sz="5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вайрфрейм</a:t>
            </a:r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скелетная схема будущей страницы. Давай разберём, из каких частей состоит типичная веб-страница.</a:t>
            </a:r>
            <a:endParaRPr lang="en-US" sz="5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7261" y="682154"/>
            <a:ext cx="5349478" cy="30147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23818" y="943375"/>
            <a:ext cx="990788" cy="148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Хедер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2023818" y="1133759"/>
            <a:ext cx="990788" cy="183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81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Логотип и навигация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6134533" y="943375"/>
            <a:ext cx="985518" cy="148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Меню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134533" y="1133759"/>
            <a:ext cx="985518" cy="183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Ссылки на страницы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2060791" y="2960277"/>
            <a:ext cx="953897" cy="148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Контент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060791" y="3150661"/>
            <a:ext cx="953897" cy="274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81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Текст, изображения, ключи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6102912" y="3051928"/>
            <a:ext cx="1017138" cy="148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Футер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6102912" y="3242312"/>
            <a:ext cx="1017138" cy="183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7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Контакты и авторские права</a:t>
            </a:r>
            <a:endParaRPr lang="en-US" sz="7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7736" y="3783137"/>
            <a:ext cx="2601516" cy="41396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984102" y="3780234"/>
            <a:ext cx="867370" cy="106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🔝</a:t>
            </a:r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Шапка (Header)</a:t>
            </a:r>
            <a:endParaRPr lang="en-US" sz="650" dirty="0"/>
          </a:p>
        </p:txBody>
      </p:sp>
      <p:sp>
        <p:nvSpPr>
          <p:cNvPr id="15" name="Text 11"/>
          <p:cNvSpPr/>
          <p:nvPr/>
        </p:nvSpPr>
        <p:spPr>
          <a:xfrm>
            <a:off x="1984102" y="3923333"/>
            <a:ext cx="2505149" cy="251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Верхняя часть сайта — первое, что видит посетитель. Здесь обычно размещают логотип, название сайта и главное навигационное меню. Шапка должна быть заметной, но не перегруженной.</a:t>
            </a:r>
            <a:endParaRPr lang="en-US" sz="5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7736" y="4252243"/>
            <a:ext cx="2601516" cy="41396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984102" y="4249341"/>
            <a:ext cx="988963" cy="106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📋</a:t>
            </a:r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Навигация (Menu)</a:t>
            </a:r>
            <a:endParaRPr lang="en-US" sz="650" dirty="0"/>
          </a:p>
        </p:txBody>
      </p:sp>
      <p:sp>
        <p:nvSpPr>
          <p:cNvPr id="18" name="Text 13"/>
          <p:cNvSpPr/>
          <p:nvPr/>
        </p:nvSpPr>
        <p:spPr>
          <a:xfrm>
            <a:off x="1984102" y="4392439"/>
            <a:ext cx="2505149" cy="251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Список ссылок на основные разделы сайта. Хорошая навигация — это когда посетитель понимает, где он находится и куда может перейти, не думая об этом.</a:t>
            </a:r>
            <a:endParaRPr lang="en-US" sz="5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49986" y="3783137"/>
            <a:ext cx="2601516" cy="41396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746352" y="3780234"/>
            <a:ext cx="1328291" cy="106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📄</a:t>
            </a:r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Основной контент (Main)</a:t>
            </a:r>
            <a:endParaRPr lang="en-US" sz="650" dirty="0"/>
          </a:p>
        </p:txBody>
      </p:sp>
      <p:sp>
        <p:nvSpPr>
          <p:cNvPr id="21" name="Text 15"/>
          <p:cNvSpPr/>
          <p:nvPr/>
        </p:nvSpPr>
        <p:spPr>
          <a:xfrm>
            <a:off x="4746352" y="3923333"/>
            <a:ext cx="2505149" cy="251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Сердце страницы — тексты, картинки, видео, списки. Именно ради этого пользователи и приходят на сайт. Этой зоне нужно отдавать максимум пространства и внимания.</a:t>
            </a:r>
            <a:endParaRPr lang="en-US" sz="5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9986" y="4252243"/>
            <a:ext cx="2601516" cy="41396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746352" y="4249341"/>
            <a:ext cx="873249" cy="106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🔻</a:t>
            </a:r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Подвал (Footer)</a:t>
            </a:r>
            <a:endParaRPr lang="en-US" sz="650" dirty="0"/>
          </a:p>
        </p:txBody>
      </p:sp>
      <p:sp>
        <p:nvSpPr>
          <p:cNvPr id="24" name="Text 17"/>
          <p:cNvSpPr/>
          <p:nvPr/>
        </p:nvSpPr>
        <p:spPr>
          <a:xfrm>
            <a:off x="4746352" y="4392439"/>
            <a:ext cx="2505149" cy="251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Нижняя часть сайта — место для контактов, ссылок на соцсети, авторских прав и дополнительных ссылок. Небольшой, но важный элемент, который придаёт сайту завершённый вид.</a:t>
            </a:r>
            <a:endParaRPr lang="en-US" sz="500" dirty="0"/>
          </a:p>
        </p:txBody>
      </p:sp>
      <p:sp>
        <p:nvSpPr>
          <p:cNvPr id="25" name="Shape 18"/>
          <p:cNvSpPr/>
          <p:nvPr/>
        </p:nvSpPr>
        <p:spPr>
          <a:xfrm>
            <a:off x="1897261" y="4727600"/>
            <a:ext cx="5349478" cy="187747"/>
          </a:xfrm>
          <a:prstGeom prst="roundRect">
            <a:avLst>
              <a:gd name="adj" fmla="val 3044"/>
            </a:avLst>
          </a:prstGeom>
          <a:solidFill>
            <a:srgbClr val="B6D6FC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5052" y="4824710"/>
            <a:ext cx="84758" cy="6779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2117601" y="4777829"/>
            <a:ext cx="5518547" cy="83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💡</a:t>
            </a:r>
            <a:pPr algn="l" indent="0" marL="0">
              <a:lnSpc>
                <a:spcPct val="103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Нарисуй структуру своего будущего сайта на листке бумаги прямо сейчас — это займёт 5 минут и сэкономит часы работы потом.</a:t>
            </a:r>
            <a:endParaRPr lang="en-US" sz="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871" y="322138"/>
            <a:ext cx="4546178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Работа с текстом на сайте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441871" y="864171"/>
            <a:ext cx="8260259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Текст — главный носитель информации на любом сайте. Но читать с экрана значительно сложнее, чем с бумаги: глаза устают быстрее, а внимание рассеивается. Вот почему грамотная работа с текстом — это целое искусство.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41871" y="1407468"/>
            <a:ext cx="2749600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Правила хорошего заголовка</a:t>
            </a:r>
            <a:endParaRPr lang="en-US" sz="1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3319" y="1696194"/>
            <a:ext cx="165646" cy="16564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0844" y="1690762"/>
            <a:ext cx="363639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Используй иерархию H1–H4.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H1 — главный заголовок страницы (один на всю страницу). H2 — заголовки разделов. H3 — подзаголовки внутри разделов. Такая структура помогает и читателю, и поисковым системам.</a:t>
            </a:r>
            <a:endParaRPr lang="en-US" sz="8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319" y="2561481"/>
            <a:ext cx="165646" cy="1656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00844" y="2556049"/>
            <a:ext cx="3636392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Заголовок = суть раздела.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Читатель должен понять содержание раздела, прочитав только заголовок. Избегай расплывчатых формулировок вроде «Ещё немного информации».</a:t>
            </a:r>
            <a:endParaRPr lang="en-US" sz="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319" y="3426768"/>
            <a:ext cx="165646" cy="16564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0844" y="3421335"/>
            <a:ext cx="363639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 пиши заголовки КАПСОМ.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Текст в верхнем регистре читается на 10–15% медленнее. Используй обычный регистр или начинай с заглавной буквы.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4711526" y="1407468"/>
            <a:ext cx="2553370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Правила читаемого абзаца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2975" y="1696194"/>
            <a:ext cx="165646" cy="16564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070500" y="1690762"/>
            <a:ext cx="363639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Длина строки — 60–80 символов.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Слишком широкий текст утомляет глаза при переносе взгляда на новую строку. Используй отступы и ограничивай ширину текстовых блоков.</a:t>
            </a:r>
            <a:endParaRPr lang="en-US" sz="8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2975" y="2394347"/>
            <a:ext cx="165646" cy="16564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070500" y="2388915"/>
            <a:ext cx="363639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Короткие абзацы.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На экране комфортно читать абзацы из 3–5 предложений. Длинные «простыни» текста отпугивают читателей — они просто закрывают страницу.</a:t>
            </a:r>
            <a:endParaRPr lang="en-US" sz="8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52975" y="3092500"/>
            <a:ext cx="165646" cy="16564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070500" y="3087067"/>
            <a:ext cx="3636392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Межстрочный интервал — твой друг.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Плотно сжатый текст труднее читать. Оптимальный межстрочный интервал — 1.5 от размера шрифта. Дай тексту «дышать».</a:t>
            </a:r>
            <a:endParaRPr lang="en-US" sz="850" dirty="0"/>
          </a:p>
        </p:txBody>
      </p:sp>
      <p:sp>
        <p:nvSpPr>
          <p:cNvPr id="18" name="Shape 10"/>
          <p:cNvSpPr/>
          <p:nvPr/>
        </p:nvSpPr>
        <p:spPr>
          <a:xfrm>
            <a:off x="441871" y="4144045"/>
            <a:ext cx="8260259" cy="566589"/>
          </a:xfrm>
          <a:prstGeom prst="roundRect">
            <a:avLst>
              <a:gd name="adj" fmla="val 1009"/>
            </a:avLst>
          </a:prstGeom>
          <a:solidFill>
            <a:srgbClr val="FCF2B5"/>
          </a:solidFill>
          <a:ln/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2301" y="4294956"/>
            <a:ext cx="138038" cy="110430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800770" y="4260205"/>
            <a:ext cx="7790929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🚫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Избегай: текст меньше 14px на экране, более 2–3 шрифтов на одной странице и выравнивания текста «по ширине» без переносов — это создаёт некрасивые дыры между словами.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5219" y="322808"/>
            <a:ext cx="4164137" cy="327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Цвет и настроение сайта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445219" y="826443"/>
            <a:ext cx="8253487" cy="308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Цвет — это первое, что замечает посетитель, и последнее, о чём он думает сознательно. Исследования показывают, что цветовое решение сайта влияет на доверие, настроение и желание оставаться на странице. Давай разберёмся, как использовать цвета грамотно.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369912" y="1234604"/>
            <a:ext cx="4149700" cy="3586088"/>
          </a:xfrm>
          <a:prstGeom prst="roundRect">
            <a:avLst>
              <a:gd name="adj" fmla="val 159"/>
            </a:avLst>
          </a:prstGeom>
          <a:solidFill>
            <a:srgbClr val="F2DED0"/>
          </a:solidFill>
          <a:ln/>
        </p:spPr>
      </p:sp>
      <p:sp>
        <p:nvSpPr>
          <p:cNvPr id="5" name="Text 3"/>
          <p:cNvSpPr/>
          <p:nvPr/>
        </p:nvSpPr>
        <p:spPr>
          <a:xfrm>
            <a:off x="474538" y="1322859"/>
            <a:ext cx="1795165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Психология цвета</a:t>
            </a:r>
            <a:endParaRPr lang="en-US" sz="1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538" y="1598786"/>
            <a:ext cx="104626" cy="10462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74538" y="1749251"/>
            <a:ext cx="3940448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8" name="Text 5"/>
          <p:cNvSpPr/>
          <p:nvPr/>
        </p:nvSpPr>
        <p:spPr>
          <a:xfrm>
            <a:off x="474538" y="1830139"/>
            <a:ext cx="2412578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Красный — энергия и срочность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74538" y="2081882"/>
            <a:ext cx="3940448" cy="4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Привлекает внимание, создаёт ощущение срочности. Хорош для кнопок «Купить», акций и важных предупреждений. Но в большом количестве вызывает тревогу.</a:t>
            </a:r>
            <a:endParaRPr lang="en-US" sz="8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538" y="2724894"/>
            <a:ext cx="104626" cy="10462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74538" y="2875359"/>
            <a:ext cx="3940448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2" name="Text 8"/>
          <p:cNvSpPr/>
          <p:nvPr/>
        </p:nvSpPr>
        <p:spPr>
          <a:xfrm>
            <a:off x="474538" y="2956247"/>
            <a:ext cx="2436316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Синий — доверие и спокойствие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474538" y="3207990"/>
            <a:ext cx="3940448" cy="308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Цвет надёжности и профессионализма. Именно поэтому его используют банки, соцсети и IT-компании. Создаёт ощущение стабильности.</a:t>
            </a:r>
            <a:endParaRPr lang="en-US" sz="8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538" y="3696593"/>
            <a:ext cx="104626" cy="104626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474538" y="3847058"/>
            <a:ext cx="3940448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6" name="Text 11"/>
          <p:cNvSpPr/>
          <p:nvPr/>
        </p:nvSpPr>
        <p:spPr>
          <a:xfrm>
            <a:off x="474538" y="3927946"/>
            <a:ext cx="2103462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Зелёный — природа и успех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474538" y="4179689"/>
            <a:ext cx="3940448" cy="4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Ассоциируется с природой, ростом и позитивом. Отлично подходит для экологических проектов, финансовых приложений и тем здорового образа жизни.</a:t>
            </a:r>
            <a:endParaRPr lang="en-US" sz="800" dirty="0"/>
          </a:p>
        </p:txBody>
      </p:sp>
      <p:sp>
        <p:nvSpPr>
          <p:cNvPr id="18" name="Text 13"/>
          <p:cNvSpPr/>
          <p:nvPr/>
        </p:nvSpPr>
        <p:spPr>
          <a:xfrm>
            <a:off x="4704308" y="1322859"/>
            <a:ext cx="2852663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Главные правила цвета на сайте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704308" y="1585689"/>
            <a:ext cx="235446" cy="235446"/>
          </a:xfrm>
          <a:prstGeom prst="roundRect">
            <a:avLst>
              <a:gd name="adj" fmla="val 2427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5028009" y="1621631"/>
            <a:ext cx="1308274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Правило 60–30–10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028009" y="1873374"/>
            <a:ext cx="3675385" cy="4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60% — основной фоновый цвет, 30% — дополнительный цвет для блоков и элементов, 10% — акцентный цвет для кнопок и важных деталей. Это классическая формула гармоничного дизайна.</a:t>
            </a:r>
            <a:endParaRPr lang="en-US" sz="800" dirty="0"/>
          </a:p>
        </p:txBody>
      </p:sp>
      <p:sp>
        <p:nvSpPr>
          <p:cNvPr id="22" name="Shape 17"/>
          <p:cNvSpPr/>
          <p:nvPr/>
        </p:nvSpPr>
        <p:spPr>
          <a:xfrm>
            <a:off x="4704308" y="2513186"/>
            <a:ext cx="235446" cy="235446"/>
          </a:xfrm>
          <a:prstGeom prst="roundRect">
            <a:avLst>
              <a:gd name="adj" fmla="val 2427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5028009" y="2549128"/>
            <a:ext cx="1664047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Контраст — это святое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5028009" y="2800871"/>
            <a:ext cx="3675385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Текст должен чётко читаться на фоне. Тёмный текст на светлом фоне или наоборот. Розовый текст на красном фоне — это катастрофа: глаза буквально не могут сфокусироваться. Проверяй контраст с помощью онлайн-инструментов.</a:t>
            </a:r>
            <a:endParaRPr lang="en-US" sz="800" dirty="0"/>
          </a:p>
        </p:txBody>
      </p:sp>
      <p:sp>
        <p:nvSpPr>
          <p:cNvPr id="25" name="Shape 20"/>
          <p:cNvSpPr/>
          <p:nvPr/>
        </p:nvSpPr>
        <p:spPr>
          <a:xfrm>
            <a:off x="4704308" y="3595092"/>
            <a:ext cx="235446" cy="235446"/>
          </a:xfrm>
          <a:prstGeom prst="roundRect">
            <a:avLst>
              <a:gd name="adj" fmla="val 2427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26" name="Text 21"/>
          <p:cNvSpPr/>
          <p:nvPr/>
        </p:nvSpPr>
        <p:spPr>
          <a:xfrm>
            <a:off x="5028009" y="3631034"/>
            <a:ext cx="1491481" cy="16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Не более 3–4 цветов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5028009" y="3882777"/>
            <a:ext cx="3675385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Слишком много цветов делают сайт хаотичным и непрофессиональным. Выбери одну цветовую схему и придерживайся её на всех страницах — это создаёт ощущение единого стиля.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912" y="316781"/>
            <a:ext cx="5700564" cy="302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Добавляем визуал: картинки на сайте</a:t>
            </a:r>
            <a:endParaRPr lang="en-US" sz="1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912" y="818331"/>
            <a:ext cx="3308896" cy="3308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300910" y="801291"/>
            <a:ext cx="4096792" cy="414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Правильно подобранные изображения делают сайт живым и привлекательным. Неправильные — тормозят загрузку и отпугивают посетителей. Вот что нужно знать о работе с визуалом.</a:t>
            </a:r>
            <a:endParaRPr lang="en-US" sz="750" dirty="0"/>
          </a:p>
        </p:txBody>
      </p:sp>
      <p:sp>
        <p:nvSpPr>
          <p:cNvPr id="5" name="Shape 2"/>
          <p:cNvSpPr/>
          <p:nvPr/>
        </p:nvSpPr>
        <p:spPr>
          <a:xfrm>
            <a:off x="4300910" y="1300535"/>
            <a:ext cx="2010519" cy="1433885"/>
          </a:xfrm>
          <a:prstGeom prst="roundRect">
            <a:avLst>
              <a:gd name="adj" fmla="val 399"/>
            </a:avLst>
          </a:prstGeom>
          <a:solidFill>
            <a:srgbClr val="F8ECE4"/>
          </a:solidFill>
          <a:ln w="14288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412084" y="1411709"/>
            <a:ext cx="1788170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📐</a:t>
            </a:r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Размер имеет значение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4412084" y="1795016"/>
            <a:ext cx="1788170" cy="8282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Загружай картинки в том размере, в котором они будут отображаться. Фото 4000×3000 пикселей для блока шириной 600px — это огромная ошибка. Уменьши изображение перед загрузкой.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6387108" y="1300535"/>
            <a:ext cx="2010594" cy="1433885"/>
          </a:xfrm>
          <a:prstGeom prst="roundRect">
            <a:avLst>
              <a:gd name="adj" fmla="val 399"/>
            </a:avLst>
          </a:prstGeom>
          <a:solidFill>
            <a:srgbClr val="F8ECE4"/>
          </a:solidFill>
          <a:ln w="14288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498282" y="1411709"/>
            <a:ext cx="1788244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🗜️</a:t>
            </a:r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Сжимай без потери качества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6498282" y="1795016"/>
            <a:ext cx="1788244" cy="690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Используй форматы WebP или JPEG для фотографий, SVG для иконок и логотипов. Сервисы вроде TinyPNG помогут сжать файл в 3–5 раз без видимой потери качества.</a:t>
            </a:r>
            <a:endParaRPr lang="en-US" sz="750" dirty="0"/>
          </a:p>
        </p:txBody>
      </p:sp>
      <p:sp>
        <p:nvSpPr>
          <p:cNvPr id="11" name="Shape 8"/>
          <p:cNvSpPr/>
          <p:nvPr/>
        </p:nvSpPr>
        <p:spPr>
          <a:xfrm>
            <a:off x="4300910" y="2810098"/>
            <a:ext cx="2010519" cy="1433885"/>
          </a:xfrm>
          <a:prstGeom prst="roundRect">
            <a:avLst>
              <a:gd name="adj" fmla="val 399"/>
            </a:avLst>
          </a:prstGeom>
          <a:solidFill>
            <a:srgbClr val="F8ECE4"/>
          </a:solidFill>
          <a:ln w="14288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412084" y="2921273"/>
            <a:ext cx="1788170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🆓</a:t>
            </a:r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Используй бесплатные фото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4412084" y="3304580"/>
            <a:ext cx="1788170" cy="8282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Unsplash, Pexels, Pixabay — сайты с тысячами профессиональных фотографий, которые можно использовать бесплатно даже в коммерческих проектах. Не бери картинки просто из Google-поиска!</a:t>
            </a:r>
            <a:endParaRPr lang="en-US" sz="750" dirty="0"/>
          </a:p>
        </p:txBody>
      </p:sp>
      <p:sp>
        <p:nvSpPr>
          <p:cNvPr id="14" name="Shape 11"/>
          <p:cNvSpPr/>
          <p:nvPr/>
        </p:nvSpPr>
        <p:spPr>
          <a:xfrm>
            <a:off x="6387108" y="2810098"/>
            <a:ext cx="2010594" cy="1433885"/>
          </a:xfrm>
          <a:prstGeom prst="roundRect">
            <a:avLst>
              <a:gd name="adj" fmla="val 399"/>
            </a:avLst>
          </a:prstGeom>
          <a:solidFill>
            <a:srgbClr val="F8ECE4"/>
          </a:solidFill>
          <a:ln w="14288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2700" dir="2700000">
              <a:srgbClr val="151617">
                <a:alpha val="10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498282" y="2921273"/>
            <a:ext cx="1788244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♿</a:t>
            </a:r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Не забывай про alt-текст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498282" y="3304580"/>
            <a:ext cx="1788244" cy="8282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Атрибут alt в теге &lt;img&gt; — это текстовое описание картинки. Он нужен для незрячих пользователей и поисковых роботов. Пиши коротко и по делу: «Кот Мурзик спит на диване».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750912" y="4414242"/>
            <a:ext cx="7642101" cy="327347"/>
          </a:xfrm>
          <a:prstGeom prst="roundRect">
            <a:avLst>
              <a:gd name="adj" fmla="val 1746"/>
            </a:avLst>
          </a:prstGeom>
          <a:solidFill>
            <a:srgbClr val="FCF2B5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99" y="4540969"/>
            <a:ext cx="121072" cy="96887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065758" y="4506516"/>
            <a:ext cx="7687568" cy="1428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⚡</a:t>
            </a:r>
            <a:pPr algn="l" indent="0" marL="0">
              <a:lnSpc>
                <a:spcPct val="119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Помни: 53% пользователей уходят с сайта, если он грузится дольше 3 секунд. Тяжёлые картинки — главный враг быстрого сайта.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349" y="326306"/>
            <a:ext cx="3697337" cy="357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Магия гиперссылок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57349" y="894457"/>
            <a:ext cx="8229302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Гиперссылки — это то, что превращает набор отдельных страниц в настоящий сайт. Именно они создают ту самую «всемирную паутину», о которой говорит слово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Web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. Разберёмся, как они работают и как связать страницы между собой.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349" y="1470050"/>
            <a:ext cx="2784351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Как устроена ссылка в HTML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349" y="1767260"/>
            <a:ext cx="3975199" cy="1987004"/>
          </a:xfrm>
          <a:prstGeom prst="roundRect">
            <a:avLst>
              <a:gd name="adj" fmla="val 288"/>
            </a:avLst>
          </a:prstGeom>
          <a:solidFill>
            <a:srgbClr val="EBDFD7"/>
          </a:solidFill>
          <a:ln/>
        </p:spPr>
      </p:sp>
      <p:sp>
        <p:nvSpPr>
          <p:cNvPr id="6" name="Shape 4"/>
          <p:cNvSpPr/>
          <p:nvPr/>
        </p:nvSpPr>
        <p:spPr>
          <a:xfrm>
            <a:off x="451693" y="1767260"/>
            <a:ext cx="3986510" cy="1987004"/>
          </a:xfrm>
          <a:prstGeom prst="roundRect">
            <a:avLst>
              <a:gd name="adj" fmla="val 863"/>
            </a:avLst>
          </a:prstGeom>
          <a:solidFill>
            <a:srgbClr val="EBDFD7"/>
          </a:solidFill>
          <a:ln/>
        </p:spPr>
      </p:sp>
      <p:sp>
        <p:nvSpPr>
          <p:cNvPr id="7" name="Text 5"/>
          <p:cNvSpPr/>
          <p:nvPr/>
        </p:nvSpPr>
        <p:spPr>
          <a:xfrm>
            <a:off x="594568" y="1881560"/>
            <a:ext cx="3700760" cy="1758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 href="about.html"&gt;О нас&lt;/a&gt;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 href="https://google.com"&gt;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Открыть Google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&lt;/a&gt;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 href="contacts.html" 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target="_blank"&gt;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Контакты (в новой вкладке)</a:t>
            </a:r>
            <a:endParaRPr lang="en-US" sz="90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&lt;/a&gt;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349" y="3872805"/>
            <a:ext cx="3975199" cy="532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Тег 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&lt;a&gt;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это якорь (anchor). Атрибут 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href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указывает адрес назначения. Текст между тегами становится кликабельным. Всё просто!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716214" y="1470050"/>
            <a:ext cx="18866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Виды ссылок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16214" y="1767260"/>
            <a:ext cx="1934914" cy="1230288"/>
          </a:xfrm>
          <a:prstGeom prst="roundRect">
            <a:avLst>
              <a:gd name="adj" fmla="val 465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3970" dir="2700000">
              <a:srgbClr val="151617">
                <a:alpha val="10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35277" y="1886322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Внутренние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835277" y="2170361"/>
            <a:ext cx="1696789" cy="7081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Ведут на другие страницы твоего сайта. Используй относительные пути: 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href="about.html"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756499" y="1767260"/>
            <a:ext cx="1934914" cy="1230288"/>
          </a:xfrm>
          <a:prstGeom prst="roundRect">
            <a:avLst>
              <a:gd name="adj" fmla="val 465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3970" dir="2700000">
              <a:srgbClr val="151617">
                <a:alpha val="10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75562" y="1886322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Внешние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875562" y="2170361"/>
            <a:ext cx="1696789" cy="532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Ведут на другие сайты. Указывай полный адрес: 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href="https://..."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716214" y="3102918"/>
            <a:ext cx="3975199" cy="702766"/>
          </a:xfrm>
          <a:prstGeom prst="roundRect">
            <a:avLst>
              <a:gd name="adj" fmla="val 813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3970" dir="2700000">
              <a:srgbClr val="151617">
                <a:alpha val="10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835277" y="3221980"/>
            <a:ext cx="1429420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Якорные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835277" y="3506019"/>
            <a:ext cx="3737074" cy="180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Прокручивают страницу к нужному разделу: 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href="#section1"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716214" y="3924226"/>
            <a:ext cx="3975199" cy="774427"/>
          </a:xfrm>
          <a:prstGeom prst="roundRect">
            <a:avLst>
              <a:gd name="adj" fmla="val 738"/>
            </a:avLst>
          </a:prstGeom>
          <a:solidFill>
            <a:srgbClr val="B6FCB8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0514" y="4090913"/>
            <a:ext cx="142875" cy="11430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5087689" y="4047679"/>
            <a:ext cx="3489424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💡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Хорошая навигация сайта строится именно на системе внутренних ссылок. Пользователь должен попасть в любой раздел не более чем за 2–3 клика.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8731"/>
            <a:ext cx="725641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Блочные конструкторы: сайт как Лего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314301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Современные веб-разработчики редко пишут всё с нуля. Они используют готовые блоки, шаблоны и конструкторы — это быстрее, удобнее и часто красивее. Познакомимся с самыми популярными инструментами.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1850752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1850752"/>
            <a:ext cx="214878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Tilda — для красивых лендингов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312863"/>
            <a:ext cx="2148780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Российский конструктор с огромной библиотекой готовых блоков. Перетаскивай нужные элементы, меняй тексты и цвета — страница собирается как пазл. Отличный старт для новичка.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1850752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730079" y="1850752"/>
            <a:ext cx="2148855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WordPress — для блогов и сайтов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730079" y="2312863"/>
            <a:ext cx="2148855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Самая популярная платформа в мире: на ней работает более 40% всех сайтов. Тысячи готовых тем и плагинов позволяют создать любой сайт без глубокого знания кода.</a:t>
            </a:r>
            <a:endParaRPr lang="en-US" sz="9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3939" y="1850752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99027" y="1850752"/>
            <a:ext cx="2148855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Bootstrap — для тех, кто хочет в код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499027" y="2312863"/>
            <a:ext cx="2148855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Библиотека готовых CSS-компонентов для разработчиков. Кнопки, карточки, сетки, меню — всё это уже написано за тебя. Подключи Bootstrap и используй готовые классы в своём HTML.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96119" y="3643164"/>
            <a:ext cx="8151763" cy="682079"/>
          </a:xfrm>
          <a:prstGeom prst="roundRect">
            <a:avLst>
              <a:gd name="adj" fmla="val 838"/>
            </a:avLst>
          </a:prstGeom>
          <a:solidFill>
            <a:srgbClr val="D7D9DA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092" y="3822948"/>
            <a:ext cx="155004" cy="12397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9071" y="3785741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🔑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Даже если ты используешь конструктор, знание HTML и CSS поможет тебе настраивать детали и понимать, почему что-то работает не так, как хочется.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393" y="350193"/>
            <a:ext cx="7070378" cy="333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Проверка на телефоне: адаптивность сайта</a:t>
            </a:r>
            <a:endParaRPr lang="en-US" sz="20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393" y="923627"/>
            <a:ext cx="3160440" cy="3160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51597" y="903015"/>
            <a:ext cx="4870698" cy="475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Знаешь ли ты, что </a:t>
            </a:r>
            <a:pPr algn="l" indent="0" marL="0">
              <a:lnSpc>
                <a:spcPct val="124000"/>
              </a:lnSpc>
              <a:buNone/>
            </a:pPr>
            <a:r>
              <a:rPr lang="en-US" sz="8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более 60% трафика</a:t>
            </a:r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в интернете сегодня приходит с мобильных устройств? Это значит, что если твой сайт плохо выглядит на телефоне — ты теряешь больше половины потенциальных посетителей.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3851597" y="1470347"/>
            <a:ext cx="2831976" cy="166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Что такое адаптивный дизайн?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851597" y="1728490"/>
            <a:ext cx="4870698" cy="475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Адаптивный (или «отзывчивый», responsive) дизайн — это подход, при котором сайт автоматически подстраивает своё отображение под размер экрана устройства. Блоки перестраиваются, шрифты увеличиваются, меню сворачивается в «гамбургер».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851597" y="2307208"/>
            <a:ext cx="213196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3851597" y="2474044"/>
            <a:ext cx="2389510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9" name="Text 6"/>
          <p:cNvSpPr/>
          <p:nvPr/>
        </p:nvSpPr>
        <p:spPr>
          <a:xfrm>
            <a:off x="3851597" y="2555900"/>
            <a:ext cx="1935807" cy="166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Добавь meta-тег viewport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851597" y="2814042"/>
            <a:ext cx="2389510" cy="643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highlight>
                  <a:srgbClr val="EBDFD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&lt;meta name="viewport" content="width=device-width, initial-scale=1"&gt;</a:t>
            </a:r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— обязательная строчка в &lt;head&gt; каждого адаптивного сайта.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6332711" y="2307208"/>
            <a:ext cx="213196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6332711" y="2474044"/>
            <a:ext cx="2389584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3" name="Text 10"/>
          <p:cNvSpPr/>
          <p:nvPr/>
        </p:nvSpPr>
        <p:spPr>
          <a:xfrm>
            <a:off x="6332711" y="2555900"/>
            <a:ext cx="2389584" cy="333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Используй относительные единицы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332711" y="2980581"/>
            <a:ext cx="2389584" cy="634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Пиши размеры в %, em, rem, vw вместо фиксированных пикселей там, где это возможно — это позволит элементам масштабироваться.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3851597" y="3786411"/>
            <a:ext cx="213196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3851597" y="3953247"/>
            <a:ext cx="4870698" cy="14288"/>
          </a:xfrm>
          <a:prstGeom prst="rect">
            <a:avLst/>
          </a:prstGeom>
          <a:solidFill>
            <a:srgbClr val="151617"/>
          </a:solidFill>
          <a:ln/>
        </p:spPr>
      </p:sp>
      <p:sp>
        <p:nvSpPr>
          <p:cNvPr id="17" name="Text 14"/>
          <p:cNvSpPr/>
          <p:nvPr/>
        </p:nvSpPr>
        <p:spPr>
          <a:xfrm>
            <a:off x="3851597" y="4035103"/>
            <a:ext cx="1569244" cy="166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Тестируй в браузере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3851597" y="4293245"/>
            <a:ext cx="4870698" cy="3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 Chrome DevTools нажми F12 → иконка телефона. Ты увидишь, как сайт выглядит на разных устройствах, не отходя от компьютера.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38721" y="242664"/>
            <a:ext cx="3490243" cy="248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Твой чек-лист веб-мастера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1438721" y="592782"/>
            <a:ext cx="6266557" cy="208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Поздравляем — ты прошёл весь курс! Теперь у тебя есть всё необходимое, чтобы создать свой первый сайт. Используй этот чек-лист как дорожную карту для летнего проекта.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1438721" y="909414"/>
            <a:ext cx="1940719" cy="124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Чек-лист первого сайта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438721" y="1084436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Выбрать тему сайта и записать 5 идей для контента</a:t>
            </a:r>
            <a:endParaRPr lang="en-US" sz="600" dirty="0"/>
          </a:p>
        </p:txBody>
      </p:sp>
      <p:sp>
        <p:nvSpPr>
          <p:cNvPr id="6" name="Shape 4"/>
          <p:cNvSpPr/>
          <p:nvPr/>
        </p:nvSpPr>
        <p:spPr>
          <a:xfrm>
            <a:off x="1438721" y="1096789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38721" y="1206475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Нарисовать структуру (шапка, меню, контент, подвал)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1438721" y="1218828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38721" y="1328514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Создать папку проекта и файл index.html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1438721" y="1340867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38721" y="1450553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Написать базовую HTML-структуру страницы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1438721" y="1462906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438721" y="1572592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Подключить CSS и выбрать цветовую схему (3 цвета)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1438721" y="1584945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38721" y="1694631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Добавить заголовки, абзацы и хотя бы одно изображение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1438721" y="1706984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38721" y="1816671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Создать навигационное меню с ссылками</a:t>
            </a:r>
            <a:endParaRPr lang="en-US" sz="600" dirty="0"/>
          </a:p>
        </p:txBody>
      </p:sp>
      <p:sp>
        <p:nvSpPr>
          <p:cNvPr id="18" name="Shape 16"/>
          <p:cNvSpPr/>
          <p:nvPr/>
        </p:nvSpPr>
        <p:spPr>
          <a:xfrm>
            <a:off x="1438721" y="1829023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8721" y="1938710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Проверить отображение на мобильном устройстве</a:t>
            </a:r>
            <a:endParaRPr lang="en-US" sz="600" dirty="0"/>
          </a:p>
        </p:txBody>
      </p:sp>
      <p:sp>
        <p:nvSpPr>
          <p:cNvPr id="20" name="Shape 18"/>
          <p:cNvSpPr/>
          <p:nvPr/>
        </p:nvSpPr>
        <p:spPr>
          <a:xfrm>
            <a:off x="1438721" y="1951062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38721" y="2060749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Показать сайт другу или родителям и собрать обратную связь</a:t>
            </a:r>
            <a:endParaRPr lang="en-US" sz="600" dirty="0"/>
          </a:p>
        </p:txBody>
      </p:sp>
      <p:sp>
        <p:nvSpPr>
          <p:cNvPr id="22" name="Shape 20"/>
          <p:cNvSpPr/>
          <p:nvPr/>
        </p:nvSpPr>
        <p:spPr>
          <a:xfrm>
            <a:off x="1438721" y="2073101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438721" y="2182788"/>
            <a:ext cx="3816548" cy="1042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ct val="109000"/>
              </a:lnSpc>
              <a:buSzPct val="100000"/>
              <a:buChar char="​"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Опубликовать сайт (GitHub Pages или Netlify — бесплатно!)</a:t>
            </a:r>
            <a:endParaRPr lang="en-US" sz="600" dirty="0"/>
          </a:p>
        </p:txBody>
      </p:sp>
      <p:sp>
        <p:nvSpPr>
          <p:cNvPr id="24" name="Shape 22"/>
          <p:cNvSpPr/>
          <p:nvPr/>
        </p:nvSpPr>
        <p:spPr>
          <a:xfrm>
            <a:off x="1438721" y="2195140"/>
            <a:ext cx="79400" cy="79400"/>
          </a:xfrm>
          <a:prstGeom prst="roundRect">
            <a:avLst>
              <a:gd name="adj" fmla="val 7198"/>
            </a:avLst>
          </a:prstGeom>
          <a:noFill/>
          <a:ln w="9525">
            <a:solidFill>
              <a:srgbClr val="151617"/>
            </a:solidFill>
            <a:prstDash val="solid"/>
          </a:ln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6607" y="915739"/>
            <a:ext cx="2713360" cy="2713360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4996607" y="3686324"/>
            <a:ext cx="2713360" cy="548134"/>
          </a:xfrm>
          <a:prstGeom prst="roundRect">
            <a:avLst>
              <a:gd name="adj" fmla="val 1043"/>
            </a:avLst>
          </a:prstGeom>
          <a:solidFill>
            <a:srgbClr val="B6FCB8"/>
          </a:solidFill>
          <a:ln/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6" y="3792215"/>
            <a:ext cx="99268" cy="7940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254675" y="3751883"/>
            <a:ext cx="2375892" cy="417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Задание на лето:</a:t>
            </a:r>
            <a:pPr algn="l" indent="0" marL="0">
              <a:lnSpc>
                <a:spcPct val="109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Собери свою первую страничку-портфолио. Напиши о себе, своих увлечениях и мечтах. Это будет твоя личная точка в интернете — и отличное начало пути веб-мастера!</a:t>
            </a:r>
            <a:endParaRPr lang="en-US" sz="600" dirty="0"/>
          </a:p>
        </p:txBody>
      </p:sp>
      <p:sp>
        <p:nvSpPr>
          <p:cNvPr id="29" name="Shape 25"/>
          <p:cNvSpPr/>
          <p:nvPr/>
        </p:nvSpPr>
        <p:spPr>
          <a:xfrm>
            <a:off x="4996607" y="4291682"/>
            <a:ext cx="2713360" cy="551855"/>
          </a:xfrm>
          <a:prstGeom prst="roundRect">
            <a:avLst>
              <a:gd name="adj" fmla="val 1036"/>
            </a:avLst>
          </a:prstGeom>
          <a:solidFill>
            <a:srgbClr val="F8ECE4"/>
          </a:solidFill>
          <a:ln w="4763">
            <a:solidFill>
              <a:srgbClr val="151617"/>
            </a:solidFill>
            <a:prstDash val="solid"/>
          </a:ln>
          <a:effectLst>
            <a:outerShdw sx="100000" sy="100000" kx="0" ky="0" algn="bl" rotWithShape="0" blurRad="101600" dist="10160" dir="2700000">
              <a:srgbClr val="151617">
                <a:alpha val="100000"/>
              </a:srgbClr>
            </a:outerShdw>
          </a:effectLst>
        </p:spPr>
      </p:sp>
      <p:sp>
        <p:nvSpPr>
          <p:cNvPr id="30" name="Text 26"/>
          <p:cNvSpPr/>
          <p:nvPr/>
        </p:nvSpPr>
        <p:spPr>
          <a:xfrm>
            <a:off x="5080769" y="4375845"/>
            <a:ext cx="1082055" cy="124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🎓</a:t>
            </a:r>
            <a:pPr algn="l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Следующий шаг</a:t>
            </a:r>
            <a:endParaRPr lang="en-US" sz="750" dirty="0"/>
          </a:p>
        </p:txBody>
      </p:sp>
      <p:sp>
        <p:nvSpPr>
          <p:cNvPr id="31" name="Text 27"/>
          <p:cNvSpPr/>
          <p:nvPr/>
        </p:nvSpPr>
        <p:spPr>
          <a:xfrm>
            <a:off x="5080769" y="4550866"/>
            <a:ext cx="2545035" cy="208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freeCodeCamp, HTML Academy, Codecademy — бесплатные курсы для углублённого изучения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2026-06-11T06:28:12Z</dcterms:created>
  <dcterms:modified xsi:type="dcterms:W3CDTF">2026-06-11T06:28:12Z</dcterms:modified>
</cp:coreProperties>
</file>