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1695" cy="6858000"/>
  <p:notesSz cx="6858000" cy="12191695"/>
  <p:embeddedFontLst>
    <p:embeddedFont>
      <p:font typeface="Heebo Light"/>
      <p:regular r:id="rId201314"/>
    </p:embeddedFont>
    <p:embeddedFont>
      <p:font typeface="Heebo"/>
      <p:regular r:id="rId201315"/>
    </p:embeddedFont>
    <p:embeddedFont>
      <p:font typeface="Heebo Bold"/>
      <p:regular r:id="rId201316"/>
    </p:embeddedFont>
    <p:embeddedFont>
      <p:font typeface="Montserrat"/>
      <p:regular r:id="rId201317"/>
    </p:embeddedFont>
    <p:embeddedFont>
      <p:font typeface="Montserrat Bold"/>
      <p:regular r:id="rId201318"/>
    </p:embeddedFont>
    <p:embeddedFont>
      <p:font typeface="Montserrat Light"/>
      <p:regular r:id="rId2013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2.png"/><Relationship Id="rId5" Type="http://schemas.openxmlformats.org/officeDocument/2006/relationships/image" Target="../media/image-4-3.svg"/><Relationship Id="rId6" Type="http://schemas.openxmlformats.org/officeDocument/2006/relationships/image" Target="../media/image-4-2.png"/><Relationship Id="rId7" Type="http://schemas.openxmlformats.org/officeDocument/2006/relationships/image" Target="../media/image-4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4.png"/><Relationship Id="rId5" Type="http://schemas.openxmlformats.org/officeDocument/2006/relationships/image" Target="../media/image-5-5.svg"/><Relationship Id="rId6" Type="http://schemas.openxmlformats.org/officeDocument/2006/relationships/image" Target="../media/image-5-6.png"/><Relationship Id="rId7" Type="http://schemas.openxmlformats.org/officeDocument/2006/relationships/image" Target="../media/image-5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image" Target="../media/image-8-6.png"/><Relationship Id="rId7" Type="http://schemas.openxmlformats.org/officeDocument/2006/relationships/image" Target="../media/image-8-7.svg"/><Relationship Id="rId8" Type="http://schemas.openxmlformats.org/officeDocument/2006/relationships/image" Target="../media/image-8-8.png"/><Relationship Id="rId9" Type="http://schemas.openxmlformats.org/officeDocument/2006/relationships/image" Target="../media/image-8-9.sv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image" Target="../media/image-10-2.png"/><Relationship Id="rId7" Type="http://schemas.openxmlformats.org/officeDocument/2006/relationships/image" Target="../media/image-10-3.svg"/><Relationship Id="rId8" Type="http://schemas.openxmlformats.org/officeDocument/2006/relationships/image" Target="../media/image-10-8.png"/><Relationship Id="rId9" Type="http://schemas.openxmlformats.org/officeDocument/2006/relationships/image" Target="../media/image-10-9.svg"/><Relationship Id="rId10" Type="http://schemas.openxmlformats.org/officeDocument/2006/relationships/image" Target="../media/image-10-2.png"/><Relationship Id="rId11" Type="http://schemas.openxmlformats.org/officeDocument/2006/relationships/image" Target="../media/image-10-3.sv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svg"/><Relationship Id="rId14" Type="http://schemas.openxmlformats.org/officeDocument/2006/relationships/image" Target="../media/image-10-2.png"/><Relationship Id="rId15" Type="http://schemas.openxmlformats.org/officeDocument/2006/relationships/image" Target="../media/image-10-3.sv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svg"/><Relationship Id="rId18" Type="http://schemas.openxmlformats.org/officeDocument/2006/relationships/slideLayout" Target="../slideLayouts/slideLayout2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1.png"/><Relationship Id="rId4" Type="http://schemas.openxmlformats.org/officeDocument/2006/relationships/image" Target="../media/image-11-2.svg"/><Relationship Id="rId5" Type="http://schemas.openxmlformats.org/officeDocument/2006/relationships/image" Target="../media/image-11-1.png"/><Relationship Id="rId6" Type="http://schemas.openxmlformats.org/officeDocument/2006/relationships/image" Target="../media/image-11-2.sv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2.png"/><Relationship Id="rId5" Type="http://schemas.openxmlformats.org/officeDocument/2006/relationships/image" Target="../media/image-13-3.svg"/><Relationship Id="rId6" Type="http://schemas.openxmlformats.org/officeDocument/2006/relationships/image" Target="../media/image-13-2.png"/><Relationship Id="rId7" Type="http://schemas.openxmlformats.org/officeDocument/2006/relationships/image" Target="../media/image-13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svg"/><Relationship Id="rId4" Type="http://schemas.openxmlformats.org/officeDocument/2006/relationships/image" Target="../media/image-15-2.png"/><Relationship Id="rId5" Type="http://schemas.openxmlformats.org/officeDocument/2006/relationships/image" Target="../media/image-15-3.svg"/><Relationship Id="rId6" Type="http://schemas.openxmlformats.org/officeDocument/2006/relationships/image" Target="../media/image-15-2.png"/><Relationship Id="rId7" Type="http://schemas.openxmlformats.org/officeDocument/2006/relationships/image" Target="../media/image-15-3.svg"/><Relationship Id="rId8" Type="http://schemas.openxmlformats.org/officeDocument/2006/relationships/image" Target="../media/image-15-2.png"/><Relationship Id="rId9" Type="http://schemas.openxmlformats.org/officeDocument/2006/relationships/image" Target="../media/image-15-3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0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098873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Окружающий мир (4 класс): Природные зоны России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4154289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Путешествие по удивительной природе самой большой страны мира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8710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Природные зоны России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261221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Наша страна — самая большая в мире. От холодных северных морей до южных гор природа меняется удивительным образом. Сегодня мы отправимся в путешествие по природным зонам России.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1023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Что такое природная зона?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661475" y="1619945"/>
            <a:ext cx="5791055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Природная зона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— это огромная территория со схожим климатом, почвами, растениями и животными. Зоны сменяют друг друга с севера на юг из-за неравномерного нагревания Земли солнцем.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567880"/>
            <a:ext cx="5791055" cy="1030188"/>
          </a:xfrm>
          <a:prstGeom prst="roundRect">
            <a:avLst>
              <a:gd name="adj" fmla="val 6936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7881" y="2744291"/>
            <a:ext cx="5438242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Климат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837881" y="3163094"/>
            <a:ext cx="5438242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Температура и осадки определяют облик зоны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3751163"/>
            <a:ext cx="5791055" cy="1030188"/>
          </a:xfrm>
          <a:prstGeom prst="roundRect">
            <a:avLst>
              <a:gd name="adj" fmla="val 6936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7881" y="3927574"/>
            <a:ext cx="5438242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Почвы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837881" y="4346377"/>
            <a:ext cx="5438242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От мёрзлых до плодородных чернозёмов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4934446"/>
            <a:ext cx="5791055" cy="1030188"/>
          </a:xfrm>
          <a:prstGeom prst="roundRect">
            <a:avLst>
              <a:gd name="adj" fmla="val 6936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7881" y="5110857"/>
            <a:ext cx="5438242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Живая природа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837881" y="5529659"/>
            <a:ext cx="5438242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Растения и животные, приспособленные к условиям</a:t>
            </a:r>
            <a:endParaRPr lang="en-US" sz="13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3802" y="1654473"/>
            <a:ext cx="4196352" cy="41964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3310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Арктические пустыни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1407220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Самый северный край — острова Северного Ледовитого океана. Здесь царство льда и снега. Зима длится почти весь год, бушуют метели, а солнце не показывается месяцами (полярная ночь).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2527102"/>
            <a:ext cx="6296860" cy="113992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49364" y="2741513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❄️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Вечный холод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5549364" y="3150195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Зима длится почти весь год</a:t>
            </a:r>
            <a:endParaRPr lang="en-US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856038"/>
            <a:ext cx="6296860" cy="113992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549364" y="4070449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🌑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Полярная ночь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5549364" y="4479131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Солнце не показывается месяцами</a:t>
            </a:r>
            <a:endParaRPr lang="en-US" sz="14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5184973"/>
            <a:ext cx="6296860" cy="113992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549364" y="5399385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🌨️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Метели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5549364" y="5808067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Сильные бури и снегопады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86991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Обитатели Арктики</a:t>
            </a:r>
            <a:endParaRPr lang="en-US" sz="2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76871"/>
            <a:ext cx="3750375" cy="375046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24679" y="1449685"/>
            <a:ext cx="5811791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Растений почти нет, только мхи и лишайники на камнях летом. Зато в океане много рыбы, которой питаются моржи, тюлени и главный хищник севера — белый медведь.</a:t>
            </a:r>
            <a:endParaRPr lang="en-US" sz="11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4679" y="2238772"/>
            <a:ext cx="378014" cy="37802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724679" y="2768005"/>
            <a:ext cx="5811791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Белый медведь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5724679" y="3125192"/>
            <a:ext cx="5811791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Главный хищник севера</a:t>
            </a:r>
            <a:endParaRPr lang="en-US" sz="11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4679" y="3584773"/>
            <a:ext cx="378014" cy="37802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724679" y="4114006"/>
            <a:ext cx="5811791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Моржи и тюлени</a:t>
            </a:r>
            <a:endParaRPr lang="en-US" sz="1450" dirty="0"/>
          </a:p>
        </p:txBody>
      </p:sp>
      <p:sp>
        <p:nvSpPr>
          <p:cNvPr id="10" name="Text 5"/>
          <p:cNvSpPr/>
          <p:nvPr/>
        </p:nvSpPr>
        <p:spPr>
          <a:xfrm>
            <a:off x="5724679" y="4471194"/>
            <a:ext cx="5811791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Питаются рыбой из океана</a:t>
            </a:r>
            <a:endParaRPr lang="en-US" sz="11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24679" y="4930775"/>
            <a:ext cx="378014" cy="37802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724679" y="5460008"/>
            <a:ext cx="5811791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Мхи и лишайники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5724679" y="5817195"/>
            <a:ext cx="5811791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Единственные растения Арктики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18526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Зона тундры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2059384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Южнее льдов начинается тундра. Здесь тоже холодно, под землей находится вечная мерзлота. Деревья здесь не растут из-за холода и сильных ветров.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3179266"/>
            <a:ext cx="6296860" cy="2493367"/>
          </a:xfrm>
          <a:prstGeom prst="roundRect">
            <a:avLst>
              <a:gd name="adj" fmla="val 3184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239710" y="3185616"/>
            <a:ext cx="3142080" cy="1391543"/>
          </a:xfrm>
          <a:custGeom>
            <a:avLst/>
            <a:gdLst/>
            <a:ahLst/>
            <a:cxnLst/>
            <a:rect l="l" t="t" r="r" b="b"/>
            <a:pathLst>
              <a:path w="3142080" h="1391543">
                <a:moveTo>
                  <a:pt x="66156" y="0"/>
                </a:moveTo>
                <a:lnTo>
                  <a:pt x="3142080" y="0"/>
                </a:lnTo>
                <a:lnTo>
                  <a:pt x="3142080" y="1391543"/>
                </a:lnTo>
                <a:lnTo>
                  <a:pt x="0" y="1391543"/>
                </a:lnTo>
                <a:lnTo>
                  <a:pt x="0" y="66158"/>
                </a:lnTo>
                <a:arcTo hR="66158" wR="66156" stAng="10800000" swAng="5400000"/>
                <a:close/>
              </a:path>
            </a:pathLst>
          </a:custGeom>
          <a:solidFill>
            <a:srgbClr val="31136C"/>
          </a:solidFill>
          <a:ln/>
        </p:spPr>
      </p:sp>
      <p:sp>
        <p:nvSpPr>
          <p:cNvPr id="7" name="Text 4"/>
          <p:cNvSpPr/>
          <p:nvPr/>
        </p:nvSpPr>
        <p:spPr>
          <a:xfrm>
            <a:off x="5428717" y="3374628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🌡️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Холодный климат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5428717" y="3783310"/>
            <a:ext cx="276406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Суровые зимы, короткое лето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381790" y="3185616"/>
            <a:ext cx="3142080" cy="1391543"/>
          </a:xfrm>
          <a:custGeom>
            <a:avLst/>
            <a:gdLst/>
            <a:ahLst/>
            <a:cxnLst/>
            <a:rect l="l" t="t" r="r" b="b"/>
            <a:pathLst>
              <a:path w="3142080" h="1391543">
                <a:moveTo>
                  <a:pt x="0" y="0"/>
                </a:moveTo>
                <a:lnTo>
                  <a:pt x="3075924" y="0"/>
                </a:lnTo>
                <a:arcTo hR="66158" wR="66156" stAng="16200000" swAng="5400000"/>
                <a:lnTo>
                  <a:pt x="3142080" y="1391543"/>
                </a:lnTo>
                <a:lnTo>
                  <a:pt x="0" y="1391543"/>
                </a:lnTo>
                <a:lnTo>
                  <a:pt x="0" y="0"/>
                </a:lnTo>
                <a:close/>
              </a:path>
            </a:pathLst>
          </a:custGeom>
          <a:solidFill>
            <a:srgbClr val="31136C"/>
          </a:solidFill>
          <a:ln/>
        </p:spPr>
      </p:sp>
      <p:sp>
        <p:nvSpPr>
          <p:cNvPr id="10" name="Shape 7"/>
          <p:cNvSpPr/>
          <p:nvPr/>
        </p:nvSpPr>
        <p:spPr>
          <a:xfrm>
            <a:off x="8381790" y="3185616"/>
            <a:ext cx="25399" cy="1391543"/>
          </a:xfrm>
          <a:prstGeom prst="roundRect">
            <a:avLst>
              <a:gd name="adj" fmla="val 50001"/>
            </a:avLst>
          </a:prstGeom>
          <a:solidFill>
            <a:srgbClr val="4A2C85"/>
          </a:solidFill>
          <a:ln/>
        </p:spPr>
      </p:sp>
      <p:sp>
        <p:nvSpPr>
          <p:cNvPr id="11" name="Text 8"/>
          <p:cNvSpPr/>
          <p:nvPr/>
        </p:nvSpPr>
        <p:spPr>
          <a:xfrm>
            <a:off x="8570797" y="3374628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🧊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Вечная мерзлота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570797" y="3783310"/>
            <a:ext cx="276406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Земля промёрзшая на большую глубину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239710" y="4577159"/>
            <a:ext cx="6284160" cy="1089124"/>
          </a:xfrm>
          <a:custGeom>
            <a:avLst/>
            <a:gdLst/>
            <a:ahLst/>
            <a:cxnLst/>
            <a:rect l="l" t="t" r="r" b="b"/>
            <a:pathLst>
              <a:path w="6284160" h="1089124">
                <a:moveTo>
                  <a:pt x="0" y="0"/>
                </a:moveTo>
                <a:lnTo>
                  <a:pt x="6284160" y="0"/>
                </a:lnTo>
                <a:lnTo>
                  <a:pt x="6284160" y="1022966"/>
                </a:lnTo>
                <a:arcTo hR="66158" wR="66156" stAng="0" swAng="5400000"/>
                <a:lnTo>
                  <a:pt x="66156" y="1089124"/>
                </a:lnTo>
                <a:arcTo hR="66158" wR="66156" stAng="5400000" swAng="5400000"/>
                <a:lnTo>
                  <a:pt x="0" y="0"/>
                </a:lnTo>
                <a:close/>
              </a:path>
            </a:pathLst>
          </a:custGeom>
          <a:solidFill>
            <a:srgbClr val="31136C"/>
          </a:solidFill>
          <a:ln/>
        </p:spPr>
      </p:sp>
      <p:sp>
        <p:nvSpPr>
          <p:cNvPr id="14" name="Shape 11"/>
          <p:cNvSpPr/>
          <p:nvPr/>
        </p:nvSpPr>
        <p:spPr>
          <a:xfrm>
            <a:off x="5239710" y="4577159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15" name="Text 12"/>
          <p:cNvSpPr/>
          <p:nvPr/>
        </p:nvSpPr>
        <p:spPr>
          <a:xfrm>
            <a:off x="5428717" y="4766171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💨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Сильные ветры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5428717" y="5174853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Деревья не могут расти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5066"/>
            <a:ext cx="10868745" cy="429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Растения и животные тундры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61475" y="1194594"/>
            <a:ext cx="5266697" cy="5700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 тундре растут карликовые березки (высотой по колено!), ягель, морошка. Живут северные олени, песцы, лемминги и полярные совы, которые меняют цвет оперения на белый.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661475" y="1877020"/>
            <a:ext cx="309257" cy="309265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0643" y="1924248"/>
            <a:ext cx="4857529" cy="214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Карликовые берёзки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070643" y="2238970"/>
            <a:ext cx="4857529" cy="1900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Высотой всего по колено!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61475" y="2628900"/>
            <a:ext cx="309257" cy="309265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70643" y="2676128"/>
            <a:ext cx="4857529" cy="214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Северные олени и песцы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70643" y="2990850"/>
            <a:ext cx="4857529" cy="1900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Приспособились к суровым условиям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61475" y="3380780"/>
            <a:ext cx="309257" cy="309265"/>
          </a:xfrm>
          <a:prstGeom prst="roundRect">
            <a:avLst>
              <a:gd name="adj" fmla="val 18671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0643" y="3428008"/>
            <a:ext cx="4857529" cy="214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Полярная сова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070643" y="3742730"/>
            <a:ext cx="4857529" cy="1900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Меняет оперение на белое зимой</a:t>
            </a:r>
            <a:endParaRPr lang="en-US" sz="10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9873" y="1217017"/>
            <a:ext cx="5003278" cy="50034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39676"/>
            <a:ext cx="6296860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Зона лесов (Тайга)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33360" y="1243409"/>
            <a:ext cx="6296860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Самая огромная природная зона России — это хвойные леса (тайга). Она занимает больше половины страны. Здесь растут сосны, ели, пихты и лиственницы.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5233360" y="1657449"/>
            <a:ext cx="6296860" cy="898624"/>
          </a:xfrm>
          <a:prstGeom prst="roundRect">
            <a:avLst>
              <a:gd name="adj" fmla="val 5742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362540" y="1786632"/>
            <a:ext cx="368489" cy="368498"/>
          </a:xfrm>
          <a:prstGeom prst="ellipse">
            <a:avLst/>
          </a:prstGeom>
          <a:solidFill>
            <a:srgbClr val="581CA0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3840" y="1887934"/>
            <a:ext cx="165790" cy="16579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62540" y="2234902"/>
            <a:ext cx="6038500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Сосна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5233360" y="2635845"/>
            <a:ext cx="6296860" cy="898624"/>
          </a:xfrm>
          <a:prstGeom prst="roundRect">
            <a:avLst>
              <a:gd name="adj" fmla="val 5742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362540" y="2765028"/>
            <a:ext cx="368489" cy="368498"/>
          </a:xfrm>
          <a:prstGeom prst="ellipse">
            <a:avLst/>
          </a:prstGeom>
          <a:solidFill>
            <a:srgbClr val="581CA0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3840" y="2866330"/>
            <a:ext cx="165790" cy="16579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362540" y="3213298"/>
            <a:ext cx="6038500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Ель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5233360" y="3614241"/>
            <a:ext cx="6296860" cy="898624"/>
          </a:xfrm>
          <a:prstGeom prst="roundRect">
            <a:avLst>
              <a:gd name="adj" fmla="val 5742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5362540" y="3743424"/>
            <a:ext cx="368489" cy="368498"/>
          </a:xfrm>
          <a:prstGeom prst="ellipse">
            <a:avLst/>
          </a:prstGeom>
          <a:solidFill>
            <a:srgbClr val="581CA0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63840" y="3844727"/>
            <a:ext cx="165790" cy="16579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362540" y="4191695"/>
            <a:ext cx="6038500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Пихта</a:t>
            </a:r>
            <a:endParaRPr lang="en-US" sz="1200" dirty="0"/>
          </a:p>
        </p:txBody>
      </p:sp>
      <p:sp>
        <p:nvSpPr>
          <p:cNvPr id="17" name="Shape 11"/>
          <p:cNvSpPr/>
          <p:nvPr/>
        </p:nvSpPr>
        <p:spPr>
          <a:xfrm>
            <a:off x="5233360" y="4592638"/>
            <a:ext cx="6296860" cy="898624"/>
          </a:xfrm>
          <a:prstGeom prst="roundRect">
            <a:avLst>
              <a:gd name="adj" fmla="val 5742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8" name="Shape 12"/>
          <p:cNvSpPr/>
          <p:nvPr/>
        </p:nvSpPr>
        <p:spPr>
          <a:xfrm>
            <a:off x="5362540" y="4721820"/>
            <a:ext cx="368489" cy="368498"/>
          </a:xfrm>
          <a:prstGeom prst="ellipse">
            <a:avLst/>
          </a:prstGeom>
          <a:solidFill>
            <a:srgbClr val="581CA0"/>
          </a:solidFill>
          <a:ln/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63840" y="4823123"/>
            <a:ext cx="165790" cy="16579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5362540" y="5170091"/>
            <a:ext cx="6038500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Лиственница</a:t>
            </a:r>
            <a:endParaRPr lang="en-US" sz="1200" dirty="0"/>
          </a:p>
        </p:txBody>
      </p:sp>
      <p:sp>
        <p:nvSpPr>
          <p:cNvPr id="21" name="Shape 14"/>
          <p:cNvSpPr/>
          <p:nvPr/>
        </p:nvSpPr>
        <p:spPr>
          <a:xfrm>
            <a:off x="5233360" y="5581055"/>
            <a:ext cx="6296860" cy="537170"/>
          </a:xfrm>
          <a:prstGeom prst="roundRect">
            <a:avLst>
              <a:gd name="adj" fmla="val 9606"/>
            </a:avLst>
          </a:prstGeom>
          <a:solidFill>
            <a:srgbClr val="31136C"/>
          </a:solidFill>
          <a:ln/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6190" y="5698232"/>
            <a:ext cx="153488" cy="122833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632508" y="5691485"/>
            <a:ext cx="5774883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Тайга занимает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больше половины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территории России — это крупнейший лесной массив на планете!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6951"/>
            <a:ext cx="10868745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Обитатели тайги</a:t>
            </a:r>
            <a:endParaRPr lang="en-US" sz="3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93044"/>
            <a:ext cx="4657112" cy="465722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49980" y="1456928"/>
            <a:ext cx="5786491" cy="803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 тайге живут бурые медведи, волки, рыси, лоси, белки, глухари и рябчики. Животные тайги имеют густой мех, чтобы пережить морозные снежные зимы.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980" y="2440980"/>
            <a:ext cx="614347" cy="6143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65041" y="2440980"/>
            <a:ext cx="1977777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Бурый медведь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6565041" y="2873772"/>
            <a:ext cx="1977777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Символ русского леса</a:t>
            </a:r>
            <a:endParaRPr lang="en-US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3533" y="2440980"/>
            <a:ext cx="614446" cy="61446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558694" y="2440980"/>
            <a:ext cx="1977777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Рысь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9558694" y="2873772"/>
            <a:ext cx="1977777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Ловкий хищник тайги</a:t>
            </a:r>
            <a:endParaRPr lang="en-US" sz="13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9980" y="3462834"/>
            <a:ext cx="614347" cy="61436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565041" y="3462834"/>
            <a:ext cx="1977777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Лось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6565041" y="3895626"/>
            <a:ext cx="1977777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Крупнейший житель леса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00869"/>
            <a:ext cx="6296860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Смешанные и широколиственные леса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661475" y="1488579"/>
            <a:ext cx="6296860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Южнее тайги становится теплее, и появляются деревья с широкими листьями: дубы, клены, липы. Здесь почвы более плодородные, чем в тайге.</a:t>
            </a:r>
            <a:endParaRPr lang="en-US" sz="9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02619"/>
            <a:ext cx="6296860" cy="1028799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36286" y="2013148"/>
            <a:ext cx="147336" cy="14734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97004" y="2393950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Дуб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797004" y="2633762"/>
            <a:ext cx="6025801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Могучее дерево с желудями</a:t>
            </a:r>
            <a:endParaRPr lang="en-US" sz="9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3011190"/>
            <a:ext cx="6296860" cy="1028799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36286" y="3121720"/>
            <a:ext cx="147336" cy="14734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97004" y="3502521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Клён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797004" y="3742333"/>
            <a:ext cx="6025801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Яркие листья осенью</a:t>
            </a:r>
            <a:endParaRPr lang="en-US" sz="9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1475" y="4119761"/>
            <a:ext cx="6296860" cy="1028799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36286" y="4230291"/>
            <a:ext cx="147336" cy="147340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797004" y="4611092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Липа</a:t>
            </a:r>
            <a:endParaRPr lang="en-US" sz="1200" dirty="0"/>
          </a:p>
        </p:txBody>
      </p:sp>
      <p:sp>
        <p:nvSpPr>
          <p:cNvPr id="16" name="Text 7"/>
          <p:cNvSpPr/>
          <p:nvPr/>
        </p:nvSpPr>
        <p:spPr>
          <a:xfrm>
            <a:off x="797004" y="4850904"/>
            <a:ext cx="6025801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Душистые цветы и мёд</a:t>
            </a:r>
            <a:endParaRPr lang="en-US" sz="9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61475" y="5228332"/>
            <a:ext cx="6296860" cy="1028799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736286" y="5338862"/>
            <a:ext cx="147336" cy="147340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797004" y="5719663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Плодородные почвы</a:t>
            </a:r>
            <a:endParaRPr lang="en-US" sz="1200" dirty="0"/>
          </a:p>
        </p:txBody>
      </p:sp>
      <p:sp>
        <p:nvSpPr>
          <p:cNvPr id="20" name="Text 9"/>
          <p:cNvSpPr/>
          <p:nvPr/>
        </p:nvSpPr>
        <p:spPr>
          <a:xfrm>
            <a:off x="797004" y="5959475"/>
            <a:ext cx="6025801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Богаче, чем в тайге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19820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Зона степей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590377"/>
            <a:ext cx="5780637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Еще южнее лесов не хватает влаги, деревья исчезают. Начинается степь — бескрайние равнины, покрытые травами (ковыль, типчак). Лето здесь жаркое и сухое.</a:t>
            </a:r>
            <a:endParaRPr lang="en-US" sz="1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6075" y="2597150"/>
            <a:ext cx="5806037" cy="7819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1756" y="2622550"/>
            <a:ext cx="5550356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🌾</a:t>
            </a:r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Ковыль и типчак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91756" y="3073598"/>
            <a:ext cx="5550356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Главные растения степи — травы, приспособленные к засухе</a:t>
            </a:r>
            <a:endParaRPr lang="en-US" sz="1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075" y="3669407"/>
            <a:ext cx="5806037" cy="7819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91756" y="3694807"/>
            <a:ext cx="5550356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☀️</a:t>
            </a:r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Жаркое лето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891756" y="4145855"/>
            <a:ext cx="5550356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Высокие температуры и минимум осадков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075" y="4741664"/>
            <a:ext cx="5806037" cy="7819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91756" y="4767064"/>
            <a:ext cx="5550356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🌿</a:t>
            </a:r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Нет деревьев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891756" y="5218113"/>
            <a:ext cx="5550356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Влаги недостаточно для роста леса</a:t>
            </a:r>
            <a:endParaRPr lang="en-US" sz="14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6601" y="1628775"/>
            <a:ext cx="4417307" cy="44174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08446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Кто живет в степи?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1958578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 степи много грызунов (суслики, сурки, мыши), которые роют норы для защиты от жары и хищников. Охотятся на них орлы и степные лисицы (корсаки).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3078460"/>
            <a:ext cx="3053877" cy="1404243"/>
          </a:xfrm>
          <a:prstGeom prst="roundRect">
            <a:avLst>
              <a:gd name="adj" fmla="val 5653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28717" y="3273822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🐿️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Суслики и сурки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428717" y="3682504"/>
            <a:ext cx="26631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Роют норы для защиты от жары и хищников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476244" y="3078460"/>
            <a:ext cx="3053976" cy="1404243"/>
          </a:xfrm>
          <a:prstGeom prst="roundRect">
            <a:avLst>
              <a:gd name="adj" fmla="val 5653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71601" y="3273822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🦅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Орлы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8671601" y="3682504"/>
            <a:ext cx="26632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Парят высоко и высматривают добычу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233360" y="4671715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28717" y="4867077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🦊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Корсак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5428717" y="5275759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Степная лисица — ловкий охотник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82923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Зона пустынь и полупустынь</a:t>
            </a:r>
            <a:endParaRPr lang="en-US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16373"/>
            <a:ext cx="4196352" cy="41964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45416" y="1581845"/>
            <a:ext cx="5791055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 самом юге (возле Каспийского моря) климат становится очень засушливым. Это зона пустынь. Песок, редкие колючки и палящее солнце.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45416" y="2529780"/>
            <a:ext cx="5791055" cy="10555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10720" y="2718891"/>
            <a:ext cx="533664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📍</a:t>
            </a:r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Расположение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6010720" y="3137694"/>
            <a:ext cx="5336645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Возле Каспийского моря, крайний юг России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45416" y="3738463"/>
            <a:ext cx="5791055" cy="10555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010720" y="3927574"/>
            <a:ext cx="533664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🌵</a:t>
            </a:r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Растительность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6010720" y="4346377"/>
            <a:ext cx="5336645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Редкие колючки, приспособленные к засухе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5416" y="4947146"/>
            <a:ext cx="5791055" cy="105558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010720" y="5136257"/>
            <a:ext cx="533664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🌡️</a:t>
            </a:r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Климат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6010720" y="5555059"/>
            <a:ext cx="5336645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Очень засушливый, палящее солнце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994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Жизнь в пустыне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258616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Растения (верблюжья колючка) имеют длинные корни для поиска воды. Животные (тушканчики, ящерицы, змеи) днем прячутся от жары в норах, а ночью выходят на охоту.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3076079"/>
            <a:ext cx="2009923" cy="124221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455453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Верблюжья колючка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4963220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Длинные корни уходят глубоко в землю в поисках воды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3076079"/>
            <a:ext cx="2009923" cy="124221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3135" y="455453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Тушканчик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363135" y="4963220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Днём прячется в норе, ночью выходит на охоту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3076079"/>
            <a:ext cx="2009923" cy="124221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4794" y="455453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Ящерицы и змеи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064794" y="4963220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Активны ночью, когда спадает жара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15566"/>
            <a:ext cx="6296860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Субтропики (Черноморское побережье)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661475" y="1841897"/>
            <a:ext cx="6296860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Крошечная, но самая теплая зона у Черного моря и Кавказских гор. Горы защищают ее от холодных ветров. Здесь растут пальмы, магнолии и чайные кусты.</a:t>
            </a:r>
            <a:endParaRPr lang="en-US" sz="11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13298"/>
            <a:ext cx="6296860" cy="84157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19030" y="2570857"/>
            <a:ext cx="598174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🌴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Пальмы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819030" y="2879626"/>
            <a:ext cx="598174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Тропические деревья у Чёрного моря</a:t>
            </a:r>
            <a:endParaRPr lang="en-US" sz="11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375819"/>
            <a:ext cx="6296860" cy="84157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19030" y="3533378"/>
            <a:ext cx="598174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🌸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Магнолии</a:t>
            </a:r>
            <a:endParaRPr lang="en-US" sz="1450" dirty="0"/>
          </a:p>
        </p:txBody>
      </p:sp>
      <p:sp>
        <p:nvSpPr>
          <p:cNvPr id="10" name="Text 5"/>
          <p:cNvSpPr/>
          <p:nvPr/>
        </p:nvSpPr>
        <p:spPr>
          <a:xfrm>
            <a:off x="819030" y="3842147"/>
            <a:ext cx="598174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Красивые цветущие деревья</a:t>
            </a:r>
            <a:endParaRPr lang="en-US" sz="11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338340"/>
            <a:ext cx="6296860" cy="84157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19030" y="4495899"/>
            <a:ext cx="598174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🍵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Чайные кусты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819030" y="4804668"/>
            <a:ext cx="598174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Здесь выращивают настоящий чай!</a:t>
            </a:r>
            <a:endParaRPr lang="en-US" sz="11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5300861"/>
            <a:ext cx="6296860" cy="84157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19030" y="5458420"/>
            <a:ext cx="598174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⛰️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Кавказские горы</a:t>
            </a:r>
            <a:endParaRPr lang="en-US" sz="1450" dirty="0"/>
          </a:p>
        </p:txBody>
      </p:sp>
      <p:sp>
        <p:nvSpPr>
          <p:cNvPr id="16" name="Text 9"/>
          <p:cNvSpPr/>
          <p:nvPr/>
        </p:nvSpPr>
        <p:spPr>
          <a:xfrm>
            <a:off x="819030" y="5767189"/>
            <a:ext cx="598174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Защищают зону от холодных ветров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2914"/>
            <a:ext cx="1086874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Заключение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61475" y="1316534"/>
            <a:ext cx="11478330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Россия — страна невероятных контрастов. В один и тот же день на севере могут бушевать ледяные метели, а на юге — цвести магнолии. Берегите эту прекрасную природу!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6089498" y="1568450"/>
            <a:ext cx="12700" cy="4045446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5" name="Shape 3"/>
          <p:cNvSpPr/>
          <p:nvPr/>
        </p:nvSpPr>
        <p:spPr>
          <a:xfrm>
            <a:off x="5862888" y="1700312"/>
            <a:ext cx="245659" cy="1270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6" name="Shape 4"/>
          <p:cNvSpPr/>
          <p:nvPr/>
        </p:nvSpPr>
        <p:spPr>
          <a:xfrm>
            <a:off x="6049811" y="1660624"/>
            <a:ext cx="92073" cy="92075"/>
          </a:xfrm>
          <a:prstGeom prst="ellipse">
            <a:avLst/>
          </a:prstGeom>
          <a:solidFill>
            <a:srgbClr val="581CA0"/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1610618"/>
            <a:ext cx="4942954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Арктика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61475" y="1850430"/>
            <a:ext cx="4942954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Льды и снег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083148" y="2351385"/>
            <a:ext cx="245659" cy="1270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10" name="Shape 8"/>
          <p:cNvSpPr/>
          <p:nvPr/>
        </p:nvSpPr>
        <p:spPr>
          <a:xfrm>
            <a:off x="6049811" y="2311698"/>
            <a:ext cx="92073" cy="92075"/>
          </a:xfrm>
          <a:prstGeom prst="ellipse">
            <a:avLst/>
          </a:prstGeom>
          <a:solidFill>
            <a:srgbClr val="581CA0"/>
          </a:solidFill>
          <a:ln/>
        </p:spPr>
      </p:sp>
      <p:sp>
        <p:nvSpPr>
          <p:cNvPr id="11" name="Text 9"/>
          <p:cNvSpPr/>
          <p:nvPr/>
        </p:nvSpPr>
        <p:spPr>
          <a:xfrm>
            <a:off x="6587266" y="2261691"/>
            <a:ext cx="4942954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Тундра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87266" y="2501503"/>
            <a:ext cx="4942954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Вечная мерзлота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5862888" y="2943721"/>
            <a:ext cx="245659" cy="1270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14" name="Shape 12"/>
          <p:cNvSpPr/>
          <p:nvPr/>
        </p:nvSpPr>
        <p:spPr>
          <a:xfrm>
            <a:off x="6049811" y="2904034"/>
            <a:ext cx="92073" cy="92075"/>
          </a:xfrm>
          <a:prstGeom prst="ellipse">
            <a:avLst/>
          </a:prstGeom>
          <a:solidFill>
            <a:srgbClr val="581CA0"/>
          </a:solidFill>
          <a:ln/>
        </p:spPr>
      </p:sp>
      <p:sp>
        <p:nvSpPr>
          <p:cNvPr id="15" name="Text 13"/>
          <p:cNvSpPr/>
          <p:nvPr/>
        </p:nvSpPr>
        <p:spPr>
          <a:xfrm>
            <a:off x="661475" y="2854027"/>
            <a:ext cx="4942954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Тайга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61475" y="3093839"/>
            <a:ext cx="4942954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Хвойные леса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083148" y="3536057"/>
            <a:ext cx="245659" cy="1270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18" name="Shape 16"/>
          <p:cNvSpPr/>
          <p:nvPr/>
        </p:nvSpPr>
        <p:spPr>
          <a:xfrm>
            <a:off x="6049811" y="3496370"/>
            <a:ext cx="92073" cy="92075"/>
          </a:xfrm>
          <a:prstGeom prst="ellipse">
            <a:avLst/>
          </a:prstGeom>
          <a:solidFill>
            <a:srgbClr val="581CA0"/>
          </a:solidFill>
          <a:ln/>
        </p:spPr>
      </p:sp>
      <p:sp>
        <p:nvSpPr>
          <p:cNvPr id="19" name="Text 17"/>
          <p:cNvSpPr/>
          <p:nvPr/>
        </p:nvSpPr>
        <p:spPr>
          <a:xfrm>
            <a:off x="6587266" y="3446363"/>
            <a:ext cx="4942954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Степь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87266" y="3686175"/>
            <a:ext cx="4942954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Бескрайние травы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862888" y="4128393"/>
            <a:ext cx="245659" cy="1270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22" name="Shape 20"/>
          <p:cNvSpPr/>
          <p:nvPr/>
        </p:nvSpPr>
        <p:spPr>
          <a:xfrm>
            <a:off x="6049811" y="4088705"/>
            <a:ext cx="92073" cy="92075"/>
          </a:xfrm>
          <a:prstGeom prst="ellipse">
            <a:avLst/>
          </a:prstGeom>
          <a:solidFill>
            <a:srgbClr val="581CA0"/>
          </a:solidFill>
          <a:ln/>
        </p:spPr>
      </p:sp>
      <p:sp>
        <p:nvSpPr>
          <p:cNvPr id="23" name="Text 21"/>
          <p:cNvSpPr/>
          <p:nvPr/>
        </p:nvSpPr>
        <p:spPr>
          <a:xfrm>
            <a:off x="661475" y="4038699"/>
            <a:ext cx="4942954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Пустыня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61475" y="4278511"/>
            <a:ext cx="4942954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Засушливый юг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083148" y="4720729"/>
            <a:ext cx="245659" cy="1270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26" name="Shape 24"/>
          <p:cNvSpPr/>
          <p:nvPr/>
        </p:nvSpPr>
        <p:spPr>
          <a:xfrm>
            <a:off x="6049811" y="4681041"/>
            <a:ext cx="92073" cy="92075"/>
          </a:xfrm>
          <a:prstGeom prst="ellipse">
            <a:avLst/>
          </a:prstGeom>
          <a:solidFill>
            <a:srgbClr val="581CA0"/>
          </a:solidFill>
          <a:ln/>
        </p:spPr>
      </p:sp>
      <p:sp>
        <p:nvSpPr>
          <p:cNvPr id="27" name="Text 25"/>
          <p:cNvSpPr/>
          <p:nvPr/>
        </p:nvSpPr>
        <p:spPr>
          <a:xfrm>
            <a:off x="6587266" y="4631035"/>
            <a:ext cx="4942954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Субтропики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587266" y="4870847"/>
            <a:ext cx="4942954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Тепло и пальмы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661475" y="5703689"/>
            <a:ext cx="10868745" cy="381397"/>
          </a:xfrm>
          <a:prstGeom prst="roundRect">
            <a:avLst>
              <a:gd name="adj" fmla="val 13530"/>
            </a:avLst>
          </a:prstGeom>
          <a:solidFill>
            <a:srgbClr val="31136C"/>
          </a:solidFill>
          <a:ln/>
        </p:spPr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305" y="5820866"/>
            <a:ext cx="153488" cy="122833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1060622" y="5814120"/>
            <a:ext cx="10956353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🌿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Берегите природу России!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Каждая природная зона уникальна и требует нашей защиты.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2026-08-31T14:50:00Z</dcterms:created>
  <dcterms:modified xsi:type="dcterms:W3CDTF">2026-08-31T14:50:00Z</dcterms:modified>
</cp:coreProperties>
</file>