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1695" cy="6858000"/>
  <p:notesSz cx="6858000" cy="12191695"/>
  <p:embeddedFontLst>
    <p:embeddedFont>
      <p:font typeface="Marcellus"/>
      <p:regular r:id="rId201314"/>
    </p:embeddedFont>
    <p:embeddedFont>
      <p:font typeface="Montserrat Thin"/>
      <p:regular r:id="rId201315"/>
    </p:embeddedFont>
    <p:embeddedFont>
      <p:font typeface="Montserrat"/>
      <p:regular r:id="rId201316"/>
    </p:embeddedFont>
    <p:embeddedFont>
      <p:font typeface="Montserrat SemiBold"/>
      <p:regular r:id="rId201317"/>
    </p:embeddedFont>
    <p:embeddedFont>
      <p:font typeface="Montserrat Bold"/>
      <p:regular r:id="rId201318"/>
    </p:embeddedFont>
    <p:embeddedFont>
      <p:font typeface="Montserrat Black"/>
      <p:regular r:id="rId201319"/>
    </p:embeddedFont>
    <p:embeddedFont>
      <p:font typeface="Montserrat Light"/>
      <p:regular r:id="rId201320"/>
    </p:embeddedFont>
    <p:embeddedFont>
      <p:font typeface="Montserrat ExtraLight"/>
      <p:regular r:id="rId201321"/>
    </p:embeddedFont>
    <p:embeddedFont>
      <p:font typeface="Montserrat Medium"/>
      <p:regular r:id="rId201322"/>
    </p:embeddedFont>
    <p:embeddedFont>
      <p:font typeface="Montserrat ExtraBold"/>
      <p:regular r:id="rId2013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2.png"/><Relationship Id="rId5" Type="http://schemas.openxmlformats.org/officeDocument/2006/relationships/image" Target="../media/image-10-3.svg"/><Relationship Id="rId6" Type="http://schemas.openxmlformats.org/officeDocument/2006/relationships/image" Target="../media/image-10-2.png"/><Relationship Id="rId7" Type="http://schemas.openxmlformats.org/officeDocument/2006/relationships/image" Target="../media/image-10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3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svg"/><Relationship Id="rId3" Type="http://schemas.openxmlformats.org/officeDocument/2006/relationships/image" Target="../media/image-14-3.png"/><Relationship Id="rId4" Type="http://schemas.openxmlformats.org/officeDocument/2006/relationships/image" Target="../media/image-14-4.svg"/><Relationship Id="rId5" Type="http://schemas.openxmlformats.org/officeDocument/2006/relationships/image" Target="../media/image-14-1.png"/><Relationship Id="rId6" Type="http://schemas.openxmlformats.org/officeDocument/2006/relationships/image" Target="../media/image-14-2.svg"/><Relationship Id="rId7" Type="http://schemas.openxmlformats.org/officeDocument/2006/relationships/image" Target="../media/image-14-7.jpe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svg"/><Relationship Id="rId3" Type="http://schemas.openxmlformats.org/officeDocument/2006/relationships/image" Target="../media/image-16-3.png"/><Relationship Id="rId4" Type="http://schemas.openxmlformats.org/officeDocument/2006/relationships/image" Target="../media/image-16-4.svg"/><Relationship Id="rId5" Type="http://schemas.openxmlformats.org/officeDocument/2006/relationships/image" Target="../media/image-16-5.png"/><Relationship Id="rId6" Type="http://schemas.openxmlformats.org/officeDocument/2006/relationships/image" Target="../media/image-16-6.svg"/><Relationship Id="rId7" Type="http://schemas.openxmlformats.org/officeDocument/2006/relationships/image" Target="../media/image-16-7.png"/><Relationship Id="rId8" Type="http://schemas.openxmlformats.org/officeDocument/2006/relationships/image" Target="../media/image-16-8.svg"/><Relationship Id="rId9" Type="http://schemas.openxmlformats.org/officeDocument/2006/relationships/image" Target="../media/image-16-9.png"/><Relationship Id="rId10" Type="http://schemas.openxmlformats.org/officeDocument/2006/relationships/image" Target="../media/image-16-10.svg"/><Relationship Id="rId11" Type="http://schemas.openxmlformats.org/officeDocument/2006/relationships/image" Target="../media/image-16-11.jpe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2.png"/><Relationship Id="rId5" Type="http://schemas.openxmlformats.org/officeDocument/2006/relationships/image" Target="../media/image-10-3.svg"/><Relationship Id="rId6" Type="http://schemas.openxmlformats.org/officeDocument/2006/relationships/image" Target="../media/image-10-2.png"/><Relationship Id="rId7" Type="http://schemas.openxmlformats.org/officeDocument/2006/relationships/image" Target="../media/image-10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4.png"/><Relationship Id="rId5" Type="http://schemas.openxmlformats.org/officeDocument/2006/relationships/image" Target="../media/image-2-5.svg"/><Relationship Id="rId6" Type="http://schemas.openxmlformats.org/officeDocument/2006/relationships/image" Target="../media/image-2-4.png"/><Relationship Id="rId7" Type="http://schemas.openxmlformats.org/officeDocument/2006/relationships/image" Target="../media/image-2-5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21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png"/><Relationship Id="rId3" Type="http://schemas.openxmlformats.org/officeDocument/2006/relationships/image" Target="../media/image-23-3.svg"/><Relationship Id="rId4" Type="http://schemas.openxmlformats.org/officeDocument/2006/relationships/image" Target="../media/image-23-2.png"/><Relationship Id="rId5" Type="http://schemas.openxmlformats.org/officeDocument/2006/relationships/image" Target="../media/image-23-3.svg"/><Relationship Id="rId6" Type="http://schemas.openxmlformats.org/officeDocument/2006/relationships/image" Target="../media/image-23-6.png"/><Relationship Id="rId7" Type="http://schemas.openxmlformats.org/officeDocument/2006/relationships/image" Target="../media/image-23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svg"/><Relationship Id="rId3" Type="http://schemas.openxmlformats.org/officeDocument/2006/relationships/image" Target="../media/image-24-3.png"/><Relationship Id="rId4" Type="http://schemas.openxmlformats.org/officeDocument/2006/relationships/image" Target="../media/image-24-4.svg"/><Relationship Id="rId5" Type="http://schemas.openxmlformats.org/officeDocument/2006/relationships/image" Target="../media/image-24-5.png"/><Relationship Id="rId6" Type="http://schemas.openxmlformats.org/officeDocument/2006/relationships/image" Target="../media/image-24-6.svg"/><Relationship Id="rId7" Type="http://schemas.openxmlformats.org/officeDocument/2006/relationships/image" Target="../media/image-24-7.jpe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4.png"/><Relationship Id="rId5" Type="http://schemas.openxmlformats.org/officeDocument/2006/relationships/image" Target="../media/image-3-5.svg"/><Relationship Id="rId6" Type="http://schemas.openxmlformats.org/officeDocument/2006/relationships/image" Target="../media/image-3-2.png"/><Relationship Id="rId7" Type="http://schemas.openxmlformats.org/officeDocument/2006/relationships/image" Target="../media/image-3-3.svg"/><Relationship Id="rId8" Type="http://schemas.openxmlformats.org/officeDocument/2006/relationships/image" Target="../media/image-3-2.png"/><Relationship Id="rId9" Type="http://schemas.openxmlformats.org/officeDocument/2006/relationships/image" Target="../media/image-3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2.png"/><Relationship Id="rId5" Type="http://schemas.openxmlformats.org/officeDocument/2006/relationships/image" Target="../media/image-7-3.svg"/><Relationship Id="rId6" Type="http://schemas.openxmlformats.org/officeDocument/2006/relationships/image" Target="../media/image-7-2.png"/><Relationship Id="rId7" Type="http://schemas.openxmlformats.org/officeDocument/2006/relationships/image" Target="../media/image-7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1.png"/><Relationship Id="rId4" Type="http://schemas.openxmlformats.org/officeDocument/2006/relationships/image" Target="../media/image-8-2.svg"/><Relationship Id="rId5" Type="http://schemas.openxmlformats.org/officeDocument/2006/relationships/image" Target="../media/image-8-5.jpe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331541"/>
            <a:ext cx="6296860" cy="1412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Квадратичные функции и парабола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661475" y="3820021"/>
            <a:ext cx="6296860" cy="706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Математика 9 класс — Исследование графиков и парабол</a:t>
            </a:r>
            <a:endParaRPr lang="en-US" sz="2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95337"/>
            <a:ext cx="6296860" cy="12009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Находим вершину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5233360" y="2050852"/>
            <a:ext cx="6296860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Постановка вопроса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5233360" y="2555875"/>
            <a:ext cx="6906444" cy="193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Вычислим координаты вершины параболы вместе: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5233360" y="2902545"/>
            <a:ext cx="19050" cy="1062831"/>
          </a:xfrm>
          <a:prstGeom prst="roundRect">
            <a:avLst>
              <a:gd name="adj" fmla="val 59999"/>
            </a:avLst>
          </a:prstGeom>
          <a:solidFill>
            <a:srgbClr val="FF954F"/>
          </a:solidFill>
          <a:ln/>
        </p:spPr>
      </p:sp>
      <p:sp>
        <p:nvSpPr>
          <p:cNvPr id="7" name="Text 4"/>
          <p:cNvSpPr/>
          <p:nvPr/>
        </p:nvSpPr>
        <p:spPr>
          <a:xfrm>
            <a:off x="5474357" y="3107333"/>
            <a:ext cx="6055863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Функция: </a:t>
            </a:r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y = x² - 4x + 3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5474357" y="3612356"/>
            <a:ext cx="6665448" cy="1994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Задача: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Найти координаты вершины параболы 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(X₀; Y₀)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2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93585" y="4102844"/>
            <a:ext cx="240996" cy="24100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755436" y="4118967"/>
            <a:ext cx="5774784" cy="1994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Вопрос к классу: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Чему равны коэффициенты 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b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 этой функции?</a:t>
            </a:r>
            <a:endParaRPr lang="en-US" sz="12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93585" y="4841726"/>
            <a:ext cx="240996" cy="24100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755436" y="4857849"/>
            <a:ext cx="5774784" cy="3925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Вопрос к классу: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Какое значение получится при расчете X₀ по формуле 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-b / (2a)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</a:t>
            </a:r>
            <a:endParaRPr lang="en-US" sz="12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93585" y="5580608"/>
            <a:ext cx="240996" cy="24100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755436" y="5596731"/>
            <a:ext cx="5774784" cy="193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Проверим расчеты на следующем слайде!</a:t>
            </a:r>
            <a:endParaRPr lang="en-US" sz="1250" dirty="0"/>
          </a:p>
        </p:txBody>
      </p:sp>
      <p:sp>
        <p:nvSpPr>
          <p:cNvPr id="15" name="Text 9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11155778" y="6457255"/>
            <a:ext cx="903662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37009"/>
            <a:ext cx="10868745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Находим вершину (Решение)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61475" y="1409303"/>
            <a:ext cx="10868745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и ответ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61475" y="1929309"/>
            <a:ext cx="5871023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Вот последовательный расчет координат вершины: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61475" y="2210098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61475" y="2438995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475" y="2547938"/>
            <a:ext cx="526143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Условие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61475" y="2919115"/>
            <a:ext cx="5261439" cy="1675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 = x² - 4x + 3 (здесь 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 = 1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b = -4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61475" y="3299222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61475" y="3528120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61475" y="3637062"/>
            <a:ext cx="526143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1: Находим X₀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61475" y="4008239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X₀ = -(-4) / (2 × 1) = 4 / 2 →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X₀ = 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61475" y="4381996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61475" y="4610894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13"/>
          <p:cNvSpPr/>
          <p:nvPr/>
        </p:nvSpPr>
        <p:spPr>
          <a:xfrm>
            <a:off x="661475" y="4719836"/>
            <a:ext cx="526143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2: Находим Y₀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61475" y="5091013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Y₀ = 2² - 4 × 2 + 3 = 4 - 8 + 3 →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Y₀ = -1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61475" y="5478066"/>
            <a:ext cx="5261439" cy="423366"/>
          </a:xfrm>
          <a:prstGeom prst="roundRect">
            <a:avLst>
              <a:gd name="adj" fmla="val 14064"/>
            </a:avLst>
          </a:prstGeom>
          <a:solidFill>
            <a:srgbClr val="B6FCB8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156" y="5658148"/>
            <a:ext cx="177200" cy="141684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122037" y="5609134"/>
            <a:ext cx="5268781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Координаты вершины параболы: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(2; -1)</a:t>
            </a:r>
            <a:endParaRPr lang="en-US" sz="1100" dirty="0"/>
          </a:p>
        </p:txBody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131" y="1953220"/>
            <a:ext cx="3946029" cy="394612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11195564" y="6457255"/>
            <a:ext cx="863876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89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42640"/>
            <a:ext cx="6296860" cy="12713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Практикум: Попробуй сам!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5233360" y="1975247"/>
            <a:ext cx="6296860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Задание «Вычисли вершину»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5233360" y="2522736"/>
            <a:ext cx="6906444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Попробуй найти координаты вершины самостоятельно: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5233360" y="2905125"/>
            <a:ext cx="19050" cy="2330053"/>
          </a:xfrm>
          <a:prstGeom prst="roundRect">
            <a:avLst>
              <a:gd name="adj" fmla="val 59999"/>
            </a:avLst>
          </a:prstGeom>
          <a:solidFill>
            <a:srgbClr val="FF954F"/>
          </a:solidFill>
          <a:ln/>
        </p:spPr>
      </p:sp>
      <p:sp>
        <p:nvSpPr>
          <p:cNvPr id="7" name="Text 4"/>
          <p:cNvSpPr/>
          <p:nvPr/>
        </p:nvSpPr>
        <p:spPr>
          <a:xfrm>
            <a:off x="5488446" y="3134717"/>
            <a:ext cx="6041775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Твое задание: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5488446" y="3682206"/>
            <a:ext cx="6651359" cy="2164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Найди координаты вершины параболы </a:t>
            </a:r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(X₀; Y₀)</a:t>
            </a:r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для функции: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488446" y="4128294"/>
            <a:ext cx="6041775" cy="877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53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y = x² - 6x + 5</a:t>
            </a:r>
            <a:endParaRPr lang="en-US" sz="5300" dirty="0"/>
          </a:p>
        </p:txBody>
      </p:sp>
      <p:sp>
        <p:nvSpPr>
          <p:cNvPr id="10" name="Shape 7"/>
          <p:cNvSpPr/>
          <p:nvPr/>
        </p:nvSpPr>
        <p:spPr>
          <a:xfrm>
            <a:off x="5233360" y="5407521"/>
            <a:ext cx="6296860" cy="808732"/>
          </a:xfrm>
          <a:prstGeom prst="roundRect">
            <a:avLst>
              <a:gd name="adj" fmla="val 8835"/>
            </a:avLst>
          </a:prstGeom>
          <a:solidFill>
            <a:srgbClr val="B6D6FC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417" y="5623620"/>
            <a:ext cx="212620" cy="17006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786094" y="5603081"/>
            <a:ext cx="5574069" cy="4329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💡</a:t>
            </a:r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indent="0" marL="0">
              <a:lnSpc>
                <a:spcPct val="103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Подсказка:</a:t>
            </a:r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Коэффициент </a:t>
            </a:r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000000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 = 1</a:t>
            </a:r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коэффициент </a:t>
            </a:r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000000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b = -6</a:t>
            </a:r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Подставь их в формулу X₀ = -b / (2a).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11168180" y="6458148"/>
            <a:ext cx="891260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38002"/>
            <a:ext cx="10868745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Решение практикума: Проверим расчеты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61475" y="1410295"/>
            <a:ext cx="10868745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самостоятельной работы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61475" y="1930301"/>
            <a:ext cx="5871023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Сверим твои расчеты с правильным решением: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61475" y="2211090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61475" y="2439988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475" y="2548930"/>
            <a:ext cx="526143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Условие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61475" y="2920107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 = x² - 6x + 5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61475" y="3293864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61475" y="3522762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61475" y="3631704"/>
            <a:ext cx="526143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1: Вычисляем X₀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61475" y="4002881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X₀ = -(-6) / (2 × 1) = 6 / 2 →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X₀ = 3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61475" y="4376638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61475" y="4605536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13"/>
          <p:cNvSpPr/>
          <p:nvPr/>
        </p:nvSpPr>
        <p:spPr>
          <a:xfrm>
            <a:off x="661475" y="4714478"/>
            <a:ext cx="526143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2: Вычисляем Y₀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61475" y="5085655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Y₀ = 3² - 6 × 3 + 5 = 9 - 18 + 5 →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Y₀ = -4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61475" y="5472708"/>
            <a:ext cx="5261439" cy="423366"/>
          </a:xfrm>
          <a:prstGeom prst="roundRect">
            <a:avLst>
              <a:gd name="adj" fmla="val 14064"/>
            </a:avLst>
          </a:prstGeom>
          <a:solidFill>
            <a:srgbClr val="B6FCB8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156" y="5652790"/>
            <a:ext cx="177200" cy="141684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122037" y="5603776"/>
            <a:ext cx="5268781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Результат: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Координаты вершины параболы: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(3; -4)</a:t>
            </a:r>
            <a:endParaRPr lang="en-US" sz="1100" dirty="0"/>
          </a:p>
        </p:txBody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131" y="1954213"/>
            <a:ext cx="3946029" cy="394612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11168676" y="6457255"/>
            <a:ext cx="890764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54248"/>
            <a:ext cx="10868745" cy="565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Ось симметрии параболы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61475" y="1267718"/>
            <a:ext cx="10868745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Зеркальность графика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61475" y="1840508"/>
            <a:ext cx="5859514" cy="176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Парабола обладает идеальной геометрической симметрией:</a:t>
            </a:r>
            <a:endParaRPr lang="en-US" sz="11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2153444"/>
            <a:ext cx="5249930" cy="109785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07928" y="2323703"/>
            <a:ext cx="4833221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Ось симметрии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907928" y="2727226"/>
            <a:ext cx="4833221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Осью симметрии параболы является вертикальная прямая: </a:t>
            </a:r>
            <a:pPr algn="l" indent="0" marL="0">
              <a:lnSpc>
                <a:spcPct val="97000"/>
              </a:lnSpc>
              <a:buNone/>
            </a:pPr>
            <a:r>
              <a:rPr lang="en-US" sz="11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x = X₀</a:t>
            </a:r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(проходит точно через вершину).</a:t>
            </a:r>
            <a:endParaRPr lang="en-US" sz="11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3372247"/>
            <a:ext cx="5249930" cy="127476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07928" y="3542506"/>
            <a:ext cx="4833221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Зеркальные точки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907928" y="3946029"/>
            <a:ext cx="4833221" cy="5307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Любые точки параболы, лежащие на одинаковом расстоянии слева и справа от оси симметрии, имеют абсолютно одинаковые координаты по высоте Y.</a:t>
            </a:r>
            <a:endParaRPr lang="en-US" sz="11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475" y="4767957"/>
            <a:ext cx="5249930" cy="109785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07928" y="4938216"/>
            <a:ext cx="4833221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Ускорение построения</a:t>
            </a:r>
            <a:endParaRPr lang="en-US" sz="1700" dirty="0"/>
          </a:p>
        </p:txBody>
      </p:sp>
      <p:sp>
        <p:nvSpPr>
          <p:cNvPr id="13" name="Text 8"/>
          <p:cNvSpPr/>
          <p:nvPr/>
        </p:nvSpPr>
        <p:spPr>
          <a:xfrm>
            <a:off x="907928" y="5341739"/>
            <a:ext cx="4833221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Зная это свойство, мы можем строить график в два раза быстрее, просто отображая найденные точки зеркально.</a:t>
            </a:r>
            <a:endParaRPr lang="en-US" sz="11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640" y="1867694"/>
            <a:ext cx="4199924" cy="4200029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11155877" y="6457255"/>
            <a:ext cx="903563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44525"/>
            <a:ext cx="6296860" cy="12009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3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Симметрия в природе и графиках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5233360" y="1900039"/>
            <a:ext cx="6296860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Как упростить построение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4623776" y="2405063"/>
            <a:ext cx="6906444" cy="193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Визуальное правило симметрии:</a:t>
            </a:r>
            <a:endParaRPr lang="en-US" sz="12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3360" y="2751733"/>
            <a:ext cx="803255" cy="128260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173137" y="2912368"/>
            <a:ext cx="5357083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Отступ на 1 единицу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6173137" y="3294459"/>
            <a:ext cx="5357083" cy="5792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Если мы отступим от координаты вершины X₀ на 1 единицу влево и на 1 единицу вправо — высота точек (Y) будет одинаковой.</a:t>
            </a:r>
            <a:endParaRPr lang="en-US" sz="12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360" y="4034334"/>
            <a:ext cx="803255" cy="108952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173137" y="4194969"/>
            <a:ext cx="5357083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Отступ на 2 единицы</a:t>
            </a:r>
            <a:endParaRPr lang="en-US" sz="1800" dirty="0"/>
          </a:p>
        </p:txBody>
      </p:sp>
      <p:sp>
        <p:nvSpPr>
          <p:cNvPr id="11" name="Text 6"/>
          <p:cNvSpPr/>
          <p:nvPr/>
        </p:nvSpPr>
        <p:spPr>
          <a:xfrm>
            <a:off x="6173137" y="4577060"/>
            <a:ext cx="5357083" cy="386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Если отступим на 2 единицы влево и вправо — высоты снова совпадут.</a:t>
            </a:r>
            <a:endParaRPr lang="en-US" sz="12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360" y="5123855"/>
            <a:ext cx="803255" cy="1089521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173137" y="5284490"/>
            <a:ext cx="5357083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Вывод</a:t>
            </a:r>
            <a:endParaRPr lang="en-US" sz="1800" dirty="0"/>
          </a:p>
        </p:txBody>
      </p:sp>
      <p:sp>
        <p:nvSpPr>
          <p:cNvPr id="14" name="Text 8"/>
          <p:cNvSpPr/>
          <p:nvPr/>
        </p:nvSpPr>
        <p:spPr>
          <a:xfrm>
            <a:off x="6173137" y="5666581"/>
            <a:ext cx="5357083" cy="386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Это позволяет рассчитывать координаты точек только для одной половины параболы, а вторую рисовать автоматически.</a:t>
            </a:r>
            <a:endParaRPr lang="en-US" sz="1250" dirty="0"/>
          </a:p>
        </p:txBody>
      </p:sp>
      <p:sp>
        <p:nvSpPr>
          <p:cNvPr id="15" name="Text 9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11168478" y="6457255"/>
            <a:ext cx="890962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49102"/>
            <a:ext cx="10868745" cy="45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Алгоритм построения параболы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661475" y="1240135"/>
            <a:ext cx="10868745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Пять шагов к точному графику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661475" y="1661319"/>
            <a:ext cx="5284556" cy="2633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Чтобы построить график квадратичной функции на бумаге, следуй простому алгоритму: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784305" y="2198688"/>
            <a:ext cx="122830" cy="552748"/>
          </a:xfrm>
          <a:prstGeom prst="roundRect">
            <a:avLst>
              <a:gd name="adj" fmla="val 42011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61475" y="2114252"/>
            <a:ext cx="368489" cy="368498"/>
          </a:xfrm>
          <a:prstGeom prst="ellipse">
            <a:avLst/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3548" y="2206327"/>
            <a:ext cx="184245" cy="1842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09734" y="2137271"/>
            <a:ext cx="4836297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Направление ветвей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1109734" y="2446635"/>
            <a:ext cx="4836297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Определи направление ветвей (коэффициент 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968549" y="3015555"/>
            <a:ext cx="122830" cy="552748"/>
          </a:xfrm>
          <a:prstGeom prst="roundRect">
            <a:avLst>
              <a:gd name="adj" fmla="val 42011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845719" y="2931120"/>
            <a:ext cx="368489" cy="368498"/>
          </a:xfrm>
          <a:prstGeom prst="ellipse">
            <a:avLst/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7792" y="3023195"/>
            <a:ext cx="184245" cy="1842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293979" y="2954139"/>
            <a:ext cx="4652052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Вершина параболы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1293979" y="3263503"/>
            <a:ext cx="4652052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Найди и отметь вершину параболы 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(X₀; Y₀)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1152794" y="3832423"/>
            <a:ext cx="122830" cy="552748"/>
          </a:xfrm>
          <a:prstGeom prst="roundRect">
            <a:avLst>
              <a:gd name="adj" fmla="val 42011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1029964" y="3747988"/>
            <a:ext cx="368489" cy="368498"/>
          </a:xfrm>
          <a:prstGeom prst="ellipse">
            <a:avLst/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2037" y="3840063"/>
            <a:ext cx="184245" cy="1842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478223" y="3771007"/>
            <a:ext cx="4467808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Ось симметрии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1478223" y="4080371"/>
            <a:ext cx="4467808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Нарисуй пунктиром вертикальную ось симметрии 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x = X₀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sp>
        <p:nvSpPr>
          <p:cNvPr id="20" name="Shape 15"/>
          <p:cNvSpPr/>
          <p:nvPr/>
        </p:nvSpPr>
        <p:spPr>
          <a:xfrm>
            <a:off x="1337138" y="4649291"/>
            <a:ext cx="122830" cy="552748"/>
          </a:xfrm>
          <a:prstGeom prst="roundRect">
            <a:avLst>
              <a:gd name="adj" fmla="val 42011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1214308" y="4564856"/>
            <a:ext cx="368489" cy="368498"/>
          </a:xfrm>
          <a:prstGeom prst="ellipse">
            <a:avLst/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06381" y="4656931"/>
            <a:ext cx="184245" cy="184249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662567" y="4587875"/>
            <a:ext cx="4283464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Дополнительные точки</a:t>
            </a:r>
            <a:endParaRPr lang="en-US" sz="1350" dirty="0"/>
          </a:p>
        </p:txBody>
      </p:sp>
      <p:sp>
        <p:nvSpPr>
          <p:cNvPr id="24" name="Text 18"/>
          <p:cNvSpPr/>
          <p:nvPr/>
        </p:nvSpPr>
        <p:spPr>
          <a:xfrm>
            <a:off x="1662567" y="4897239"/>
            <a:ext cx="4283464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Найди 2–3 пары дополнительных симметричных точек.</a:t>
            </a:r>
            <a:endParaRPr lang="en-US" sz="950" dirty="0"/>
          </a:p>
        </p:txBody>
      </p:sp>
      <p:sp>
        <p:nvSpPr>
          <p:cNvPr id="25" name="Shape 19"/>
          <p:cNvSpPr/>
          <p:nvPr/>
        </p:nvSpPr>
        <p:spPr>
          <a:xfrm>
            <a:off x="1152794" y="5466159"/>
            <a:ext cx="122830" cy="552748"/>
          </a:xfrm>
          <a:prstGeom prst="roundRect">
            <a:avLst>
              <a:gd name="adj" fmla="val 42011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1029964" y="5381724"/>
            <a:ext cx="368489" cy="368498"/>
          </a:xfrm>
          <a:prstGeom prst="ellipse">
            <a:avLst/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2037" y="5473799"/>
            <a:ext cx="184245" cy="184249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1478223" y="5404743"/>
            <a:ext cx="4467808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Соединение точек</a:t>
            </a:r>
            <a:endParaRPr lang="en-US" sz="1350" dirty="0"/>
          </a:p>
        </p:txBody>
      </p:sp>
      <p:sp>
        <p:nvSpPr>
          <p:cNvPr id="29" name="Text 22"/>
          <p:cNvSpPr/>
          <p:nvPr/>
        </p:nvSpPr>
        <p:spPr>
          <a:xfrm>
            <a:off x="1478223" y="5714107"/>
            <a:ext cx="4467808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Соедини все точки плавной кривой линией.</a:t>
            </a:r>
            <a:endParaRPr lang="en-US" sz="950" dirty="0"/>
          </a:p>
        </p:txBody>
      </p:sp>
      <p:pic>
        <p:nvPicPr>
          <p:cNvPr id="30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52014" y="1679277"/>
            <a:ext cx="3434867" cy="3434953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32" name="Text 24"/>
          <p:cNvSpPr/>
          <p:nvPr/>
        </p:nvSpPr>
        <p:spPr>
          <a:xfrm>
            <a:off x="11162723" y="6457255"/>
            <a:ext cx="89671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701973"/>
            <a:ext cx="6296860" cy="12009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Строим параболу по точкам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661475" y="1957487"/>
            <a:ext cx="6296860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Постановка вопроса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661475" y="2462510"/>
            <a:ext cx="6906444" cy="193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Построим график квадратичной функции: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61475" y="2809180"/>
            <a:ext cx="19050" cy="1249462"/>
          </a:xfrm>
          <a:prstGeom prst="roundRect">
            <a:avLst>
              <a:gd name="adj" fmla="val 59999"/>
            </a:avLst>
          </a:prstGeom>
          <a:solidFill>
            <a:srgbClr val="FF954F"/>
          </a:solidFill>
          <a:ln/>
        </p:spPr>
      </p:sp>
      <p:sp>
        <p:nvSpPr>
          <p:cNvPr id="7" name="Text 4"/>
          <p:cNvSpPr/>
          <p:nvPr/>
        </p:nvSpPr>
        <p:spPr>
          <a:xfrm>
            <a:off x="902471" y="3013968"/>
            <a:ext cx="6055863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Функция: </a:t>
            </a:r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y = x² - 2x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02471" y="3518991"/>
            <a:ext cx="6055863" cy="386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Задача: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Найти координаты вершины и несколько симметричных точек для построения.</a:t>
            </a:r>
            <a:endParaRPr lang="en-US" sz="12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1699" y="4196209"/>
            <a:ext cx="240996" cy="24100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183551" y="4212332"/>
            <a:ext cx="5774784" cy="386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Вопрос к классу: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Чему равны координаты вершины этой параболы?</a:t>
            </a:r>
            <a:endParaRPr lang="en-US" sz="12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1699" y="4935091"/>
            <a:ext cx="240996" cy="24100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183551" y="4951214"/>
            <a:ext cx="5774784" cy="3925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Вопрос к классу: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Какие дополнительные значения аргумента 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x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дадут удобные симметричные точки?</a:t>
            </a:r>
            <a:endParaRPr lang="en-US" sz="12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1699" y="5673973"/>
            <a:ext cx="240996" cy="24100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183551" y="5690096"/>
            <a:ext cx="5774784" cy="193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Давайте проверим вычисления точек на следующем слайде!</a:t>
            </a:r>
            <a:endParaRPr lang="en-US" sz="1250" dirty="0"/>
          </a:p>
        </p:txBody>
      </p:sp>
      <p:sp>
        <p:nvSpPr>
          <p:cNvPr id="15" name="Text 9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6593516" y="6457255"/>
            <a:ext cx="894038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85726"/>
            <a:ext cx="10868745" cy="494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29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Строим параболу по точкам (Решение)</a:t>
            </a:r>
            <a:endParaRPr lang="en-US" sz="2950" dirty="0"/>
          </a:p>
        </p:txBody>
      </p:sp>
      <p:sp>
        <p:nvSpPr>
          <p:cNvPr id="3" name="Text 1"/>
          <p:cNvSpPr/>
          <p:nvPr/>
        </p:nvSpPr>
        <p:spPr>
          <a:xfrm>
            <a:off x="661475" y="1417241"/>
            <a:ext cx="10868745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и ответ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51890" y="1886744"/>
            <a:ext cx="5882632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Вот координаты ключевых точек для графика: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61475" y="2137172"/>
            <a:ext cx="264610" cy="1719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661475" y="2349500"/>
            <a:ext cx="5273047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475" y="2453680"/>
            <a:ext cx="5273047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1: Вершина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61475" y="2793504"/>
            <a:ext cx="5273047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X₀ = -(-2)/2 = 1. Y₀ = 1² - 2 × 1 = -1. Вершина: </a:t>
            </a:r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(1; -1)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61475" y="3131542"/>
            <a:ext cx="264610" cy="1719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61475" y="3343870"/>
            <a:ext cx="5273047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61475" y="3448050"/>
            <a:ext cx="5273047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2: Точки при x = 0 и x = 2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61475" y="3787874"/>
            <a:ext cx="5273047" cy="3248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 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x = 0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→ 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 = 0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(точка 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(0; 0)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).</a:t>
            </a:r>
            <a:endParaRPr lang="en-US" sz="1000" dirty="0"/>
          </a:p>
          <a:p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 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x = 2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→ 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 = 2² - 4 = 0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(точка 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(2; 0)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).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61475" y="4304506"/>
            <a:ext cx="264610" cy="1719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61475" y="4516834"/>
            <a:ext cx="5273047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13"/>
          <p:cNvSpPr/>
          <p:nvPr/>
        </p:nvSpPr>
        <p:spPr>
          <a:xfrm>
            <a:off x="661475" y="4621014"/>
            <a:ext cx="5273047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3: Точки при x = -1 и x = 3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61475" y="4960838"/>
            <a:ext cx="5273047" cy="3248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 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x = -1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→ 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 = (-1)² - 2 × (-1) = 3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(точка 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(-1; 3)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).</a:t>
            </a:r>
            <a:endParaRPr lang="en-US" sz="1000" dirty="0"/>
          </a:p>
          <a:p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 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x = 3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→ 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 = 3² - 2 × 3 = 3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(точка 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(3; 3)</a:t>
            </a:r>
            <a:pPr algn="l" marL="203200" indent="-203200">
              <a:lnSpc>
                <a:spcPct val="92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61475" y="5489079"/>
            <a:ext cx="5273047" cy="379016"/>
          </a:xfrm>
          <a:prstGeom prst="roundRect">
            <a:avLst>
              <a:gd name="adj" fmla="val 14662"/>
            </a:avLst>
          </a:prstGeom>
          <a:solidFill>
            <a:srgbClr val="B6FCB8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30" y="5659239"/>
            <a:ext cx="165294" cy="132259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091280" y="5605463"/>
            <a:ext cx="5320572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Точки для графика: </a:t>
            </a:r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(1; -1)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(0; 0)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(2; 0)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(-1; 3)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(3; 3)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000" dirty="0"/>
          </a:p>
        </p:txBody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523" y="1907580"/>
            <a:ext cx="3691044" cy="3691136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11158953" y="6457255"/>
            <a:ext cx="90048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38002"/>
            <a:ext cx="10868745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Точки пересечения с осью X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61475" y="1410295"/>
            <a:ext cx="10868745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Нули функции и дискриминант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61475" y="1930301"/>
            <a:ext cx="5261439" cy="836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spcAft>
                <a:spcPts val="750"/>
              </a:spcAft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Точки, в которых парабола пересекает горизонтальную ось X, называются нулями функции.</a:t>
            </a:r>
            <a:endParaRPr lang="en-US" sz="1100" dirty="0"/>
          </a:p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Чтобы найти их, нужно решить квадратное уравнение: </a:t>
            </a:r>
            <a:pPr algn="l" indent="0" marL="0">
              <a:lnSpc>
                <a:spcPct val="95000"/>
              </a:lnSpc>
              <a:spcAft>
                <a:spcPts val="750"/>
              </a:spcAft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ax² + bx + c = 0</a:t>
            </a:r>
            <a:endParaRPr lang="en-US" sz="1100" dirty="0"/>
          </a:p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Количество точек пересечения зависит от дискриминанта (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):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661475" y="2886075"/>
            <a:ext cx="5261439" cy="841177"/>
          </a:xfrm>
          <a:prstGeom prst="roundRect">
            <a:avLst>
              <a:gd name="adj" fmla="val 7078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15855" y="3040459"/>
            <a:ext cx="4952678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 &gt; 0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15855" y="3411637"/>
            <a:ext cx="4952678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Парабола пересекает ось X в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двух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точках.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61475" y="3833515"/>
            <a:ext cx="5261439" cy="841177"/>
          </a:xfrm>
          <a:prstGeom prst="roundRect">
            <a:avLst>
              <a:gd name="adj" fmla="val 7078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15855" y="3987899"/>
            <a:ext cx="4952678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 = 0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15855" y="4359077"/>
            <a:ext cx="4952678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Парабола касается оси X в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одной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точке (своей вершиной).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61475" y="4780955"/>
            <a:ext cx="5261439" cy="1002407"/>
          </a:xfrm>
          <a:prstGeom prst="roundRect">
            <a:avLst>
              <a:gd name="adj" fmla="val 5940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15855" y="4935339"/>
            <a:ext cx="4952678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 &lt; 0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15855" y="5306516"/>
            <a:ext cx="4952678" cy="322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Парабола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 пересекает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ось X (лежит целиком выше или ниже оси).</a:t>
            </a:r>
            <a:endParaRPr lang="en-US" sz="1100" dirty="0"/>
          </a:p>
        </p:txBody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75131" y="1954213"/>
            <a:ext cx="3946029" cy="394612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11162723" y="6457255"/>
            <a:ext cx="89671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746621"/>
            <a:ext cx="6296860" cy="1130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Зачем нужны квадратичные функции?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661475" y="1925241"/>
            <a:ext cx="6296860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Траектории в окружающем мире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661475" y="2389187"/>
            <a:ext cx="6296860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Квадратичная функция описывает движение под влиянием силы тяжести и форму многих конструкций: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879030"/>
            <a:ext cx="6296860" cy="87888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07928" y="3049290"/>
            <a:ext cx="5880151" cy="288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🏀</a:t>
            </a:r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Спорт и физика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907928" y="3410744"/>
            <a:ext cx="5880151" cy="176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Баскетбольный мяч при броске в кольцо летит ровно по параболе.</a:t>
            </a:r>
            <a:endParaRPr lang="en-US" sz="11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3878858"/>
            <a:ext cx="6296860" cy="105578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07928" y="4049117"/>
            <a:ext cx="5880151" cy="288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🏗️</a:t>
            </a:r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Строительство и архитектура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907928" y="4410571"/>
            <a:ext cx="5880151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Пролёты подвесных мостов и арки зданий имеют форму параболы для равномерного распределения веса.</a:t>
            </a:r>
            <a:endParaRPr lang="en-US" sz="11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5055592"/>
            <a:ext cx="6296860" cy="105578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07928" y="5225852"/>
            <a:ext cx="5880151" cy="288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📡</a:t>
            </a:r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Технологии</a:t>
            </a:r>
            <a:endParaRPr lang="en-US" sz="1700" dirty="0"/>
          </a:p>
        </p:txBody>
      </p:sp>
      <p:sp>
        <p:nvSpPr>
          <p:cNvPr id="14" name="Text 8"/>
          <p:cNvSpPr/>
          <p:nvPr/>
        </p:nvSpPr>
        <p:spPr>
          <a:xfrm>
            <a:off x="907928" y="5587305"/>
            <a:ext cx="5880151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Спутниковые тарелки и фары машин собирают лучи в фокус благодаря параболической форме.</a:t>
            </a:r>
            <a:endParaRPr lang="en-US" sz="1150" dirty="0"/>
          </a:p>
        </p:txBody>
      </p:sp>
      <p:sp>
        <p:nvSpPr>
          <p:cNvPr id="15" name="Text 9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6644017" y="6457255"/>
            <a:ext cx="84353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45319"/>
            <a:ext cx="6296860" cy="12713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Практикум: Есть ли пересечения?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5233360" y="1977926"/>
            <a:ext cx="6296860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Постановка вопроса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5233360" y="2525415"/>
            <a:ext cx="6906444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Реши задачу самостоятельно: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5233360" y="2907804"/>
            <a:ext cx="19050" cy="2323703"/>
          </a:xfrm>
          <a:prstGeom prst="roundRect">
            <a:avLst>
              <a:gd name="adj" fmla="val 59999"/>
            </a:avLst>
          </a:prstGeom>
          <a:solidFill>
            <a:srgbClr val="FF954F"/>
          </a:solidFill>
          <a:ln/>
        </p:spPr>
      </p:sp>
      <p:sp>
        <p:nvSpPr>
          <p:cNvPr id="7" name="Text 4"/>
          <p:cNvSpPr/>
          <p:nvPr/>
        </p:nvSpPr>
        <p:spPr>
          <a:xfrm>
            <a:off x="5488446" y="3137396"/>
            <a:ext cx="6041775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Твое задание: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5488446" y="3684885"/>
            <a:ext cx="6651359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Сколько точек пересечения с осью X имеет парабола: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488446" y="4124623"/>
            <a:ext cx="6041775" cy="877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53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y = x² - 2x + 5</a:t>
            </a:r>
            <a:endParaRPr lang="en-US" sz="5300" dirty="0"/>
          </a:p>
        </p:txBody>
      </p:sp>
      <p:sp>
        <p:nvSpPr>
          <p:cNvPr id="10" name="Shape 7"/>
          <p:cNvSpPr/>
          <p:nvPr/>
        </p:nvSpPr>
        <p:spPr>
          <a:xfrm>
            <a:off x="5233360" y="5403850"/>
            <a:ext cx="6296860" cy="808732"/>
          </a:xfrm>
          <a:prstGeom prst="roundRect">
            <a:avLst>
              <a:gd name="adj" fmla="val 8835"/>
            </a:avLst>
          </a:prstGeom>
          <a:solidFill>
            <a:srgbClr val="B6D6FC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417" y="5619948"/>
            <a:ext cx="212620" cy="17006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786094" y="5599410"/>
            <a:ext cx="5574069" cy="4329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💡</a:t>
            </a:r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indent="0" marL="0">
              <a:lnSpc>
                <a:spcPct val="103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Подсказка:</a:t>
            </a:r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Составь квадратное уравнение </a:t>
            </a:r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000000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x² - 2x + 5 = 0</a:t>
            </a:r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вычисли его дискриминант D.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11128692" y="6457255"/>
            <a:ext cx="930748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72604"/>
            <a:ext cx="10868745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Решение практикума: Анализ дискриминанта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61475" y="1244898"/>
            <a:ext cx="10868745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и ответ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61475" y="1764903"/>
            <a:ext cx="5871023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Сверим твое решение с расчетом дискриминанта: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61475" y="2045692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61475" y="2274590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475" y="2383532"/>
            <a:ext cx="526143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Условие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61475" y="2754709"/>
            <a:ext cx="5261439" cy="1675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x² - 2x + 5 = 0 (здесь 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 = 1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b = -2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 = 5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61475" y="3134816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61475" y="3363714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61475" y="3472656"/>
            <a:ext cx="526143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1: Вычисляем дискриминант D = b² - 4ac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61475" y="3843834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 = (-2)² - 4 × 1 × 5 = 4 - 20 →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 = -16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61475" y="4217591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61475" y="4446488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13"/>
          <p:cNvSpPr/>
          <p:nvPr/>
        </p:nvSpPr>
        <p:spPr>
          <a:xfrm>
            <a:off x="661475" y="4555430"/>
            <a:ext cx="526143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2: Анализируем знак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61475" y="4926608"/>
            <a:ext cx="5261439" cy="3288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Так как 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 = -16 &lt; 0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(отрицательное число), уравнение не имеет вещественных корней.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61475" y="5481241"/>
            <a:ext cx="5261439" cy="584597"/>
          </a:xfrm>
          <a:prstGeom prst="roundRect">
            <a:avLst>
              <a:gd name="adj" fmla="val 10185"/>
            </a:avLst>
          </a:prstGeom>
          <a:solidFill>
            <a:srgbClr val="B6FCB8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156" y="5661323"/>
            <a:ext cx="177200" cy="141684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122037" y="5612309"/>
            <a:ext cx="4659196" cy="322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Парабола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 имеет точек пересечения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с осью X (лежит целиком выше оси, так как ветви вверх).</a:t>
            </a:r>
            <a:endParaRPr lang="en-US" sz="1100" dirty="0"/>
          </a:p>
        </p:txBody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131" y="1788815"/>
            <a:ext cx="3946029" cy="394612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11168180" y="6457255"/>
            <a:ext cx="891260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42640"/>
            <a:ext cx="10868745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Главные выводы урока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661475" y="1014710"/>
            <a:ext cx="10868745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Твоя шпаргалка по параболам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93412" y="1262063"/>
            <a:ext cx="5455208" cy="5425380"/>
          </a:xfrm>
          <a:prstGeom prst="roundRect">
            <a:avLst>
              <a:gd name="adj" fmla="val 1254"/>
            </a:avLst>
          </a:prstGeom>
          <a:solidFill>
            <a:srgbClr val="FF954F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87866" y="1309291"/>
            <a:ext cx="5266300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Запомни основные выводы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87866" y="1533029"/>
            <a:ext cx="5266300" cy="5331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Квадратичная функция задается формулой </a:t>
            </a:r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y = ax² + bx + c</a:t>
            </a:r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её график — </a:t>
            </a:r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парабола</a:t>
            </a:r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700" dirty="0"/>
          </a:p>
          <a:p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Направление ветвей зависит от знака </a:t>
            </a:r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</a:t>
            </a:r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</a:t>
            </a:r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highlight>
                  <a:srgbClr val="F2884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 &gt; 0</a:t>
            </a:r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ветви вверх, </a:t>
            </a:r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highlight>
                  <a:srgbClr val="F2884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 &lt; 0</a:t>
            </a:r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ветви вниз.</a:t>
            </a:r>
            <a:endParaRPr lang="en-US" sz="700" dirty="0"/>
          </a:p>
          <a:p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Координата вершины X₀ вычисляется по формуле </a:t>
            </a:r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X₀ = -b / (2a)</a:t>
            </a:r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700" dirty="0"/>
          </a:p>
          <a:p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Вертикальная прямая </a:t>
            </a:r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x = X₀</a:t>
            </a:r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является осью симметрии параболы.</a:t>
            </a:r>
            <a:endParaRPr lang="en-US" sz="700" dirty="0"/>
          </a:p>
          <a:p>
            <a:pPr algn="l" marL="142240" indent="-142240">
              <a:lnSpc>
                <a:spcPct val="81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Дискриминант D квадратного уравнения указывает на количество пересечений с осью X.</a:t>
            </a:r>
            <a:endParaRPr lang="en-US" sz="7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487" y="1315145"/>
            <a:ext cx="5319083" cy="531921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11140796" y="6929338"/>
            <a:ext cx="918643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22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839589"/>
            <a:ext cx="6296860" cy="635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Быстрый тест и итоги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5233360" y="1536502"/>
            <a:ext cx="6296860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Проверим свои знания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5233360" y="2083991"/>
            <a:ext cx="6906444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Ответь на три вопроса:</a:t>
            </a:r>
            <a:endParaRPr lang="en-US" sz="13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2466380"/>
            <a:ext cx="3071835" cy="19095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667184" y="2588816"/>
            <a:ext cx="204088" cy="2653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5422467" y="3146723"/>
            <a:ext cx="2693622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1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5422467" y="3556397"/>
            <a:ext cx="2693622" cy="6304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Куда направлены ветви параболы функции </a:t>
            </a:r>
            <a:pPr algn="l" indent="0" marL="0">
              <a:lnSpc>
                <a:spcPct val="103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y = -3x² + 4x - 2</a:t>
            </a:r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</a:t>
            </a:r>
            <a:endParaRPr lang="en-US" sz="13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58286" y="2466380"/>
            <a:ext cx="3071934" cy="190956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892209" y="2588816"/>
            <a:ext cx="204088" cy="2653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8647392" y="3146723"/>
            <a:ext cx="2693722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2</a:t>
            </a:r>
            <a:endParaRPr lang="en-US" sz="1900" dirty="0"/>
          </a:p>
        </p:txBody>
      </p:sp>
      <p:sp>
        <p:nvSpPr>
          <p:cNvPr id="13" name="Text 8"/>
          <p:cNvSpPr/>
          <p:nvPr/>
        </p:nvSpPr>
        <p:spPr>
          <a:xfrm>
            <a:off x="8647392" y="3556397"/>
            <a:ext cx="2693722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 какой точке пересекает ось Y парабола </a:t>
            </a:r>
            <a:pPr algn="l" indent="0" marL="0">
              <a:lnSpc>
                <a:spcPct val="103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y = x² - 2x + 7</a:t>
            </a:r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</a:t>
            </a:r>
            <a:endParaRPr lang="en-US" sz="13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4529038"/>
            <a:ext cx="6296860" cy="1489273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279746" y="4651474"/>
            <a:ext cx="204088" cy="2653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0"/>
          <p:cNvSpPr/>
          <p:nvPr/>
        </p:nvSpPr>
        <p:spPr>
          <a:xfrm>
            <a:off x="5422467" y="5209381"/>
            <a:ext cx="5918647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3</a:t>
            </a:r>
            <a:endParaRPr lang="en-US" sz="1900" dirty="0"/>
          </a:p>
        </p:txBody>
      </p:sp>
      <p:sp>
        <p:nvSpPr>
          <p:cNvPr id="17" name="Text 11"/>
          <p:cNvSpPr/>
          <p:nvPr/>
        </p:nvSpPr>
        <p:spPr>
          <a:xfrm>
            <a:off x="5422467" y="5619055"/>
            <a:ext cx="5918647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Сколько точек пересечения с осью X имеет парабола, если D = 0?</a:t>
            </a:r>
            <a:endParaRPr lang="en-US" sz="1300" dirty="0"/>
          </a:p>
        </p:txBody>
      </p:sp>
      <p:sp>
        <p:nvSpPr>
          <p:cNvPr id="18" name="Text 12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9" name="Text 13"/>
          <p:cNvSpPr/>
          <p:nvPr/>
        </p:nvSpPr>
        <p:spPr>
          <a:xfrm>
            <a:off x="11141392" y="6457255"/>
            <a:ext cx="918048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23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45331"/>
            <a:ext cx="10868745" cy="45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Ответы на экспресс-тест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661475" y="1236365"/>
            <a:ext cx="10868745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Подведение итогов урока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661475" y="1657548"/>
            <a:ext cx="5894141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Сверим наши ответы: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661475" y="1879005"/>
            <a:ext cx="5284556" cy="1160363"/>
          </a:xfrm>
          <a:prstGeom prst="roundRect">
            <a:avLst>
              <a:gd name="adj" fmla="val 4447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97004" y="2014538"/>
            <a:ext cx="368489" cy="368498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8304" y="2115840"/>
            <a:ext cx="165790" cy="16579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97004" y="2462808"/>
            <a:ext cx="5013497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Ответ 1: Вниз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97004" y="2772172"/>
            <a:ext cx="5013497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Так как первый коэффициент 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 = -3 &lt; 0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(отрицательное число).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661475" y="3119140"/>
            <a:ext cx="5284556" cy="1160363"/>
          </a:xfrm>
          <a:prstGeom prst="roundRect">
            <a:avLst>
              <a:gd name="adj" fmla="val 4447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97004" y="3254673"/>
            <a:ext cx="368489" cy="368498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8304" y="3355975"/>
            <a:ext cx="165790" cy="16579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97004" y="3702943"/>
            <a:ext cx="5013497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Ответ 2: В точке (0; 7)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797004" y="4012307"/>
            <a:ext cx="5013497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Координаты пересечения с осью Y всегда равны (0; c), здесь 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 = 7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661475" y="4359275"/>
            <a:ext cx="5284556" cy="1160363"/>
          </a:xfrm>
          <a:prstGeom prst="roundRect">
            <a:avLst>
              <a:gd name="adj" fmla="val 4447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797004" y="4494808"/>
            <a:ext cx="368489" cy="368498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98304" y="4596110"/>
            <a:ext cx="165790" cy="16579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97004" y="4943078"/>
            <a:ext cx="5013497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Ответ 3: Одну точку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797004" y="5252442"/>
            <a:ext cx="5013497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Парабола касается оси X своей вершиной.</a:t>
            </a:r>
            <a:endParaRPr lang="en-US" sz="950" dirty="0"/>
          </a:p>
        </p:txBody>
      </p:sp>
      <p:sp>
        <p:nvSpPr>
          <p:cNvPr id="20" name="Shape 15"/>
          <p:cNvSpPr/>
          <p:nvPr/>
        </p:nvSpPr>
        <p:spPr>
          <a:xfrm>
            <a:off x="661475" y="5609431"/>
            <a:ext cx="12700" cy="413345"/>
          </a:xfrm>
          <a:prstGeom prst="roundRect">
            <a:avLst>
              <a:gd name="adj" fmla="val 59999"/>
            </a:avLst>
          </a:prstGeom>
          <a:solidFill>
            <a:srgbClr val="FF954F"/>
          </a:solidFill>
          <a:ln/>
        </p:spPr>
      </p:sp>
      <p:sp>
        <p:nvSpPr>
          <p:cNvPr id="21" name="Text 16"/>
          <p:cNvSpPr/>
          <p:nvPr/>
        </p:nvSpPr>
        <p:spPr>
          <a:xfrm>
            <a:off x="845719" y="5681266"/>
            <a:ext cx="5100311" cy="269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9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Отличная работа сегодня! Квадратичные функции и свойства параболы освоены! </a:t>
            </a:r>
            <a:pPr algn="ctr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🎉</a:t>
            </a:r>
            <a:endParaRPr lang="en-US" sz="950" dirty="0"/>
          </a:p>
        </p:txBody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2014" y="1675507"/>
            <a:ext cx="3434867" cy="3434953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4" name="Text 18"/>
          <p:cNvSpPr/>
          <p:nvPr/>
        </p:nvSpPr>
        <p:spPr>
          <a:xfrm>
            <a:off x="11131569" y="6457255"/>
            <a:ext cx="927871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24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003697"/>
            <a:ext cx="3691044" cy="369113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3523" y="992088"/>
            <a:ext cx="5273047" cy="494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9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Цели сегодняшнего урока</a:t>
            </a:r>
            <a:endParaRPr lang="en-US" sz="2950" dirty="0"/>
          </a:p>
        </p:txBody>
      </p:sp>
      <p:sp>
        <p:nvSpPr>
          <p:cNvPr id="4" name="Text 1"/>
          <p:cNvSpPr/>
          <p:nvPr/>
        </p:nvSpPr>
        <p:spPr>
          <a:xfrm>
            <a:off x="6263523" y="1523603"/>
            <a:ext cx="5273047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Чему мы научимся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6263523" y="1863427"/>
            <a:ext cx="5273047" cy="2924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Сегодня мы научимся исследовать и строить кривые линии второго порядка:</a:t>
            </a:r>
            <a:endParaRPr lang="en-US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63523" y="2260104"/>
            <a:ext cx="5273047" cy="79384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41616" y="2527995"/>
            <a:ext cx="198433" cy="2579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550" dirty="0"/>
          </a:p>
        </p:txBody>
      </p:sp>
      <p:sp>
        <p:nvSpPr>
          <p:cNvPr id="8" name="Text 4"/>
          <p:cNvSpPr/>
          <p:nvPr/>
        </p:nvSpPr>
        <p:spPr>
          <a:xfrm>
            <a:off x="6904361" y="2411413"/>
            <a:ext cx="4480904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Квадратичная функция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6904361" y="2751237"/>
            <a:ext cx="4480904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Разберемся, как формула задает параболу.</a:t>
            </a:r>
            <a:endParaRPr lang="en-US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63523" y="3146524"/>
            <a:ext cx="5273047" cy="93493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441616" y="3484959"/>
            <a:ext cx="198433" cy="2579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6904361" y="3297833"/>
            <a:ext cx="4480904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Ветви параболы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6904361" y="3637657"/>
            <a:ext cx="4480904" cy="2924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Научимся мгновенно определять их направление по первому коэффициенту.</a:t>
            </a:r>
            <a:endParaRPr lang="en-US" sz="10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63523" y="4174034"/>
            <a:ext cx="5273047" cy="793849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441616" y="4441924"/>
            <a:ext cx="198433" cy="2579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550" dirty="0"/>
          </a:p>
        </p:txBody>
      </p:sp>
      <p:sp>
        <p:nvSpPr>
          <p:cNvPr id="16" name="Text 10"/>
          <p:cNvSpPr/>
          <p:nvPr/>
        </p:nvSpPr>
        <p:spPr>
          <a:xfrm>
            <a:off x="6904361" y="4325342"/>
            <a:ext cx="4480904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Вершина параболы</a:t>
            </a:r>
            <a:endParaRPr lang="en-US" sz="1450" dirty="0"/>
          </a:p>
        </p:txBody>
      </p:sp>
      <p:sp>
        <p:nvSpPr>
          <p:cNvPr id="17" name="Text 11"/>
          <p:cNvSpPr/>
          <p:nvPr/>
        </p:nvSpPr>
        <p:spPr>
          <a:xfrm>
            <a:off x="6904361" y="4665166"/>
            <a:ext cx="4480904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Освоим расчет ключевой точки графика.</a:t>
            </a:r>
            <a:endParaRPr lang="en-US" sz="100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63523" y="5060454"/>
            <a:ext cx="5273047" cy="793849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441616" y="5328345"/>
            <a:ext cx="198433" cy="2579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4</a:t>
            </a:r>
            <a:endParaRPr lang="en-US" sz="1550" dirty="0"/>
          </a:p>
        </p:txBody>
      </p:sp>
      <p:sp>
        <p:nvSpPr>
          <p:cNvPr id="20" name="Text 13"/>
          <p:cNvSpPr/>
          <p:nvPr/>
        </p:nvSpPr>
        <p:spPr>
          <a:xfrm>
            <a:off x="6904361" y="5211762"/>
            <a:ext cx="4480904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Алгоритм построения</a:t>
            </a:r>
            <a:endParaRPr lang="en-US" sz="1450" dirty="0"/>
          </a:p>
        </p:txBody>
      </p:sp>
      <p:sp>
        <p:nvSpPr>
          <p:cNvPr id="21" name="Text 14"/>
          <p:cNvSpPr/>
          <p:nvPr/>
        </p:nvSpPr>
        <p:spPr>
          <a:xfrm>
            <a:off x="6904361" y="5551587"/>
            <a:ext cx="4480904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Научимся быстро рисовать симметричные графики по точкам.</a:t>
            </a:r>
            <a:endParaRPr lang="en-US" sz="1000" dirty="0"/>
          </a:p>
        </p:txBody>
      </p:sp>
      <p:sp>
        <p:nvSpPr>
          <p:cNvPr id="22" name="Text 15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3" name="Text 16"/>
          <p:cNvSpPr/>
          <p:nvPr/>
        </p:nvSpPr>
        <p:spPr>
          <a:xfrm>
            <a:off x="11216498" y="6457255"/>
            <a:ext cx="842941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43930"/>
            <a:ext cx="10868745" cy="377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Что такое квадратичная функция?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661475" y="1042988"/>
            <a:ext cx="10868745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Уравнение второй степени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88749" y="1312565"/>
            <a:ext cx="5456597" cy="4901505"/>
          </a:xfrm>
          <a:prstGeom prst="roundRect">
            <a:avLst>
              <a:gd name="adj" fmla="val 1484"/>
            </a:avLst>
          </a:prstGeom>
          <a:solidFill>
            <a:srgbClr val="FF954F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89751" y="1366540"/>
            <a:ext cx="5254593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Определение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89751" y="1609130"/>
            <a:ext cx="5864178" cy="100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3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Квадратичной функцией называется функция, которую можно задать формулой вида: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9751" y="1763812"/>
            <a:ext cx="5254593" cy="520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31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y = ax² + bx + c</a:t>
            </a:r>
            <a:endParaRPr lang="en-US" sz="3150" dirty="0"/>
          </a:p>
        </p:txBody>
      </p:sp>
      <p:sp>
        <p:nvSpPr>
          <p:cNvPr id="8" name="Text 6"/>
          <p:cNvSpPr/>
          <p:nvPr/>
        </p:nvSpPr>
        <p:spPr>
          <a:xfrm>
            <a:off x="689751" y="2338685"/>
            <a:ext cx="5254593" cy="4593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52400" indent="-152400">
              <a:lnSpc>
                <a:spcPct val="83000"/>
              </a:lnSpc>
              <a:buSzPct val="100000"/>
              <a:buChar char="•"/>
            </a:pPr>
            <a:r>
              <a:rPr lang="en-US" sz="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x</a:t>
            </a:r>
            <a:pPr algn="l" marL="152400" indent="-152400">
              <a:lnSpc>
                <a:spcPct val="83000"/>
              </a:lnSpc>
              <a:buSzPct val="100000"/>
              <a:buChar char="•"/>
            </a:pPr>
            <a:r>
              <a:rPr lang="en-US" sz="7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аргумент (независимая переменная).</a:t>
            </a:r>
            <a:endParaRPr lang="en-US" sz="750" dirty="0"/>
          </a:p>
          <a:p>
            <a:pPr algn="l" marL="152400" indent="-152400">
              <a:lnSpc>
                <a:spcPct val="83000"/>
              </a:lnSpc>
              <a:buSzPct val="100000"/>
              <a:buChar char="•"/>
            </a:pPr>
            <a:r>
              <a:rPr lang="en-US" sz="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y</a:t>
            </a:r>
            <a:pPr algn="l" marL="152400" indent="-152400">
              <a:lnSpc>
                <a:spcPct val="83000"/>
              </a:lnSpc>
              <a:buSzPct val="100000"/>
              <a:buChar char="•"/>
            </a:pPr>
            <a:r>
              <a:rPr lang="en-US" sz="7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значение функции.</a:t>
            </a:r>
            <a:endParaRPr lang="en-US" sz="750" dirty="0"/>
          </a:p>
          <a:p>
            <a:pPr algn="l" marL="152400" indent="-152400">
              <a:lnSpc>
                <a:spcPct val="83000"/>
              </a:lnSpc>
              <a:buSzPct val="100000"/>
              <a:buChar char="•"/>
            </a:pPr>
            <a:r>
              <a:rPr lang="en-US" sz="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a, b, c</a:t>
            </a:r>
            <a:pPr algn="l" marL="152400" indent="-152400">
              <a:lnSpc>
                <a:spcPct val="83000"/>
              </a:lnSpc>
              <a:buSzPct val="100000"/>
              <a:buChar char="•"/>
            </a:pPr>
            <a:r>
              <a:rPr lang="en-US" sz="7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любые числа (коэффициенты), при этом обязательно </a:t>
            </a:r>
            <a:pPr algn="l" marL="152400" indent="-152400">
              <a:lnSpc>
                <a:spcPct val="83000"/>
              </a:lnSpc>
              <a:buSzPct val="100000"/>
              <a:buChar char="•"/>
            </a:pPr>
            <a:r>
              <a:rPr lang="en-US" sz="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 ≠ 0</a:t>
            </a:r>
            <a:pPr algn="l" marL="152400" indent="-152400">
              <a:lnSpc>
                <a:spcPct val="83000"/>
              </a:lnSpc>
              <a:buSzPct val="100000"/>
              <a:buChar char="•"/>
            </a:pPr>
            <a:r>
              <a:rPr lang="en-US" sz="7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750" dirty="0"/>
          </a:p>
          <a:p>
            <a:pPr algn="l" marL="152400" indent="-152400">
              <a:lnSpc>
                <a:spcPct val="83000"/>
              </a:lnSpc>
              <a:buSzPct val="100000"/>
              <a:buChar char="•"/>
            </a:pPr>
            <a:r>
              <a:rPr lang="en-US" sz="7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Если коэффициент </a:t>
            </a:r>
            <a:pPr algn="l" marL="152400" indent="-152400">
              <a:lnSpc>
                <a:spcPct val="83000"/>
              </a:lnSpc>
              <a:buSzPct val="100000"/>
              <a:buChar char="•"/>
            </a:pPr>
            <a:r>
              <a:rPr lang="en-US" sz="750" dirty="0">
                <a:solidFill>
                  <a:srgbClr val="000000"/>
                </a:solidFill>
                <a:highlight>
                  <a:srgbClr val="F2884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</a:t>
            </a:r>
            <a:pPr algn="l" marL="152400" indent="-152400">
              <a:lnSpc>
                <a:spcPct val="83000"/>
              </a:lnSpc>
              <a:buSzPct val="100000"/>
              <a:buChar char="•"/>
            </a:pPr>
            <a:r>
              <a:rPr lang="en-US" sz="7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будет равен нулю, функция превратится в обычную линейную (</a:t>
            </a:r>
            <a:pPr algn="l" marL="152400" indent="-152400">
              <a:lnSpc>
                <a:spcPct val="83000"/>
              </a:lnSpc>
              <a:buSzPct val="100000"/>
              <a:buChar char="•"/>
            </a:pPr>
            <a:r>
              <a:rPr lang="en-US" sz="750" dirty="0">
                <a:solidFill>
                  <a:srgbClr val="000000"/>
                </a:solidFill>
                <a:highlight>
                  <a:srgbClr val="F2884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 = bx + c</a:t>
            </a:r>
            <a:pPr algn="l" marL="152400" indent="-152400">
              <a:lnSpc>
                <a:spcPct val="83000"/>
              </a:lnSpc>
              <a:buSzPct val="100000"/>
              <a:buChar char="•"/>
            </a:pPr>
            <a:r>
              <a:rPr lang="en-US" sz="7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).</a:t>
            </a:r>
            <a:endParaRPr lang="en-US" sz="75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5424" y="1373287"/>
            <a:ext cx="4779942" cy="478006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11203600" y="6457255"/>
            <a:ext cx="855840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29159"/>
            <a:ext cx="6296860" cy="13420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0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График квадратичной функции</a:t>
            </a:r>
            <a:endParaRPr lang="en-US" sz="4050" dirty="0"/>
          </a:p>
        </p:txBody>
      </p:sp>
      <p:sp>
        <p:nvSpPr>
          <p:cNvPr id="4" name="Text 1"/>
          <p:cNvSpPr/>
          <p:nvPr/>
        </p:nvSpPr>
        <p:spPr>
          <a:xfrm>
            <a:off x="5233360" y="2139355"/>
            <a:ext cx="6296860" cy="335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Кривая линия — парабола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5233360" y="2730798"/>
            <a:ext cx="6906444" cy="2276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Графиком квадратичной функции является </a:t>
            </a:r>
            <a:pPr algn="l" indent="0" marL="0">
              <a:lnSpc>
                <a:spcPct val="106000"/>
              </a:lnSpc>
              <a:buNone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парабола</a:t>
            </a:r>
            <a:pPr algn="l" indent="0" marL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5233360" y="3150295"/>
            <a:ext cx="3063104" cy="1517749"/>
          </a:xfrm>
          <a:prstGeom prst="roundRect">
            <a:avLst>
              <a:gd name="adj" fmla="val 4969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31892" y="3348831"/>
            <a:ext cx="2666040" cy="335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U-образная кривая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5431892" y="3786684"/>
            <a:ext cx="2666040" cy="45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Парабола — это плавная U-образная кривая линия.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8467017" y="3150295"/>
            <a:ext cx="3063203" cy="1517749"/>
          </a:xfrm>
          <a:prstGeom prst="roundRect">
            <a:avLst>
              <a:gd name="adj" fmla="val 4969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65549" y="3348831"/>
            <a:ext cx="2666140" cy="335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Ось симметрии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8665549" y="3786684"/>
            <a:ext cx="2666140" cy="6828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Она имеет ось симметрии, которая делит её на две зеркальные ветви.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5233360" y="4838601"/>
            <a:ext cx="6296860" cy="1290141"/>
          </a:xfrm>
          <a:prstGeom prst="roundRect">
            <a:avLst>
              <a:gd name="adj" fmla="val 5846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431892" y="5037138"/>
            <a:ext cx="5899796" cy="335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Вершина параболы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5431892" y="5474990"/>
            <a:ext cx="5899796" cy="45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Точка, в которой парабола разворачивается (её экстремум), называется </a:t>
            </a:r>
            <a:pPr algn="l" indent="0" marL="0">
              <a:lnSpc>
                <a:spcPct val="106000"/>
              </a:lnSpc>
              <a:buNone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вершиной параболы</a:t>
            </a:r>
            <a:pPr algn="l" indent="0" marL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11216201" y="6457255"/>
            <a:ext cx="843239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42640"/>
            <a:ext cx="10868745" cy="335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Направление ветвей параболы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661475" y="995164"/>
            <a:ext cx="10868745" cy="167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Влияние коэффициента a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475" y="1265138"/>
            <a:ext cx="5934423" cy="86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Направление ветвей параболы зависит исключительно от знака первого коэффициента </a:t>
            </a:r>
            <a:pPr algn="l" indent="0" marL="0">
              <a:lnSpc>
                <a:spcPct val="80000"/>
              </a:lnSpc>
              <a:buNone/>
            </a:pPr>
            <a:r>
              <a:rPr lang="en-US" sz="7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</a:t>
            </a:r>
            <a:pPr algn="l" indent="0" marL="0">
              <a:lnSpc>
                <a:spcPct val="80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661475" y="1399084"/>
            <a:ext cx="5324838" cy="964208"/>
          </a:xfrm>
          <a:prstGeom prst="roundRect">
            <a:avLst>
              <a:gd name="adj" fmla="val 3911"/>
            </a:avLst>
          </a:prstGeom>
          <a:solidFill>
            <a:srgbClr val="FFFFF4"/>
          </a:solidFill>
          <a:ln w="6350">
            <a:solidFill>
              <a:srgbClr val="FFE0C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67825" y="1405434"/>
            <a:ext cx="5312138" cy="475754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7" name="Text 5"/>
          <p:cNvSpPr/>
          <p:nvPr/>
        </p:nvSpPr>
        <p:spPr>
          <a:xfrm>
            <a:off x="757516" y="1495127"/>
            <a:ext cx="5132755" cy="167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 &gt; 0 (положительный)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57516" y="1705471"/>
            <a:ext cx="5132755" cy="86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Ветви параболы направлены </a:t>
            </a:r>
            <a:pPr algn="l" indent="0" marL="0">
              <a:lnSpc>
                <a:spcPct val="80000"/>
              </a:lnSpc>
              <a:buNone/>
            </a:pPr>
            <a:r>
              <a:rPr lang="en-US" sz="7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вверх</a:t>
            </a:r>
            <a:pPr algn="l" indent="0" marL="0">
              <a:lnSpc>
                <a:spcPct val="80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(парабола похожа на «улыбку» </a:t>
            </a:r>
            <a:pPr algn="l" indent="0" marL="0">
              <a:lnSpc>
                <a:spcPct val="80000"/>
              </a:lnSpc>
              <a:buNone/>
            </a:pPr>
            <a:r>
              <a:rPr lang="en-US" sz="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😊</a:t>
            </a:r>
            <a:pPr algn="l" indent="0" marL="0">
              <a:lnSpc>
                <a:spcPct val="80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).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667825" y="1881188"/>
            <a:ext cx="5312138" cy="475754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0" name="Shape 8"/>
          <p:cNvSpPr/>
          <p:nvPr/>
        </p:nvSpPr>
        <p:spPr>
          <a:xfrm>
            <a:off x="667825" y="1881188"/>
            <a:ext cx="5312138" cy="12700"/>
          </a:xfrm>
          <a:prstGeom prst="roundRect">
            <a:avLst>
              <a:gd name="adj" fmla="val 296923"/>
            </a:avLst>
          </a:prstGeom>
          <a:solidFill>
            <a:srgbClr val="FFE0CC"/>
          </a:solidFill>
          <a:ln/>
        </p:spPr>
      </p:sp>
      <p:sp>
        <p:nvSpPr>
          <p:cNvPr id="11" name="Text 9"/>
          <p:cNvSpPr/>
          <p:nvPr/>
        </p:nvSpPr>
        <p:spPr>
          <a:xfrm>
            <a:off x="757516" y="1970881"/>
            <a:ext cx="5132755" cy="167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 &lt; 0 (отрицательный)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757516" y="2181225"/>
            <a:ext cx="5132755" cy="86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Ветви параболы направлены </a:t>
            </a:r>
            <a:pPr algn="l" indent="0" marL="0">
              <a:lnSpc>
                <a:spcPct val="80000"/>
              </a:lnSpc>
              <a:buNone/>
            </a:pPr>
            <a:r>
              <a:rPr lang="en-US" sz="7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вниз</a:t>
            </a:r>
            <a:pPr algn="l" indent="0" marL="0">
              <a:lnSpc>
                <a:spcPct val="80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(парабола похожа на «грустный смайлик» </a:t>
            </a:r>
            <a:pPr algn="l" indent="0" marL="0">
              <a:lnSpc>
                <a:spcPct val="80000"/>
              </a:lnSpc>
              <a:buNone/>
            </a:pPr>
            <a:r>
              <a:rPr lang="en-US" sz="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😔</a:t>
            </a:r>
            <a:pPr algn="l" indent="0" marL="0">
              <a:lnSpc>
                <a:spcPct val="80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).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661475" y="2411214"/>
            <a:ext cx="5934423" cy="92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Чем больше число </a:t>
            </a:r>
            <a:pPr algn="l" indent="0" marL="0">
              <a:lnSpc>
                <a:spcPct val="80000"/>
              </a:lnSpc>
              <a:buNone/>
            </a:pPr>
            <a:r>
              <a:rPr lang="en-US" sz="7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</a:t>
            </a:r>
            <a:pPr algn="l" indent="0" marL="0">
              <a:lnSpc>
                <a:spcPct val="80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по модулю, тем сильнее парабола сжимается к своей оси.</a:t>
            </a:r>
            <a:endParaRPr lang="en-US" sz="700" dirty="0"/>
          </a:p>
        </p:txBody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1732" y="1274763"/>
            <a:ext cx="5058541" cy="505866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11210545" y="6623248"/>
            <a:ext cx="848894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65671"/>
            <a:ext cx="6296860" cy="1059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Направление ветвей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233360" y="1867793"/>
            <a:ext cx="6296860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Постановка вопроса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5233360" y="2292152"/>
            <a:ext cx="6906444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 определим направление ветвей для двух разных парабол: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233360" y="2572941"/>
            <a:ext cx="6296860" cy="817662"/>
          </a:xfrm>
          <a:prstGeom prst="roundRect">
            <a:avLst>
              <a:gd name="adj" fmla="val 7282"/>
            </a:avLst>
          </a:prstGeom>
          <a:solidFill>
            <a:srgbClr val="FFFFF4">
              <a:alpha val="95000"/>
            </a:srgbClr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94091" y="2733675"/>
            <a:ext cx="597539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Функция 1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394091" y="3062288"/>
            <a:ext cx="5975399" cy="1675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 = 2x² - 3x + 1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5233360" y="3496866"/>
            <a:ext cx="6296860" cy="817662"/>
          </a:xfrm>
          <a:prstGeom prst="roundRect">
            <a:avLst>
              <a:gd name="adj" fmla="val 7282"/>
            </a:avLst>
          </a:prstGeom>
          <a:solidFill>
            <a:srgbClr val="FFFFF4">
              <a:alpha val="95000"/>
            </a:srgbClr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394091" y="3657600"/>
            <a:ext cx="597539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Функция 2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394091" y="3986213"/>
            <a:ext cx="5975399" cy="1675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 = -x² + 5x</a:t>
            </a:r>
            <a:endParaRPr lang="en-US" sz="110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86441" y="4419798"/>
            <a:ext cx="212620" cy="21262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693922" y="4434086"/>
            <a:ext cx="5836298" cy="3288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Вопрос к классу: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Каковы знаки коэффициентов перед 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x²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 первом и во втором случае?</a:t>
            </a:r>
            <a:endParaRPr lang="en-US" sz="1100" dirty="0"/>
          </a:p>
        </p:txBody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6441" y="5043388"/>
            <a:ext cx="212620" cy="21262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693922" y="5057676"/>
            <a:ext cx="5836298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Вопрос к классу: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Куда будут направлены ветви графиков каждой функции?</a:t>
            </a:r>
            <a:endParaRPr lang="en-US" sz="110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86441" y="5666978"/>
            <a:ext cx="212620" cy="21262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693922" y="5681266"/>
            <a:ext cx="5836298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Сверим наши выводы на следующем слайде!</a:t>
            </a:r>
            <a:endParaRPr lang="en-US" sz="1100" dirty="0"/>
          </a:p>
        </p:txBody>
      </p:sp>
      <p:sp>
        <p:nvSpPr>
          <p:cNvPr id="18" name="Text 12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9" name="Text 13"/>
          <p:cNvSpPr/>
          <p:nvPr/>
        </p:nvSpPr>
        <p:spPr>
          <a:xfrm>
            <a:off x="11213125" y="6457255"/>
            <a:ext cx="846315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46906"/>
            <a:ext cx="10868745" cy="478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Направление ветвей (Решение)</a:t>
            </a:r>
            <a:endParaRPr lang="en-US" sz="2850" dirty="0"/>
          </a:p>
        </p:txBody>
      </p:sp>
      <p:sp>
        <p:nvSpPr>
          <p:cNvPr id="3" name="Text 1"/>
          <p:cNvSpPr/>
          <p:nvPr/>
        </p:nvSpPr>
        <p:spPr>
          <a:xfrm>
            <a:off x="661475" y="1160066"/>
            <a:ext cx="10868745" cy="239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и ответ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61475" y="1607344"/>
            <a:ext cx="5887791" cy="139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1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Сравниваем знаки коэффициентов:</a:t>
            </a:r>
            <a:endParaRPr lang="en-US" sz="10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1844377"/>
            <a:ext cx="5278206" cy="107513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84711" y="1991420"/>
            <a:ext cx="4907931" cy="239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Функция 1: y = 2x² - 3x + 1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884711" y="2317353"/>
            <a:ext cx="4907931" cy="4551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Первый коэффициент </a:t>
            </a:r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 = 2</a:t>
            </a:r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000" dirty="0"/>
          </a:p>
          <a:p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Так как </a:t>
            </a:r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 &gt; 0</a:t>
            </a:r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(положительное число), ветви этой параболы направлены </a:t>
            </a:r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вверх</a:t>
            </a:r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</a:t>
            </a:r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⬆️</a:t>
            </a:r>
            <a:endParaRPr lang="en-US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3006229"/>
            <a:ext cx="5278206" cy="107513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84711" y="3153271"/>
            <a:ext cx="4907931" cy="239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Функция 2: y = -x² + 5x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884711" y="3479205"/>
            <a:ext cx="4907931" cy="4551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Первый коэффициент </a:t>
            </a:r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 = -1</a:t>
            </a:r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(минус перед x²).</a:t>
            </a:r>
            <a:endParaRPr lang="en-US" sz="1000" dirty="0"/>
          </a:p>
          <a:p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Так как </a:t>
            </a:r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 &lt; 0</a:t>
            </a:r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(отрицательное число), ветви этой параболы направлены </a:t>
            </a:r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вниз</a:t>
            </a:r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</a:t>
            </a:r>
            <a:pPr algn="l" marL="203200" indent="-203200">
              <a:lnSpc>
                <a:spcPct val="91000"/>
              </a:lnSpc>
              <a:buSzPct val="100000"/>
              <a:buChar char="•"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⬇️</a:t>
            </a:r>
            <a:endParaRPr lang="en-US" sz="10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8364" y="1626890"/>
            <a:ext cx="4486460" cy="448657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3" name="Text 8"/>
          <p:cNvSpPr/>
          <p:nvPr/>
        </p:nvSpPr>
        <p:spPr>
          <a:xfrm>
            <a:off x="11206676" y="6457255"/>
            <a:ext cx="852764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43930"/>
            <a:ext cx="10868745" cy="377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Вершина параболы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661475" y="1042988"/>
            <a:ext cx="10868745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Главная точка графика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61475" y="1361083"/>
            <a:ext cx="5920731" cy="100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3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Координаты вершины параболы </a:t>
            </a:r>
            <a:pPr algn="l" indent="0" marL="0">
              <a:lnSpc>
                <a:spcPct val="83000"/>
              </a:lnSpc>
              <a:buNone/>
            </a:pPr>
            <a:r>
              <a:rPr lang="en-US" sz="7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(X₀; Y₀)</a:t>
            </a:r>
            <a:pPr algn="l" indent="0" marL="0">
              <a:lnSpc>
                <a:spcPct val="83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это отправная точка для построения любого графика: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661475" y="1522512"/>
            <a:ext cx="227205" cy="227211"/>
          </a:xfrm>
          <a:prstGeom prst="roundRect">
            <a:avLst>
              <a:gd name="adj" fmla="val 18672"/>
            </a:avLst>
          </a:prstGeom>
          <a:solidFill>
            <a:srgbClr val="FFFFF4"/>
          </a:solidFill>
          <a:ln w="6350">
            <a:solidFill>
              <a:srgbClr val="FFE0C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7966" y="1522909"/>
            <a:ext cx="174224" cy="2264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42654" y="1554063"/>
            <a:ext cx="502996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Координата X₀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42654" y="1796653"/>
            <a:ext cx="5029967" cy="100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3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Вычисляется по формуле: </a:t>
            </a:r>
            <a:pPr algn="l" indent="0" marL="0">
              <a:lnSpc>
                <a:spcPct val="83000"/>
              </a:lnSpc>
              <a:buNone/>
            </a:pPr>
            <a:r>
              <a:rPr lang="en-US" sz="7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X₀ = -b / (2a)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61475" y="2005310"/>
            <a:ext cx="227205" cy="227211"/>
          </a:xfrm>
          <a:prstGeom prst="roundRect">
            <a:avLst>
              <a:gd name="adj" fmla="val 18672"/>
            </a:avLst>
          </a:prstGeom>
          <a:solidFill>
            <a:srgbClr val="FFFFF4"/>
          </a:solidFill>
          <a:ln w="6350">
            <a:solidFill>
              <a:srgbClr val="FFE0C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7966" y="2005707"/>
            <a:ext cx="174224" cy="2264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942654" y="2036862"/>
            <a:ext cx="502996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Координата Y₀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942654" y="2279452"/>
            <a:ext cx="5029967" cy="2014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83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Находится путем подстановки найденного значения X₀ в исходную формулу функции: </a:t>
            </a:r>
            <a:pPr algn="l" indent="0" marL="0">
              <a:lnSpc>
                <a:spcPct val="83000"/>
              </a:lnSpc>
              <a:buNone/>
            </a:pPr>
            <a:r>
              <a:rPr lang="en-US" sz="7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Y₀ = y(X₀)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661475" y="2588816"/>
            <a:ext cx="227205" cy="227211"/>
          </a:xfrm>
          <a:prstGeom prst="roundRect">
            <a:avLst>
              <a:gd name="adj" fmla="val 18672"/>
            </a:avLst>
          </a:prstGeom>
          <a:solidFill>
            <a:srgbClr val="FFFFF4"/>
          </a:solidFill>
          <a:ln w="6350">
            <a:solidFill>
              <a:srgbClr val="FFE0C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7966" y="2589213"/>
            <a:ext cx="174224" cy="2264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942654" y="2620367"/>
            <a:ext cx="502996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Экстремум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942654" y="2862957"/>
            <a:ext cx="5029967" cy="2014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83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Вершина является самой высокой точкой параболы (если ветви вниз) или самой низкой (если ветви вверх).</a:t>
            </a:r>
            <a:endParaRPr lang="en-US" sz="750" dirty="0"/>
          </a:p>
        </p:txBody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5424" y="1373287"/>
            <a:ext cx="4779942" cy="4780062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11210545" y="6457255"/>
            <a:ext cx="848894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2026-07-07T09:50:09Z</dcterms:created>
  <dcterms:modified xsi:type="dcterms:W3CDTF">2026-07-07T09:50:09Z</dcterms:modified>
</cp:coreProperties>
</file>