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1695" cy="6858000"/>
  <p:notesSz cx="6858000" cy="12191695"/>
  <p:embeddedFontLst>
    <p:embeddedFont>
      <p:font typeface="Lato Thin"/>
      <p:regular r:id="rId201314"/>
    </p:embeddedFont>
    <p:embeddedFont>
      <p:font typeface="Lato Light"/>
      <p:regular r:id="rId201315"/>
    </p:embeddedFont>
    <p:embeddedFont>
      <p:font typeface="Lato"/>
      <p:regular r:id="rId201316"/>
    </p:embeddedFont>
    <p:embeddedFont>
      <p:font typeface="Lato Bold"/>
      <p:regular r:id="rId201317"/>
    </p:embeddedFont>
    <p:embeddedFont>
      <p:font typeface="Lato Black"/>
      <p:regular r:id="rId2013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Relationship Id="rId201321" Target="fonts/201321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ECE6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image" Target="../media/image-2-1.png"/><Relationship Id="rId4" Type="http://schemas.openxmlformats.org/officeDocument/2006/relationships/image" Target="../media/image-2-2.sv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1.png"/><Relationship Id="rId4" Type="http://schemas.openxmlformats.org/officeDocument/2006/relationships/image" Target="../media/image-6-2.svg"/><Relationship Id="rId5" Type="http://schemas.openxmlformats.org/officeDocument/2006/relationships/image" Target="../media/image-6-1.png"/><Relationship Id="rId6" Type="http://schemas.openxmlformats.org/officeDocument/2006/relationships/image" Target="../media/image-6-2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svg"/><Relationship Id="rId4" Type="http://schemas.openxmlformats.org/officeDocument/2006/relationships/image" Target="../media/image-11-4.png"/><Relationship Id="rId5" Type="http://schemas.openxmlformats.org/officeDocument/2006/relationships/image" Target="../media/image-11-5.sv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1.png"/><Relationship Id="rId4" Type="http://schemas.openxmlformats.org/officeDocument/2006/relationships/image" Target="../media/image-12-2.svg"/><Relationship Id="rId5" Type="http://schemas.openxmlformats.org/officeDocument/2006/relationships/image" Target="../media/image-12-1.png"/><Relationship Id="rId6" Type="http://schemas.openxmlformats.org/officeDocument/2006/relationships/image" Target="../media/image-12-2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svg"/><Relationship Id="rId3" Type="http://schemas.openxmlformats.org/officeDocument/2006/relationships/image" Target="../media/image-15-1.png"/><Relationship Id="rId4" Type="http://schemas.openxmlformats.org/officeDocument/2006/relationships/image" Target="../media/image-15-2.svg"/><Relationship Id="rId5" Type="http://schemas.openxmlformats.org/officeDocument/2006/relationships/image" Target="../media/image-15-1.png"/><Relationship Id="rId6" Type="http://schemas.openxmlformats.org/officeDocument/2006/relationships/image" Target="../media/image-15-2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svg"/><Relationship Id="rId4" Type="http://schemas.openxmlformats.org/officeDocument/2006/relationships/image" Target="../media/image-16-2.png"/><Relationship Id="rId5" Type="http://schemas.openxmlformats.org/officeDocument/2006/relationships/image" Target="../media/image-16-3.svg"/><Relationship Id="rId6" Type="http://schemas.openxmlformats.org/officeDocument/2006/relationships/image" Target="../media/image-16-2.png"/><Relationship Id="rId7" Type="http://schemas.openxmlformats.org/officeDocument/2006/relationships/image" Target="../media/image-16-3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svg"/><Relationship Id="rId4" Type="http://schemas.openxmlformats.org/officeDocument/2006/relationships/image" Target="../media/image-17-2.png"/><Relationship Id="rId5" Type="http://schemas.openxmlformats.org/officeDocument/2006/relationships/image" Target="../media/image-17-3.svg"/><Relationship Id="rId6" Type="http://schemas.openxmlformats.org/officeDocument/2006/relationships/image" Target="../media/image-17-2.png"/><Relationship Id="rId7" Type="http://schemas.openxmlformats.org/officeDocument/2006/relationships/image" Target="../media/image-17-3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svg"/><Relationship Id="rId3" Type="http://schemas.openxmlformats.org/officeDocument/2006/relationships/image" Target="../media/image-19-1.png"/><Relationship Id="rId4" Type="http://schemas.openxmlformats.org/officeDocument/2006/relationships/image" Target="../media/image-19-2.svg"/><Relationship Id="rId5" Type="http://schemas.openxmlformats.org/officeDocument/2006/relationships/image" Target="../media/image-19-1.png"/><Relationship Id="rId6" Type="http://schemas.openxmlformats.org/officeDocument/2006/relationships/image" Target="../media/image-19-2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136676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Сложное предложение и его виды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3601442"/>
            <a:ext cx="6296860" cy="11198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spcAft>
                <a:spcPts val="1650"/>
              </a:spcAft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Синтаксис и пунктуация сложных синтаксических конструкций · Курс 9 класса · Подготовка к ОГЭ</a:t>
            </a:r>
            <a:endParaRPr lang="en-US" sz="1450" dirty="0"/>
          </a:p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68152"/>
            <a:ext cx="870860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Понятие сложного предложения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525350" y="1642269"/>
            <a:ext cx="5476043" cy="3932436"/>
          </a:xfrm>
          <a:prstGeom prst="roundRect">
            <a:avLst>
              <a:gd name="adj" fmla="val 721"/>
            </a:avLst>
          </a:prstGeom>
          <a:solidFill>
            <a:srgbClr val="282824"/>
          </a:solidFill>
          <a:ln/>
        </p:spPr>
      </p:sp>
      <p:sp>
        <p:nvSpPr>
          <p:cNvPr id="4" name="Text 2"/>
          <p:cNvSpPr/>
          <p:nvPr/>
        </p:nvSpPr>
        <p:spPr>
          <a:xfrm>
            <a:off x="714357" y="1831280"/>
            <a:ext cx="297222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Определение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714357" y="2315567"/>
            <a:ext cx="5098029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Сложное предложение — это единое смысловое и интонационное целое, которое состоит из нескольких простых предложений.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332776" y="1831280"/>
            <a:ext cx="317611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Ключевые признаки</a:t>
            </a:r>
            <a:endParaRPr lang="en-US" sz="185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32776" y="2339181"/>
            <a:ext cx="2507394" cy="30228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648780" y="2553593"/>
            <a:ext cx="1976983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Грамматический центр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6648780" y="3333155"/>
            <a:ext cx="1976983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Всегда содержит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две и более грамматические основы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в отличие от простого предложения.</a:t>
            </a:r>
            <a:endParaRPr lang="en-US" sz="145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29176" y="2339181"/>
            <a:ext cx="2507394" cy="302289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9345180" y="2553593"/>
            <a:ext cx="1976983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Смысловое единство</a:t>
            </a:r>
            <a:endParaRPr lang="en-US" sz="1850" dirty="0"/>
          </a:p>
        </p:txBody>
      </p:sp>
      <p:sp>
        <p:nvSpPr>
          <p:cNvPr id="12" name="Text 8"/>
          <p:cNvSpPr/>
          <p:nvPr/>
        </p:nvSpPr>
        <p:spPr>
          <a:xfrm>
            <a:off x="9345180" y="3333155"/>
            <a:ext cx="1976983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Части теряют независимость и объединяются для выражения одной развёрнутой мысли.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356682" y="5787330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38770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Средства синтаксической связи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2103537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Два главных способа объединения простых предложений в сложные: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661475" y="2921000"/>
            <a:ext cx="6296860" cy="2783086"/>
          </a:xfrm>
          <a:prstGeom prst="roundRect">
            <a:avLst>
              <a:gd name="adj" fmla="val 1019"/>
            </a:avLst>
          </a:prstGeom>
          <a:solidFill>
            <a:srgbClr val="E5DFD2"/>
          </a:solidFill>
          <a:ln/>
        </p:spPr>
      </p:sp>
      <p:sp>
        <p:nvSpPr>
          <p:cNvPr id="6" name="Shape 3"/>
          <p:cNvSpPr/>
          <p:nvPr/>
        </p:nvSpPr>
        <p:spPr>
          <a:xfrm>
            <a:off x="661475" y="2921000"/>
            <a:ext cx="6296860" cy="1391543"/>
          </a:xfrm>
          <a:prstGeom prst="rect">
            <a:avLst/>
          </a:prstGeom>
          <a:solidFill>
            <a:srgbClr val="E5DFD2"/>
          </a:solidFill>
          <a:ln/>
        </p:spPr>
      </p:sp>
      <p:sp>
        <p:nvSpPr>
          <p:cNvPr id="7" name="Text 4"/>
          <p:cNvSpPr/>
          <p:nvPr/>
        </p:nvSpPr>
        <p:spPr>
          <a:xfrm>
            <a:off x="850482" y="3110012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Союзная связь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850482" y="3518694"/>
            <a:ext cx="59188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Части соединяются с помощью грамматических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союзов или союзных слов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и особой интонации.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661475" y="4312543"/>
            <a:ext cx="6296860" cy="1391543"/>
          </a:xfrm>
          <a:prstGeom prst="rect">
            <a:avLst/>
          </a:prstGeom>
          <a:solidFill>
            <a:srgbClr val="E5DFD2"/>
          </a:solidFill>
          <a:ln/>
        </p:spPr>
      </p:sp>
      <p:sp>
        <p:nvSpPr>
          <p:cNvPr id="10" name="Shape 7"/>
          <p:cNvSpPr/>
          <p:nvPr/>
        </p:nvSpPr>
        <p:spPr>
          <a:xfrm>
            <a:off x="661475" y="4312543"/>
            <a:ext cx="6296860" cy="25400"/>
          </a:xfrm>
          <a:prstGeom prst="roundRect">
            <a:avLst>
              <a:gd name="adj" fmla="val 111625"/>
            </a:avLst>
          </a:prstGeom>
          <a:solidFill>
            <a:srgbClr val="CBC5B8"/>
          </a:solidFill>
          <a:ln/>
        </p:spPr>
      </p:sp>
      <p:sp>
        <p:nvSpPr>
          <p:cNvPr id="11" name="Text 8"/>
          <p:cNvSpPr/>
          <p:nvPr/>
        </p:nvSpPr>
        <p:spPr>
          <a:xfrm>
            <a:off x="850482" y="4501555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Бессоюзная связь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850482" y="4910237"/>
            <a:ext cx="59188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Части соединяются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только интонацией и смыслом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без каких-либо союзов.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356682" y="5916712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31429"/>
            <a:ext cx="10496287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Классификация сложных предложений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400102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 зависимости от наличия союзов и характера связи все сложные предложения делятся на три большие группы: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2915146"/>
            <a:ext cx="3496877" cy="1996380"/>
          </a:xfrm>
          <a:prstGeom prst="roundRect">
            <a:avLst>
              <a:gd name="adj" fmla="val 1420"/>
            </a:avLst>
          </a:prstGeom>
          <a:solidFill>
            <a:srgbClr val="E5DFD2"/>
          </a:solidFill>
          <a:ln/>
        </p:spPr>
      </p:sp>
      <p:sp>
        <p:nvSpPr>
          <p:cNvPr id="5" name="Text 3"/>
          <p:cNvSpPr/>
          <p:nvPr/>
        </p:nvSpPr>
        <p:spPr>
          <a:xfrm>
            <a:off x="850482" y="3104158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ССП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50482" y="3512840"/>
            <a:ext cx="31188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Сложносочинённые предложения — союзные, части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равноправны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347359" y="2915146"/>
            <a:ext cx="3496877" cy="1996380"/>
          </a:xfrm>
          <a:prstGeom prst="roundRect">
            <a:avLst>
              <a:gd name="adj" fmla="val 1420"/>
            </a:avLst>
          </a:prstGeom>
          <a:solidFill>
            <a:srgbClr val="E5DFD2"/>
          </a:solidFill>
          <a:ln/>
        </p:spPr>
      </p:sp>
      <p:sp>
        <p:nvSpPr>
          <p:cNvPr id="8" name="Text 6"/>
          <p:cNvSpPr/>
          <p:nvPr/>
        </p:nvSpPr>
        <p:spPr>
          <a:xfrm>
            <a:off x="4536366" y="3104158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СПП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4536366" y="3512840"/>
            <a:ext cx="31188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Сложноподчинённые предложения — союзные, одна часть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подчиняется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другой.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8033244" y="2915146"/>
            <a:ext cx="3496877" cy="1996380"/>
          </a:xfrm>
          <a:prstGeom prst="roundRect">
            <a:avLst>
              <a:gd name="adj" fmla="val 1420"/>
            </a:avLst>
          </a:prstGeom>
          <a:solidFill>
            <a:srgbClr val="E5DFD2"/>
          </a:solidFill>
          <a:ln/>
        </p:spPr>
      </p:sp>
      <p:sp>
        <p:nvSpPr>
          <p:cNvPr id="11" name="Text 9"/>
          <p:cNvSpPr/>
          <p:nvPr/>
        </p:nvSpPr>
        <p:spPr>
          <a:xfrm>
            <a:off x="8222251" y="3104158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БСП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8222251" y="3512840"/>
            <a:ext cx="3118863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Бессоюзные сложные предложения —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союзы отсутствуют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связь только смысловая.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356682" y="5124152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5363"/>
            <a:ext cx="9732620" cy="553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Сложносочинённое предложение (ССП)</a:t>
            </a:r>
            <a:endParaRPr lang="en-US" sz="3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655167"/>
            <a:ext cx="6913390" cy="388887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13400" y="1494334"/>
            <a:ext cx="3523070" cy="5538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Равноправие смысловых частей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8013400" y="2214265"/>
            <a:ext cx="3523070" cy="1098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 ССП простые предложения связываются </a:t>
            </a:r>
            <a:pPr algn="l" indent="0" marL="0">
              <a:lnSpc>
                <a:spcPct val="129000"/>
              </a:lnSpc>
              <a:buNone/>
            </a:pPr>
            <a:r>
              <a:rPr lang="en-US" sz="13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сочинительными союзами</a:t>
            </a:r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 Части грамматически независимы друг от друга.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8013400" y="3499644"/>
            <a:ext cx="3523070" cy="936625"/>
          </a:xfrm>
          <a:prstGeom prst="roundRect">
            <a:avLst>
              <a:gd name="adj" fmla="val 2838"/>
            </a:avLst>
          </a:prstGeom>
          <a:solidFill>
            <a:srgbClr val="E7E7E4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0601" y="3769221"/>
            <a:ext cx="221451" cy="17720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589252" y="3693319"/>
            <a:ext cx="277001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Союзы: </a:t>
            </a:r>
            <a:pPr algn="l" indent="0" marL="0">
              <a:lnSpc>
                <a:spcPct val="129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И, А, НО, ДА, ОДНАКО, ЗАТО, ИЛИ, ЛИБО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8013400" y="4623098"/>
            <a:ext cx="3523070" cy="1098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От одной части нельзя задать вопрос к другой. Каждую часть можно превратить в самостоятельное простое предложение.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356682" y="6057900"/>
            <a:ext cx="11478330" cy="274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13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374180"/>
            <a:ext cx="5334958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Пунктуация в ССП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040434"/>
            <a:ext cx="94804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Главное правило расстановки знаков перед сочинительными союзами</a:t>
            </a:r>
            <a:endParaRPr lang="en-US" sz="1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619177"/>
            <a:ext cx="3496877" cy="234959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77479" y="2833588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Основной закон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977479" y="3242270"/>
            <a:ext cx="2966467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Части ССП на письме разделяются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запятой перед сочинительным союзом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359" y="2619177"/>
            <a:ext cx="3496877" cy="234959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663363" y="2833588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Схема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4663363" y="3242270"/>
            <a:ext cx="296646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[ О₁ — С₁ ] , и [ О₂ — С₂ ] .</a:t>
            </a:r>
            <a:endParaRPr lang="en-US" sz="14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33244" y="2619177"/>
            <a:ext cx="3496877" cy="234959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349247" y="2833588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Пример</a:t>
            </a:r>
            <a:endParaRPr lang="en-US" sz="1850" dirty="0"/>
          </a:p>
        </p:txBody>
      </p:sp>
      <p:sp>
        <p:nvSpPr>
          <p:cNvPr id="12" name="Text 7"/>
          <p:cNvSpPr/>
          <p:nvPr/>
        </p:nvSpPr>
        <p:spPr>
          <a:xfrm>
            <a:off x="8349247" y="3242270"/>
            <a:ext cx="2966467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Гремел гром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,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и тучи быстро неслись по небу.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Основы: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гром гремел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и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тучи неслись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 Перед союзом И — запятая обязательна.</a:t>
            </a:r>
            <a:endParaRPr lang="en-US" sz="1450" dirty="0"/>
          </a:p>
        </p:txBody>
      </p:sp>
      <p:sp>
        <p:nvSpPr>
          <p:cNvPr id="13" name="Text 8"/>
          <p:cNvSpPr/>
          <p:nvPr/>
        </p:nvSpPr>
        <p:spPr>
          <a:xfrm>
            <a:off x="356682" y="5181402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353542"/>
            <a:ext cx="7626457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Коварное исключение в ССП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019796"/>
            <a:ext cx="574085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Ситуация общего второстепенного члена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661475" y="2598539"/>
            <a:ext cx="10868745" cy="1058366"/>
          </a:xfrm>
          <a:prstGeom prst="roundRect">
            <a:avLst>
              <a:gd name="adj" fmla="val 2679"/>
            </a:avLst>
          </a:prstGeom>
          <a:solidFill>
            <a:srgbClr val="FCF2B5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482" y="2866231"/>
            <a:ext cx="236234" cy="1890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75723" y="2834779"/>
            <a:ext cx="1006549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Запятая перед союзом И в ССП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НЕ ставится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если у обеих частей есть один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общий второстепенный член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обычно обстоятельство места или времени в начале предложения.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661475" y="3869531"/>
            <a:ext cx="10868745" cy="1119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Пример: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Вчера</a:t>
            </a:r>
            <a:pPr algn="l" indent="0" marL="0">
              <a:lnSpc>
                <a:spcPct val="133000"/>
              </a:lnSpc>
              <a:spcAft>
                <a:spcPts val="1650"/>
              </a:spcAft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солнце взошло и птицы весело запели.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Слово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вчера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отвечает на вопрос «когда?» сразу в обоих простых предложениях — оно общее. Поэтому запятая перед И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исчезает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356682" y="5202039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78719"/>
            <a:ext cx="10771414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Сложноподчинённое предложение (СПП)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525350" y="2052836"/>
            <a:ext cx="5476043" cy="3111302"/>
          </a:xfrm>
          <a:prstGeom prst="roundRect">
            <a:avLst>
              <a:gd name="adj" fmla="val 911"/>
            </a:avLst>
          </a:prstGeom>
          <a:solidFill>
            <a:srgbClr val="282824"/>
          </a:solidFill>
          <a:ln/>
        </p:spPr>
      </p:sp>
      <p:sp>
        <p:nvSpPr>
          <p:cNvPr id="4" name="Text 2"/>
          <p:cNvSpPr/>
          <p:nvPr/>
        </p:nvSpPr>
        <p:spPr>
          <a:xfrm>
            <a:off x="714357" y="2241848"/>
            <a:ext cx="529705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Отношения господства и подчинения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714357" y="2726134"/>
            <a:ext cx="5098029" cy="19845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 СПП части связаны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подчинительными союзами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или союзными словами. Части всегда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неравноправны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Пример: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Мы не пошли гулять, (почему?) → потому что пошёл сильный дождь.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332776" y="2265462"/>
            <a:ext cx="425241" cy="425252"/>
          </a:xfrm>
          <a:prstGeom prst="roundRect">
            <a:avLst>
              <a:gd name="adj" fmla="val 6667"/>
            </a:avLst>
          </a:prstGeom>
          <a:solidFill>
            <a:srgbClr val="E5DFD2"/>
          </a:solidFill>
          <a:ln/>
        </p:spPr>
      </p:sp>
      <p:sp>
        <p:nvSpPr>
          <p:cNvPr id="7" name="Text 5"/>
          <p:cNvSpPr/>
          <p:nvPr/>
        </p:nvSpPr>
        <p:spPr>
          <a:xfrm>
            <a:off x="6947024" y="2330351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Главная часть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6947024" y="2814638"/>
            <a:ext cx="45895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Независимое предложение, от которого задаётся вопрос ко второй части.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332776" y="3797498"/>
            <a:ext cx="425241" cy="425252"/>
          </a:xfrm>
          <a:prstGeom prst="roundRect">
            <a:avLst>
              <a:gd name="adj" fmla="val 6667"/>
            </a:avLst>
          </a:prstGeom>
          <a:solidFill>
            <a:srgbClr val="E5DFD2"/>
          </a:solidFill>
          <a:ln/>
        </p:spPr>
      </p:sp>
      <p:sp>
        <p:nvSpPr>
          <p:cNvPr id="10" name="Text 8"/>
          <p:cNvSpPr/>
          <p:nvPr/>
        </p:nvSpPr>
        <p:spPr>
          <a:xfrm>
            <a:off x="6947024" y="3862388"/>
            <a:ext cx="240559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Придаточная часть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6947024" y="4346674"/>
            <a:ext cx="45895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Зависимое предложение, содержащее подчинительный союз. Поясняет главную часть.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356682" y="5376763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495267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Схемы расположения частей в СПП</a:t>
            </a:r>
            <a:endParaRPr lang="en-US" sz="1850" dirty="0"/>
          </a:p>
        </p:txBody>
      </p:sp>
      <p:sp>
        <p:nvSpPr>
          <p:cNvPr id="3" name="Text 1"/>
          <p:cNvSpPr/>
          <p:nvPr/>
        </p:nvSpPr>
        <p:spPr>
          <a:xfrm>
            <a:off x="661475" y="909538"/>
            <a:ext cx="11478330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Придаточная часть обладает большой мобильностью и может занимать 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три позиции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по отношению к главной:</a:t>
            </a:r>
            <a:endParaRPr lang="en-US" sz="7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076027"/>
            <a:ext cx="10868745" cy="543986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10406" y="3414573"/>
            <a:ext cx="2041256" cy="610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Слева: позиция по горизонту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4666357" y="6052731"/>
            <a:ext cx="2863900" cy="305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В конце (постпозиция)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9429175" y="3261882"/>
            <a:ext cx="2041256" cy="9161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Справа: позиция по горизонтали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4645490" y="1299295"/>
            <a:ext cx="2893250" cy="305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В начале (препозиция)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3707144" y="4721606"/>
            <a:ext cx="2095544" cy="7329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78000"/>
              </a:lnSpc>
              <a:buNone/>
            </a:pPr>
            <a:r>
              <a:rPr lang="en-US" sz="15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Внутри главной: Ученик, который выучил правило, получил оценку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584446" y="4915693"/>
            <a:ext cx="2095545" cy="3664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78000"/>
              </a:lnSpc>
              <a:buNone/>
            </a:pPr>
            <a:r>
              <a:rPr lang="en-US" sz="15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Редкие позиции и варианты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6584446" y="2815346"/>
            <a:ext cx="2095545" cy="549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78000"/>
              </a:lnSpc>
              <a:buNone/>
            </a:pPr>
            <a:r>
              <a:rPr lang="en-US" sz="15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Перед главной: Если пойдёт дождь, мы останемся дома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3641997" y="2815346"/>
            <a:ext cx="2095545" cy="549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78000"/>
              </a:lnSpc>
              <a:buNone/>
            </a:pPr>
            <a:r>
              <a:rPr lang="en-US" sz="15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После главной: Мы знали, что будет контрольная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661475" y="6568976"/>
            <a:ext cx="11478330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Место придаточной части влияет на расстановку запятых: при постпозиции — одна запятая, при препозиции — одна запятая, при интерпозиции — две запятые с обеих сторон.</a:t>
            </a:r>
            <a:endParaRPr lang="en-US" sz="700" dirty="0"/>
          </a:p>
        </p:txBody>
      </p:sp>
      <p:sp>
        <p:nvSpPr>
          <p:cNvPr id="14" name="Text 11"/>
          <p:cNvSpPr/>
          <p:nvPr/>
        </p:nvSpPr>
        <p:spPr>
          <a:xfrm>
            <a:off x="356682" y="6735465"/>
            <a:ext cx="11478330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80220"/>
            <a:ext cx="6956251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Виды придаточных в СПП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248892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По значению придаточные похожи на второстепенные члены предложения и делятся на три класса: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2763937"/>
            <a:ext cx="3496877" cy="2298799"/>
          </a:xfrm>
          <a:prstGeom prst="roundRect">
            <a:avLst>
              <a:gd name="adj" fmla="val 1233"/>
            </a:avLst>
          </a:prstGeom>
          <a:solidFill>
            <a:srgbClr val="E5DFD2"/>
          </a:solidFill>
          <a:ln/>
        </p:spPr>
      </p:sp>
      <p:sp>
        <p:nvSpPr>
          <p:cNvPr id="5" name="Text 3"/>
          <p:cNvSpPr/>
          <p:nvPr/>
        </p:nvSpPr>
        <p:spPr>
          <a:xfrm>
            <a:off x="850482" y="2952948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Определительные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50482" y="3361630"/>
            <a:ext cx="3118863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Вопрос: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Какой?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Союзное слово: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который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Пример: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Дом, который построили…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347359" y="2763937"/>
            <a:ext cx="3496877" cy="2298799"/>
          </a:xfrm>
          <a:prstGeom prst="roundRect">
            <a:avLst>
              <a:gd name="adj" fmla="val 1233"/>
            </a:avLst>
          </a:prstGeom>
          <a:solidFill>
            <a:srgbClr val="E5DFD2"/>
          </a:solidFill>
          <a:ln/>
        </p:spPr>
      </p:sp>
      <p:sp>
        <p:nvSpPr>
          <p:cNvPr id="8" name="Text 6"/>
          <p:cNvSpPr/>
          <p:nvPr/>
        </p:nvSpPr>
        <p:spPr>
          <a:xfrm>
            <a:off x="4536366" y="2952948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Изъяснительные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4536366" y="3361630"/>
            <a:ext cx="3118863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Вопросы: падежные.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Относятся к глаголам речи, мысли или чувства.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Пример: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Учитель сказал, что уроков не будет.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8033244" y="2763937"/>
            <a:ext cx="3496877" cy="2298799"/>
          </a:xfrm>
          <a:prstGeom prst="roundRect">
            <a:avLst>
              <a:gd name="adj" fmla="val 1233"/>
            </a:avLst>
          </a:prstGeom>
          <a:solidFill>
            <a:srgbClr val="E5DFD2"/>
          </a:solidFill>
          <a:ln/>
        </p:spPr>
      </p:sp>
      <p:sp>
        <p:nvSpPr>
          <p:cNvPr id="11" name="Text 9"/>
          <p:cNvSpPr/>
          <p:nvPr/>
        </p:nvSpPr>
        <p:spPr>
          <a:xfrm>
            <a:off x="8222251" y="2952948"/>
            <a:ext cx="263349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Обстоятельственные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8222251" y="3361630"/>
            <a:ext cx="3118863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Вопросы: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Где? Когда? Как? Почему? Зачем?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Пример: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Мы приехали, когда наступил вечер.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356682" y="5275362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39254"/>
            <a:ext cx="6296860" cy="11443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Правило знаков препинания в СПП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233360" y="1754584"/>
            <a:ext cx="6296860" cy="5720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Границы придаточной части должны быть чётко закрыты</a:t>
            </a:r>
            <a:endParaRPr lang="en-US" sz="18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3360" y="2592685"/>
            <a:ext cx="6296860" cy="167461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543411" y="2801144"/>
            <a:ext cx="2288820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Основной закон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5543411" y="3193554"/>
            <a:ext cx="5778355" cy="8652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Придаточная часть </a:t>
            </a:r>
            <a:pPr algn="l" indent="0" marL="0">
              <a:lnSpc>
                <a:spcPct val="13100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всегда отделяется запятой</a:t>
            </a:r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от главной. Если придаточная часть стоит </a:t>
            </a:r>
            <a:pPr algn="l" indent="0" marL="0">
              <a:lnSpc>
                <a:spcPct val="13100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внутри</a:t>
            </a:r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главной — выделяется запятыми </a:t>
            </a:r>
            <a:pPr algn="l" indent="0" marL="0">
              <a:lnSpc>
                <a:spcPct val="13100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 обеих сторон</a:t>
            </a:r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4444603"/>
            <a:ext cx="6296860" cy="138618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543411" y="4653062"/>
            <a:ext cx="2288820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Пример</a:t>
            </a:r>
            <a:endParaRPr lang="en-US" sz="1800" dirty="0"/>
          </a:p>
        </p:txBody>
      </p:sp>
      <p:sp>
        <p:nvSpPr>
          <p:cNvPr id="10" name="Text 5"/>
          <p:cNvSpPr/>
          <p:nvPr/>
        </p:nvSpPr>
        <p:spPr>
          <a:xfrm>
            <a:off x="5543411" y="5045472"/>
            <a:ext cx="5778355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14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Книга</a:t>
            </a:r>
            <a:pPr algn="l" indent="0" marL="0">
              <a:lnSpc>
                <a:spcPct val="131000"/>
              </a:lnSpc>
              <a:buNone/>
            </a:pPr>
            <a:r>
              <a:rPr lang="en-US" sz="1400" b="1" i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,</a:t>
            </a:r>
            <a:pPr algn="l" indent="0" marL="0">
              <a:lnSpc>
                <a:spcPct val="131000"/>
              </a:lnSpc>
              <a:buNone/>
            </a:pPr>
            <a:r>
              <a:rPr lang="en-US" sz="14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которую ты мне подарил</a:t>
            </a:r>
            <a:pPr algn="l" indent="0" marL="0">
              <a:lnSpc>
                <a:spcPct val="131000"/>
              </a:lnSpc>
              <a:buNone/>
            </a:pPr>
            <a:r>
              <a:rPr lang="en-US" sz="1400" b="1" i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,</a:t>
            </a:r>
            <a:pPr algn="l" indent="0" marL="0">
              <a:lnSpc>
                <a:spcPct val="131000"/>
              </a:lnSpc>
              <a:buNone/>
            </a:pPr>
            <a:r>
              <a:rPr lang="en-US" sz="14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оказалась очень интересной.</a:t>
            </a:r>
            <a:endParaRPr lang="en-US" sz="1400" dirty="0"/>
          </a:p>
          <a:p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Придаточная часть закрыта двумя запятыми.</a:t>
            </a:r>
            <a:endParaRPr lang="en-US" sz="1400" dirty="0"/>
          </a:p>
        </p:txBody>
      </p:sp>
      <p:sp>
        <p:nvSpPr>
          <p:cNvPr id="11" name="Text 6"/>
          <p:cNvSpPr/>
          <p:nvPr/>
        </p:nvSpPr>
        <p:spPr>
          <a:xfrm>
            <a:off x="4928568" y="6030317"/>
            <a:ext cx="6906444" cy="288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1000"/>
              </a:lnSpc>
              <a:buNone/>
            </a:pPr>
            <a:r>
              <a:rPr lang="en-US" sz="14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23615"/>
            <a:ext cx="858706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Сложные подчинения в 9 классе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792287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Если у одной главной части есть несколько придаточных, связи между ними строятся по трём моделям:</a:t>
            </a:r>
            <a:endParaRPr lang="en-US" sz="14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307332"/>
            <a:ext cx="3496877" cy="321190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268183" y="2438995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875881" y="3088779"/>
            <a:ext cx="306806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Последовательное подчинение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75881" y="3792736"/>
            <a:ext cx="3068065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Цепочка: Главная → 1-я придаточная → 2-я придаточная.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Я знал, что книга приедет, когда наступит осень.</a:t>
            </a:r>
            <a:endParaRPr lang="en-US" sz="14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359" y="2307332"/>
            <a:ext cx="3496877" cy="321190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954067" y="2438995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4561766" y="3088779"/>
            <a:ext cx="306806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Однородное подчинение</a:t>
            </a:r>
            <a:endParaRPr lang="en-US" sz="1850" dirty="0"/>
          </a:p>
        </p:txBody>
      </p:sp>
      <p:sp>
        <p:nvSpPr>
          <p:cNvPr id="11" name="Text 7"/>
          <p:cNvSpPr/>
          <p:nvPr/>
        </p:nvSpPr>
        <p:spPr>
          <a:xfrm>
            <a:off x="4561766" y="3792736"/>
            <a:ext cx="3068065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Обе придаточные отвечают на один вопрос от одного слова.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Я видел, как падали листья и как дул ветер.</a:t>
            </a:r>
            <a:endParaRPr lang="en-US" sz="145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33244" y="2307332"/>
            <a:ext cx="3496877" cy="3211909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639952" y="2438995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3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8247650" y="3088779"/>
            <a:ext cx="306806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Неоднородное (параллельное)</a:t>
            </a:r>
            <a:endParaRPr lang="en-US" sz="1850" dirty="0"/>
          </a:p>
        </p:txBody>
      </p:sp>
      <p:sp>
        <p:nvSpPr>
          <p:cNvPr id="15" name="Text 10"/>
          <p:cNvSpPr/>
          <p:nvPr/>
        </p:nvSpPr>
        <p:spPr>
          <a:xfrm>
            <a:off x="8247650" y="3792736"/>
            <a:ext cx="3068065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Придаточные отвечают на разные вопросы от главной части.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Когда я вошёл, я увидел, что класс пуст.</a:t>
            </a:r>
            <a:endParaRPr lang="en-US" sz="1450" dirty="0"/>
          </a:p>
        </p:txBody>
      </p:sp>
      <p:sp>
        <p:nvSpPr>
          <p:cNvPr id="16" name="Text 11"/>
          <p:cNvSpPr/>
          <p:nvPr/>
        </p:nvSpPr>
        <p:spPr>
          <a:xfrm>
            <a:off x="356682" y="5731867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44612"/>
            <a:ext cx="9655628" cy="5348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3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Бессоюзное сложное предложение (БСП)</a:t>
            </a:r>
            <a:endParaRPr lang="en-US" sz="33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746448"/>
            <a:ext cx="6572582" cy="369708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03876" y="1466751"/>
            <a:ext cx="3532595" cy="5347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Связь только силой смысла и интонации</a:t>
            </a:r>
            <a:endParaRPr lang="en-US" sz="1650" dirty="0"/>
          </a:p>
        </p:txBody>
      </p:sp>
      <p:sp>
        <p:nvSpPr>
          <p:cNvPr id="5" name="Text 2"/>
          <p:cNvSpPr/>
          <p:nvPr/>
        </p:nvSpPr>
        <p:spPr>
          <a:xfrm>
            <a:off x="8003876" y="2156420"/>
            <a:ext cx="3532595" cy="782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 БСП простые предложения соединены в единое целое </a:t>
            </a:r>
            <a:pPr algn="l" indent="0" marL="0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без союзов и союзных слов</a:t>
            </a:r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8003876" y="3113286"/>
            <a:ext cx="3532595" cy="1668562"/>
          </a:xfrm>
          <a:prstGeom prst="roundRect">
            <a:avLst>
              <a:gd name="adj" fmla="val 1539"/>
            </a:avLst>
          </a:prstGeom>
          <a:solidFill>
            <a:srgbClr val="E7E7E4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5024" y="3374231"/>
            <a:ext cx="213910" cy="17115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560082" y="3295452"/>
            <a:ext cx="2805241" cy="1304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Знаки препинания (запятая, точка с запятой, двоеточие, тире) </a:t>
            </a:r>
            <a:pPr algn="l" indent="0" marL="0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берут на себя роль союзов</a:t>
            </a:r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и зависят от смысловых отношений между частями.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8003876" y="4956175"/>
            <a:ext cx="3532595" cy="782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Пример:</a:t>
            </a:r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pPr algn="l" indent="0" marL="0">
              <a:lnSpc>
                <a:spcPct val="127000"/>
              </a:lnSpc>
              <a:buNone/>
            </a:pPr>
            <a:r>
              <a:rPr lang="en-US" sz="13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Солнце светит, травка зеленеет.</a:t>
            </a:r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Смысл одновременности, ставится запятая.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356682" y="6052443"/>
            <a:ext cx="11478330" cy="260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7000"/>
              </a:lnSpc>
              <a:buNone/>
            </a:pPr>
            <a:r>
              <a:rPr lang="en-US" sz="13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37692"/>
            <a:ext cx="821867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БСП: Запятая и Точка с запятой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2506365"/>
            <a:ext cx="10868745" cy="2298799"/>
          </a:xfrm>
          <a:prstGeom prst="roundRect">
            <a:avLst>
              <a:gd name="adj" fmla="val 1233"/>
            </a:avLst>
          </a:prstGeom>
          <a:solidFill>
            <a:srgbClr val="E5DFD2"/>
          </a:solidFill>
          <a:ln/>
        </p:spPr>
      </p:sp>
      <p:sp>
        <p:nvSpPr>
          <p:cNvPr id="4" name="Shape 2"/>
          <p:cNvSpPr/>
          <p:nvPr/>
        </p:nvSpPr>
        <p:spPr>
          <a:xfrm>
            <a:off x="661475" y="2506365"/>
            <a:ext cx="5434373" cy="2298799"/>
          </a:xfrm>
          <a:prstGeom prst="rect">
            <a:avLst/>
          </a:prstGeom>
          <a:solidFill>
            <a:srgbClr val="E5DFD2"/>
          </a:solidFill>
          <a:ln/>
        </p:spPr>
      </p:sp>
      <p:sp>
        <p:nvSpPr>
          <p:cNvPr id="5" name="Text 3"/>
          <p:cNvSpPr/>
          <p:nvPr/>
        </p:nvSpPr>
        <p:spPr>
          <a:xfrm>
            <a:off x="850482" y="2695377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, Запятая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50482" y="3104059"/>
            <a:ext cx="5056359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Ставится, если части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тесно связаны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по смыслу и обозначают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одновременность или последовательность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простых событий.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Птицы улетели, листья опали, наступила осень.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095848" y="2506365"/>
            <a:ext cx="5434373" cy="2298799"/>
          </a:xfrm>
          <a:prstGeom prst="rect">
            <a:avLst/>
          </a:prstGeom>
          <a:solidFill>
            <a:srgbClr val="E5DFD2"/>
          </a:solidFill>
          <a:ln/>
        </p:spPr>
      </p:sp>
      <p:sp>
        <p:nvSpPr>
          <p:cNvPr id="8" name="Shape 6"/>
          <p:cNvSpPr/>
          <p:nvPr/>
        </p:nvSpPr>
        <p:spPr>
          <a:xfrm>
            <a:off x="6095848" y="2506365"/>
            <a:ext cx="25399" cy="2298799"/>
          </a:xfrm>
          <a:prstGeom prst="roundRect">
            <a:avLst>
              <a:gd name="adj" fmla="val 111630"/>
            </a:avLst>
          </a:prstGeom>
          <a:solidFill>
            <a:srgbClr val="CBC5B8"/>
          </a:solidFill>
          <a:ln/>
        </p:spPr>
      </p:sp>
      <p:sp>
        <p:nvSpPr>
          <p:cNvPr id="9" name="Text 7"/>
          <p:cNvSpPr/>
          <p:nvPr/>
        </p:nvSpPr>
        <p:spPr>
          <a:xfrm>
            <a:off x="6284854" y="2695377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; Точка с запятой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6284854" y="3104059"/>
            <a:ext cx="5056359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Ставится, если части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отдалены по смыслу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сильно распространены или уже содержат внутри свои запятые.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На дворе стояла глубокая осень; в комнате, ярко освещённой лампой, мальчик делал уроки.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356682" y="5017790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71252"/>
            <a:ext cx="852109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БСП: Когда ставится Двоеточие?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939925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Двоеточие выполняет функцию раскрытия смысла и заменяет подчинительные союзы. Ставится в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трёх случаях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</a:t>
            </a:r>
            <a:endParaRPr lang="en-US" sz="14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454970"/>
            <a:ext cx="3496877" cy="291663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268183" y="2586633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875881" y="3236416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Причина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75881" y="3645098"/>
            <a:ext cx="3068065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Вторую часть можно заменить союзом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ПОТОМУ ЧТО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Мы остались дома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: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пошёл сильный дождь.</a:t>
            </a:r>
            <a:endParaRPr lang="en-US" sz="14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359" y="2454970"/>
            <a:ext cx="3496877" cy="291663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954067" y="2586633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4561766" y="3236416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Пояснение</a:t>
            </a:r>
            <a:endParaRPr lang="en-US" sz="1850" dirty="0"/>
          </a:p>
        </p:txBody>
      </p:sp>
      <p:sp>
        <p:nvSpPr>
          <p:cNvPr id="11" name="Text 7"/>
          <p:cNvSpPr/>
          <p:nvPr/>
        </p:nvSpPr>
        <p:spPr>
          <a:xfrm>
            <a:off x="4561766" y="3645098"/>
            <a:ext cx="3068065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Вторую часть можно заменить словами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А ИМЕННО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Погода была прекрасной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: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светило солнце, ветра не было.</a:t>
            </a:r>
            <a:endParaRPr lang="en-US" sz="145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33244" y="2454970"/>
            <a:ext cx="3496877" cy="291663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639952" y="2586633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3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8247650" y="3236416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Дополнение</a:t>
            </a:r>
            <a:endParaRPr lang="en-US" sz="1850" dirty="0"/>
          </a:p>
        </p:txBody>
      </p:sp>
      <p:sp>
        <p:nvSpPr>
          <p:cNvPr id="15" name="Text 10"/>
          <p:cNvSpPr/>
          <p:nvPr/>
        </p:nvSpPr>
        <p:spPr>
          <a:xfrm>
            <a:off x="8247650" y="3645098"/>
            <a:ext cx="3068065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Вторую часть можно заменить союзом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ЧТО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(скрытые глаголы: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увидел, услышал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).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Я выглянул в окно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: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во дворе играли дети.</a:t>
            </a:r>
            <a:endParaRPr lang="en-US" sz="1450" dirty="0"/>
          </a:p>
        </p:txBody>
      </p:sp>
      <p:sp>
        <p:nvSpPr>
          <p:cNvPr id="16" name="Text 11"/>
          <p:cNvSpPr/>
          <p:nvPr/>
        </p:nvSpPr>
        <p:spPr>
          <a:xfrm>
            <a:off x="356682" y="5584230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52859"/>
            <a:ext cx="6680727" cy="561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5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БСП: Когда ставится Тире?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61475" y="1469926"/>
            <a:ext cx="6296860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Тире ставится при 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резком изменении темпа или контрасте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 Основные случаи:</a:t>
            </a:r>
            <a:endParaRPr lang="en-US" sz="14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8843" y="2227461"/>
            <a:ext cx="269273" cy="2692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244966" y="2222004"/>
            <a:ext cx="3365317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Резкое противопоставление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1244966" y="2604790"/>
            <a:ext cx="5713369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Можно вставить союз 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А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или 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НО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Смелый побеждает — трус погибает.</a:t>
            </a:r>
            <a:endParaRPr lang="en-US" sz="14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8843" y="3511550"/>
            <a:ext cx="269273" cy="26928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244966" y="3506093"/>
            <a:ext cx="2284851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Время или Условие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1244966" y="3888879"/>
            <a:ext cx="5713369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 начало 1-й части можно вставить 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ЕСЛИ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или 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КОГДА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Будешь много учиться — сдашь экзамен на отлично.</a:t>
            </a:r>
            <a:endParaRPr lang="en-US" sz="14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8843" y="4795639"/>
            <a:ext cx="269273" cy="26928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244966" y="4790182"/>
            <a:ext cx="2530312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Следствие, результат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1244966" y="5172968"/>
            <a:ext cx="5713369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Во 2-ю часть можно вставить слово 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ПОЭТОМУ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Грянул гром — мы испугались.</a:t>
            </a:r>
            <a:endParaRPr lang="en-US" sz="1400" dirty="0"/>
          </a:p>
        </p:txBody>
      </p:sp>
      <p:sp>
        <p:nvSpPr>
          <p:cNvPr id="14" name="Text 8"/>
          <p:cNvSpPr/>
          <p:nvPr/>
        </p:nvSpPr>
        <p:spPr>
          <a:xfrm>
            <a:off x="356682" y="5925046"/>
            <a:ext cx="6906444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6277"/>
            <a:ext cx="10705733" cy="561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5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Комбинированные сложные предложения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661475" y="1165622"/>
            <a:ext cx="5367898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Высший уровень школьного синтаксиса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661475" y="1855490"/>
            <a:ext cx="5215303" cy="840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 текстах ОГЭ часто встречаются предложения, одновременно содержащие 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сочинительную, подчинительную и бессоюзную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связь.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61475" y="2887663"/>
            <a:ext cx="5215303" cy="956866"/>
          </a:xfrm>
          <a:prstGeom prst="roundRect">
            <a:avLst>
              <a:gd name="adj" fmla="val 2815"/>
            </a:avLst>
          </a:prstGeom>
          <a:solidFill>
            <a:srgbClr val="E7E7E4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0957" y="3164483"/>
            <a:ext cx="224427" cy="17948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44867" y="3086001"/>
            <a:ext cx="4452429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[Когда наступила осень], [птицы улетели], и [деревья обнажились]: [в лесу стало тихо].</a:t>
            </a:r>
            <a:endParaRPr lang="en-US" sz="14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21267" y="1893888"/>
            <a:ext cx="5215303" cy="114091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627746" y="2098774"/>
            <a:ext cx="2244570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Части 1 и 2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6627746" y="2549823"/>
            <a:ext cx="4703942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Подчинительная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связь (союз «когда»)</a:t>
            </a:r>
            <a:endParaRPr lang="en-US" sz="14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21267" y="3205361"/>
            <a:ext cx="5215303" cy="114091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627746" y="3410248"/>
            <a:ext cx="2244570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Части 2 и 3</a:t>
            </a:r>
            <a:endParaRPr lang="en-US" sz="1750" dirty="0"/>
          </a:p>
        </p:txBody>
      </p:sp>
      <p:sp>
        <p:nvSpPr>
          <p:cNvPr id="13" name="Text 8"/>
          <p:cNvSpPr/>
          <p:nvPr/>
        </p:nvSpPr>
        <p:spPr>
          <a:xfrm>
            <a:off x="6627746" y="3861296"/>
            <a:ext cx="4703942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Сочинительная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связь (союз «и»)</a:t>
            </a:r>
            <a:endParaRPr lang="en-US" sz="14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21267" y="4516834"/>
            <a:ext cx="5215303" cy="114091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627746" y="4721721"/>
            <a:ext cx="2244570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Части 3 и 4</a:t>
            </a:r>
            <a:endParaRPr lang="en-US" sz="1750" dirty="0"/>
          </a:p>
        </p:txBody>
      </p:sp>
      <p:sp>
        <p:nvSpPr>
          <p:cNvPr id="16" name="Text 10"/>
          <p:cNvSpPr/>
          <p:nvPr/>
        </p:nvSpPr>
        <p:spPr>
          <a:xfrm>
            <a:off x="6627746" y="5172770"/>
            <a:ext cx="4703942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Бессоюзная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связь (двоеточие — причина/пояснение)</a:t>
            </a:r>
            <a:endParaRPr lang="en-US" sz="1400" dirty="0"/>
          </a:p>
        </p:txBody>
      </p:sp>
      <p:sp>
        <p:nvSpPr>
          <p:cNvPr id="17" name="Text 11"/>
          <p:cNvSpPr/>
          <p:nvPr/>
        </p:nvSpPr>
        <p:spPr>
          <a:xfrm>
            <a:off x="356682" y="6041529"/>
            <a:ext cx="11478330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2011"/>
            <a:ext cx="10391614" cy="396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Порядок синтаксического разбора сложного предложения</a:t>
            </a:r>
            <a:endParaRPr lang="en-US" sz="2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099542"/>
            <a:ext cx="10868745" cy="469483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255023" y="4108162"/>
            <a:ext cx="1613822" cy="5878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Определить границы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3255023" y="4779639"/>
            <a:ext cx="1613822" cy="589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87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Разделить части и члены предложения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7398903" y="4304609"/>
            <a:ext cx="1613822" cy="5878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Установить вид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7398903" y="4976085"/>
            <a:ext cx="1613822" cy="3928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87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ССП, СПП или БСП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1188227" y="1523174"/>
            <a:ext cx="1613822" cy="5878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Найти основы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1188227" y="2194651"/>
            <a:ext cx="1613822" cy="589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87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Выделить подлежащее и сказуемое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9404137" y="1523174"/>
            <a:ext cx="1613822" cy="5878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Объяснить знаки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9404137" y="2194651"/>
            <a:ext cx="1613822" cy="589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87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Пояснить пунктуацию и схема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5352682" y="1523174"/>
            <a:ext cx="1613822" cy="5878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Определить связи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5352682" y="2194651"/>
            <a:ext cx="1613822" cy="589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87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Найти союзы и союзообразующие слова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661475" y="5890320"/>
            <a:ext cx="11478330" cy="169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1000"/>
              </a:lnSpc>
              <a:buNone/>
            </a:pPr>
            <a:r>
              <a:rPr lang="en-US" sz="9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Соблюдение этого алгоритма гарантирует полный и точный разбор любого сложного предложения — как на уроке, так и на экзамене ОГЭ.</a:t>
            </a:r>
            <a:endParaRPr lang="en-US" sz="950" dirty="0"/>
          </a:p>
        </p:txBody>
      </p:sp>
      <p:sp>
        <p:nvSpPr>
          <p:cNvPr id="15" name="Text 12"/>
          <p:cNvSpPr/>
          <p:nvPr/>
        </p:nvSpPr>
        <p:spPr>
          <a:xfrm>
            <a:off x="356682" y="6156127"/>
            <a:ext cx="11478330" cy="169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1000"/>
              </a:lnSpc>
              <a:buNone/>
            </a:pPr>
            <a:r>
              <a:rPr lang="en-US" sz="9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9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40594"/>
            <a:ext cx="10868745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Практика: Определите вид сложного предложения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499916"/>
            <a:ext cx="3496877" cy="29023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268183" y="2631579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875881" y="3281362"/>
            <a:ext cx="3068065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Ветер утих, но дождь продолжал стучать по крыше.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75881" y="4280595"/>
            <a:ext cx="306806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Две основы, соединены противительным союзом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НО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→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ССП</a:t>
            </a:r>
            <a:endParaRPr lang="en-US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359" y="2499916"/>
            <a:ext cx="3496877" cy="290234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954067" y="2631579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4561766" y="3281362"/>
            <a:ext cx="3068065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Мы вернулись в школу, когда закончился дождь.</a:t>
            </a:r>
            <a:endParaRPr lang="en-US" sz="1850" dirty="0"/>
          </a:p>
        </p:txBody>
      </p:sp>
      <p:sp>
        <p:nvSpPr>
          <p:cNvPr id="10" name="Text 6"/>
          <p:cNvSpPr/>
          <p:nvPr/>
        </p:nvSpPr>
        <p:spPr>
          <a:xfrm>
            <a:off x="4561766" y="4280595"/>
            <a:ext cx="306806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Придаточная часть отвечает на вопрос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Когда?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союз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когда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→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СПП</a:t>
            </a:r>
            <a:endParaRPr lang="en-US" sz="14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33244" y="2499916"/>
            <a:ext cx="3496877" cy="290234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639952" y="2631579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3</a:t>
            </a:r>
            <a:endParaRPr lang="en-US" sz="2200" dirty="0"/>
          </a:p>
        </p:txBody>
      </p:sp>
      <p:sp>
        <p:nvSpPr>
          <p:cNvPr id="13" name="Text 8"/>
          <p:cNvSpPr/>
          <p:nvPr/>
        </p:nvSpPr>
        <p:spPr>
          <a:xfrm>
            <a:off x="8247650" y="3281362"/>
            <a:ext cx="306806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Сыр выпал — с ним была плутовка такова.</a:t>
            </a:r>
            <a:endParaRPr lang="en-US" sz="1850" dirty="0"/>
          </a:p>
        </p:txBody>
      </p:sp>
      <p:sp>
        <p:nvSpPr>
          <p:cNvPr id="14" name="Text 9"/>
          <p:cNvSpPr/>
          <p:nvPr/>
        </p:nvSpPr>
        <p:spPr>
          <a:xfrm>
            <a:off x="8247650" y="3985320"/>
            <a:ext cx="306806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Союзов нет, значение быстрого следствия, стоит тире.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→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БСП</a:t>
            </a:r>
            <a:endParaRPr lang="en-US" sz="1450" dirty="0"/>
          </a:p>
        </p:txBody>
      </p:sp>
      <p:sp>
        <p:nvSpPr>
          <p:cNvPr id="15" name="Text 10"/>
          <p:cNvSpPr/>
          <p:nvPr/>
        </p:nvSpPr>
        <p:spPr>
          <a:xfrm>
            <a:off x="356682" y="5614888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097161"/>
            <a:ext cx="5836397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Главные итоги урока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5233360" y="1971278"/>
            <a:ext cx="3053877" cy="1693962"/>
          </a:xfrm>
          <a:prstGeom prst="roundRect">
            <a:avLst>
              <a:gd name="adj" fmla="val 1674"/>
            </a:avLst>
          </a:prstGeom>
          <a:solidFill>
            <a:srgbClr val="E5DFD2"/>
          </a:solidFill>
          <a:ln/>
        </p:spPr>
      </p:sp>
      <p:sp>
        <p:nvSpPr>
          <p:cNvPr id="5" name="Text 2"/>
          <p:cNvSpPr/>
          <p:nvPr/>
        </p:nvSpPr>
        <p:spPr>
          <a:xfrm>
            <a:off x="5422367" y="2160290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Структура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5422367" y="2568972"/>
            <a:ext cx="26758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Сложное предложение имеет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две и более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грамматические основы.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8476244" y="1971278"/>
            <a:ext cx="3053976" cy="1693962"/>
          </a:xfrm>
          <a:prstGeom prst="roundRect">
            <a:avLst>
              <a:gd name="adj" fmla="val 1674"/>
            </a:avLst>
          </a:prstGeom>
          <a:solidFill>
            <a:srgbClr val="E5DFD2"/>
          </a:solidFill>
          <a:ln/>
        </p:spPr>
      </p:sp>
      <p:sp>
        <p:nvSpPr>
          <p:cNvPr id="8" name="Text 5"/>
          <p:cNvSpPr/>
          <p:nvPr/>
        </p:nvSpPr>
        <p:spPr>
          <a:xfrm>
            <a:off x="8665251" y="2160290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Классификация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8665251" y="2568972"/>
            <a:ext cx="267596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Тип (ССП, СПП, БСП) зависит от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характера связи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и используемых союзов.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5233360" y="3854252"/>
            <a:ext cx="6296860" cy="1391543"/>
          </a:xfrm>
          <a:prstGeom prst="roundRect">
            <a:avLst>
              <a:gd name="adj" fmla="val 2038"/>
            </a:avLst>
          </a:prstGeom>
          <a:solidFill>
            <a:srgbClr val="E5DFD2"/>
          </a:solidFill>
          <a:ln/>
        </p:spPr>
      </p:sp>
      <p:sp>
        <p:nvSpPr>
          <p:cNvPr id="11" name="Text 8"/>
          <p:cNvSpPr/>
          <p:nvPr/>
        </p:nvSpPr>
        <p:spPr>
          <a:xfrm>
            <a:off x="5422367" y="4043263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На экзамене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5422367" y="4451945"/>
            <a:ext cx="59188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Знание структуры — залог успешного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пунктуационного анализа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на ОГЭ.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4928568" y="5458420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2026-07-06T17:06:50Z</dcterms:created>
  <dcterms:modified xsi:type="dcterms:W3CDTF">2026-07-06T17:06:50Z</dcterms:modified>
</cp:coreProperties>
</file>