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embeddedFontLst>
    <p:embeddedFont>
      <p:font typeface="Open Sans Light"/>
      <p:regular r:id="rId201314"/>
    </p:embeddedFont>
    <p:embeddedFont>
      <p:font typeface="Open Sans Bold"/>
      <p:regular r:id="rId201315"/>
    </p:embeddedFont>
    <p:embeddedFont>
      <p:font typeface="Open Sans"/>
      <p:regular r:id="rId201316"/>
    </p:embeddedFont>
    <p:embeddedFont>
      <p:font typeface="Open Sans Medium"/>
      <p:regular r:id="rId201317"/>
    </p:embeddedFont>
    <p:embeddedFont>
      <p:font typeface="Open Sans SemiBold"/>
      <p:regular r:id="rId201318"/>
    </p:embeddedFont>
    <p:embeddedFont>
      <p:font typeface="Open Sans ExtraBold"/>
      <p:regular r:id="rId201319"/>
    </p:embeddedFont>
    <p:embeddedFont>
      <p:font typeface="Unbounded ExtraLight"/>
      <p:regular r:id="rId201320"/>
    </p:embeddedFont>
    <p:embeddedFont>
      <p:font typeface="Unbounded Light"/>
      <p:regular r:id="rId201321"/>
    </p:embeddedFont>
    <p:embeddedFont>
      <p:font typeface="Unbounded"/>
      <p:regular r:id="rId201322"/>
    </p:embeddedFont>
    <p:embeddedFont>
      <p:font typeface="Unbounded Bold"/>
      <p:regular r:id="rId201323"/>
    </p:embeddedFont>
    <p:embeddedFont>
      <p:font typeface="Unbounded ExtraBold"/>
      <p:regular r:id="rId201324"/>
    </p:embeddedFont>
    <p:embeddedFont>
      <p:font typeface="Unbounded Black"/>
      <p:regular r:id="rId201325"/>
    </p:embeddedFont>
    <p:embeddedFont>
      <p:font typeface="Unbounded Medium"/>
      <p:regular r:id="rId201326"/>
    </p:embeddedFont>
    <p:embeddedFont>
      <p:font typeface="Unbounded SemiBold"/>
      <p:regular r:id="rId2013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Relationship Id="rId201324" Target="fonts/201324.fntdata" Type="http://schemas.openxmlformats.org/officeDocument/2006/relationships/font"/><Relationship Id="rId201325" Target="fonts/201325.fntdata" Type="http://schemas.openxmlformats.org/officeDocument/2006/relationships/font"/><Relationship Id="rId201326" Target="fonts/201326.fntdata" Type="http://schemas.openxmlformats.org/officeDocument/2006/relationships/font"/><Relationship Id="rId201327" Target="fonts/201327.fntdata" Type="http://schemas.openxmlformats.org/officeDocument/2006/relationships/font"/><Relationship Id="rId201328" Target="fonts/201328.fntdata" Type="http://schemas.openxmlformats.org/officeDocument/2006/relationships/font"/><Relationship Id="rId201329" Target="fonts/201329.fntdata" Type="http://schemas.openxmlformats.org/officeDocument/2006/relationships/font"/><Relationship Id="rId201330" Target="fonts/201330.fntdata" Type="http://schemas.openxmlformats.org/officeDocument/2006/relationships/font"/><Relationship Id="rId201331" Target="fonts/201331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image" Target="../media/image-4-2.png"/><Relationship Id="rId5" Type="http://schemas.openxmlformats.org/officeDocument/2006/relationships/image" Target="../media/image-4-3.svg"/><Relationship Id="rId6" Type="http://schemas.openxmlformats.org/officeDocument/2006/relationships/image" Target="../media/image-4-2.png"/><Relationship Id="rId7" Type="http://schemas.openxmlformats.org/officeDocument/2006/relationships/image" Target="../media/image-4-3.svg"/><Relationship Id="rId8" Type="http://schemas.openxmlformats.org/officeDocument/2006/relationships/image" Target="../media/image-4-2.png"/><Relationship Id="rId9" Type="http://schemas.openxmlformats.org/officeDocument/2006/relationships/image" Target="../media/image-4-3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5-2.png"/><Relationship Id="rId5" Type="http://schemas.openxmlformats.org/officeDocument/2006/relationships/image" Target="../media/image-5-3.svg"/><Relationship Id="rId6" Type="http://schemas.openxmlformats.org/officeDocument/2006/relationships/image" Target="../media/image-5-2.png"/><Relationship Id="rId7" Type="http://schemas.openxmlformats.org/officeDocument/2006/relationships/image" Target="../media/image-5-3.sv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2.png"/><Relationship Id="rId5" Type="http://schemas.openxmlformats.org/officeDocument/2006/relationships/image" Target="../media/image-8-3.svg"/><Relationship Id="rId6" Type="http://schemas.openxmlformats.org/officeDocument/2006/relationships/image" Target="../media/image-8-2.png"/><Relationship Id="rId7" Type="http://schemas.openxmlformats.org/officeDocument/2006/relationships/image" Target="../media/image-8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4.png"/><Relationship Id="rId5" Type="http://schemas.openxmlformats.org/officeDocument/2006/relationships/image" Target="../media/image-10-5.svg"/><Relationship Id="rId6" Type="http://schemas.openxmlformats.org/officeDocument/2006/relationships/image" Target="../media/image-10-6.png"/><Relationship Id="rId7" Type="http://schemas.openxmlformats.org/officeDocument/2006/relationships/image" Target="../media/image-10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1.png"/><Relationship Id="rId4" Type="http://schemas.openxmlformats.org/officeDocument/2006/relationships/image" Target="../media/image-11-2.svg"/><Relationship Id="rId5" Type="http://schemas.openxmlformats.org/officeDocument/2006/relationships/image" Target="../media/image-11-1.png"/><Relationship Id="rId6" Type="http://schemas.openxmlformats.org/officeDocument/2006/relationships/image" Target="../media/image-11-2.sv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2.png"/><Relationship Id="rId5" Type="http://schemas.openxmlformats.org/officeDocument/2006/relationships/image" Target="../media/image-12-3.svg"/><Relationship Id="rId6" Type="http://schemas.openxmlformats.org/officeDocument/2006/relationships/image" Target="../media/image-12-6.png"/><Relationship Id="rId7" Type="http://schemas.openxmlformats.org/officeDocument/2006/relationships/image" Target="../media/image-12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D6F5E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54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096343" y="2556768"/>
            <a:ext cx="6570796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Безопасное колесо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4928568" y="3430885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Правила для любителей самокатов, велосипедов и роликов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5233360" y="3945930"/>
            <a:ext cx="3021235" cy="355203"/>
          </a:xfrm>
          <a:prstGeom prst="roundRect">
            <a:avLst>
              <a:gd name="adj" fmla="val 17880"/>
            </a:avLst>
          </a:prstGeom>
          <a:noFill/>
          <a:ln/>
          <a:effectLst>
            <a:outerShdw sx="100000" sy="100000" kx="0" ky="0" algn="bl" rotWithShape="0" blurRad="101600" dist="50800" dir="16200000">
              <a:srgbClr val="26a688">
                <a:alpha val="100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346765" y="4002584"/>
            <a:ext cx="3404011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ПОДГОТОВЛЕН: 4UROK.RU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D6F5E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603" y="481806"/>
            <a:ext cx="4420680" cy="58943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612577"/>
            <a:ext cx="6296860" cy="19561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4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Твой первый личный транспорт</a:t>
            </a:r>
            <a:endParaRPr lang="en-US" sz="4100" dirty="0"/>
          </a:p>
        </p:txBody>
      </p:sp>
      <p:sp>
        <p:nvSpPr>
          <p:cNvPr id="5" name="Text 2"/>
          <p:cNvSpPr/>
          <p:nvPr/>
        </p:nvSpPr>
        <p:spPr>
          <a:xfrm>
            <a:off x="5233360" y="2750145"/>
            <a:ext cx="6296860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Самокат, ролики, скейтборд и велосипед — отличные друзья для активного отдыха. Но как только ты встаёшь на колёса — ты уже </a:t>
            </a:r>
            <a:pPr algn="ctr"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водитель!</a:t>
            </a:r>
            <a:endParaRPr lang="en-US" sz="1150" dirty="0"/>
          </a:p>
        </p:txBody>
      </p:sp>
      <p:sp>
        <p:nvSpPr>
          <p:cNvPr id="6" name="Shape 3"/>
          <p:cNvSpPr/>
          <p:nvPr/>
        </p:nvSpPr>
        <p:spPr>
          <a:xfrm>
            <a:off x="5233360" y="3321546"/>
            <a:ext cx="3087908" cy="1737221"/>
          </a:xfrm>
          <a:prstGeom prst="roundRect">
            <a:avLst>
              <a:gd name="adj" fmla="val 3656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390916" y="3479105"/>
            <a:ext cx="2772797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🚀</a:t>
            </a:r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Скорость имеет значение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5390916" y="4030464"/>
            <a:ext cx="2772797" cy="870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Колёсный транспорт движется в 3–5 раз быстрее пешехода. Столкновение на такой скорости — это серьёзные травмы.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8442213" y="3321546"/>
            <a:ext cx="3088007" cy="1737221"/>
          </a:xfrm>
          <a:prstGeom prst="roundRect">
            <a:avLst>
              <a:gd name="adj" fmla="val 3656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99768" y="3479105"/>
            <a:ext cx="2772896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⚡</a:t>
            </a:r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Твоя ответственность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8599768" y="4030464"/>
            <a:ext cx="2772896" cy="870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Катание — это не просто развлечение. Это обязанность соблюдать правила и контролировать свои движения.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5233360" y="5179715"/>
            <a:ext cx="6296860" cy="1065609"/>
          </a:xfrm>
          <a:prstGeom prst="roundRect">
            <a:avLst>
              <a:gd name="adj" fmla="val 5960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390916" y="5337274"/>
            <a:ext cx="1914279" cy="242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🎯</a:t>
            </a:r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Главная цель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5390916" y="5652393"/>
            <a:ext cx="5981749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Кататься так, чтобы это приносило только радость и здоровье — без травм и слёз.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55423" y="639366"/>
            <a:ext cx="8880848" cy="815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Броня для гонщика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356682" y="183257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Экипировка — это не трусость, это здравый смысл профессионалов!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347615"/>
            <a:ext cx="2009923" cy="200997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4593828"/>
            <a:ext cx="2959125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🪖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Защитный шлем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61475" y="5008860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Самый важный элемент. Бережёт голову при падении. Должен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плотно сидеть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быть правильно застёгнут.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35" y="2347615"/>
            <a:ext cx="2009923" cy="200997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63135" y="4593828"/>
            <a:ext cx="3465426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🦵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Наколенники и налокотники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4363135" y="5304135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Пластиковые чашечки спасают суставы от болезненных ссадин об асфальт при падении.</a:t>
            </a:r>
            <a:endParaRPr lang="en-US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794" y="2347615"/>
            <a:ext cx="2009923" cy="200997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64794" y="4593828"/>
            <a:ext cx="236263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🧤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Перчатки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8064794" y="5008860"/>
            <a:ext cx="346542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 падении человек инстинктивно выставляет руки вперёд. Плотные перчатки защитят ладони от царапин.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920478"/>
            <a:ext cx="3016869" cy="301694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08993" y="790873"/>
            <a:ext cx="6927478" cy="1385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Где можно кататься?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4608993" y="2313087"/>
            <a:ext cx="7537063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Лучшие места, где колёса крутятся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26A688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безопасно</a:t>
            </a:r>
            <a:endParaRPr lang="en-US" sz="12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9217" y="2709317"/>
            <a:ext cx="240996" cy="24100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131069" y="2704405"/>
            <a:ext cx="4084436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Скейт-парки и роллердромы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5131069" y="3098304"/>
            <a:ext cx="6405402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Специальные площадки, школьные стадионы без машин.</a:t>
            </a:r>
            <a:endParaRPr lang="en-US" sz="12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9217" y="3613993"/>
            <a:ext cx="240996" cy="24100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131069" y="3609082"/>
            <a:ext cx="2360256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Парки и скверы</a:t>
            </a:r>
            <a:endParaRPr lang="en-US" sz="1550" dirty="0"/>
          </a:p>
        </p:txBody>
      </p:sp>
      <p:sp>
        <p:nvSpPr>
          <p:cNvPr id="10" name="Text 5"/>
          <p:cNvSpPr/>
          <p:nvPr/>
        </p:nvSpPr>
        <p:spPr>
          <a:xfrm>
            <a:off x="5131069" y="4002980"/>
            <a:ext cx="6405402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Просторные аллеи, где разрешено движение на велосипедах и самокатах.</a:t>
            </a:r>
            <a:endParaRPr lang="en-US" sz="12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69217" y="4518670"/>
            <a:ext cx="240996" cy="24100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131069" y="4513759"/>
            <a:ext cx="2833716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Широкие тротуары</a:t>
            </a:r>
            <a:endParaRPr lang="en-US" sz="1550" dirty="0"/>
          </a:p>
        </p:txBody>
      </p:sp>
      <p:sp>
        <p:nvSpPr>
          <p:cNvPr id="13" name="Text 7"/>
          <p:cNvSpPr/>
          <p:nvPr/>
        </p:nvSpPr>
        <p:spPr>
          <a:xfrm>
            <a:off x="5131069" y="4907657"/>
            <a:ext cx="6405402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Разрешено, если ты не мешаешь прохожим.</a:t>
            </a:r>
            <a:endParaRPr lang="en-US" sz="12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69217" y="5423346"/>
            <a:ext cx="240996" cy="24100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131069" y="5418435"/>
            <a:ext cx="2156168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⚠️</a:t>
            </a:r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Жилые дворы</a:t>
            </a:r>
            <a:endParaRPr lang="en-US" sz="1550" dirty="0"/>
          </a:p>
        </p:txBody>
      </p:sp>
      <p:sp>
        <p:nvSpPr>
          <p:cNvPr id="16" name="Text 9"/>
          <p:cNvSpPr/>
          <p:nvPr/>
        </p:nvSpPr>
        <p:spPr>
          <a:xfrm>
            <a:off x="5131069" y="5812334"/>
            <a:ext cx="6405402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Можно, но следи за машинами, которые паркуются или выезжают из арок!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D6F5E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0650" y="475456"/>
            <a:ext cx="4430205" cy="59070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659408"/>
            <a:ext cx="6296860" cy="1222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Куда выезжать строго запрещено!</a:t>
            </a:r>
            <a:endParaRPr lang="en-US" sz="3850" dirty="0"/>
          </a:p>
        </p:txBody>
      </p:sp>
      <p:sp>
        <p:nvSpPr>
          <p:cNvPr id="5" name="Text 2"/>
          <p:cNvSpPr/>
          <p:nvPr/>
        </p:nvSpPr>
        <p:spPr>
          <a:xfrm>
            <a:off x="356682" y="2041426"/>
            <a:ext cx="6906444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Главные табу для всех, кому ещё нет </a:t>
            </a:r>
            <a:pPr algn="ctr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14 лет</a:t>
            </a:r>
            <a:endParaRPr lang="en-US" sz="11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359422"/>
            <a:ext cx="6296860" cy="100984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98403" y="2520156"/>
            <a:ext cx="3003574" cy="227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🚫</a:t>
            </a:r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Проезжая часть дороги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898403" y="2811661"/>
            <a:ext cx="5899201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Ни при каких обстоятельствах нельзя выезжать на дорогу, где едут автомобили и автобусы. Даже на самый краешек!</a:t>
            </a:r>
            <a:endParaRPr lang="en-US" sz="11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475534"/>
            <a:ext cx="6296860" cy="100984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98403" y="3636268"/>
            <a:ext cx="3464434" cy="227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🚫</a:t>
            </a:r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Обочины загородных трасс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898403" y="3927773"/>
            <a:ext cx="5899201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Машины мчатся с огромной скоростью — поток воздуха может сбить тебя с ног прямо под колёса.</a:t>
            </a:r>
            <a:endParaRPr lang="en-US" sz="11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591645"/>
            <a:ext cx="6296860" cy="100984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8403" y="4752380"/>
            <a:ext cx="2604526" cy="227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🚫</a:t>
            </a:r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Парковки во дворах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898403" y="5043884"/>
            <a:ext cx="5899201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Нельзя кататься между припаркованными машинами — водитель тебя просто не увидит!</a:t>
            </a:r>
            <a:endParaRPr lang="en-US" sz="1100" dirty="0"/>
          </a:p>
        </p:txBody>
      </p:sp>
      <p:sp>
        <p:nvSpPr>
          <p:cNvPr id="15" name="Shape 9"/>
          <p:cNvSpPr/>
          <p:nvPr/>
        </p:nvSpPr>
        <p:spPr>
          <a:xfrm>
            <a:off x="661475" y="5721052"/>
            <a:ext cx="6296860" cy="477540"/>
          </a:xfrm>
          <a:prstGeom prst="roundRect">
            <a:avLst>
              <a:gd name="adj" fmla="val 12468"/>
            </a:avLst>
          </a:prstGeom>
          <a:solidFill>
            <a:srgbClr val="FFB3B4"/>
          </a:solidFill>
          <a:ln/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156" y="5913834"/>
            <a:ext cx="177200" cy="141684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122037" y="5862737"/>
            <a:ext cx="6304202" cy="204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⛔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Нарушение этих правил может стоить жизни. Это не преувеличение!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5789" y="748804"/>
            <a:ext cx="5469793" cy="5360392"/>
          </a:xfrm>
          <a:prstGeom prst="roundRect">
            <a:avLst>
              <a:gd name="adj" fmla="val 2158"/>
            </a:avLst>
          </a:prstGeom>
          <a:solidFill>
            <a:srgbClr val="26A688"/>
          </a:solidFill>
          <a:ln/>
        </p:spPr>
      </p:sp>
      <p:sp>
        <p:nvSpPr>
          <p:cNvPr id="3" name="Text 1"/>
          <p:cNvSpPr/>
          <p:nvPr/>
        </p:nvSpPr>
        <p:spPr>
          <a:xfrm>
            <a:off x="401627" y="885329"/>
            <a:ext cx="5758115" cy="1004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63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СТОП!</a:t>
            </a:r>
            <a:endParaRPr lang="en-US" sz="6300" dirty="0"/>
          </a:p>
        </p:txBody>
      </p:sp>
      <p:sp>
        <p:nvSpPr>
          <p:cNvPr id="4" name="Text 2"/>
          <p:cNvSpPr/>
          <p:nvPr/>
        </p:nvSpPr>
        <p:spPr>
          <a:xfrm>
            <a:off x="401627" y="2026047"/>
            <a:ext cx="5758115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Перед переходом — </a:t>
            </a:r>
            <a:pPr algn="ctr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слезь с транспорта!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298149" y="885329"/>
            <a:ext cx="5238421" cy="1004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Главное правило перехода: Спешись!</a:t>
            </a:r>
            <a:endParaRPr lang="en-US" sz="3150" dirty="0"/>
          </a:p>
        </p:txBody>
      </p:sp>
      <p:sp>
        <p:nvSpPr>
          <p:cNvPr id="6" name="Text 4"/>
          <p:cNvSpPr/>
          <p:nvPr/>
        </p:nvSpPr>
        <p:spPr>
          <a:xfrm>
            <a:off x="6298149" y="2025948"/>
            <a:ext cx="5238421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Закон, который нарушают чаще всего — и за который дорого платят.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298149" y="2654995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58324" y="2685058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6796116" y="2710160"/>
            <a:ext cx="290475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Слезь перед «зеброй»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796116" y="3097709"/>
            <a:ext cx="4740454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Перед тем как пересечь дорогу, ты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ОБЯЗАН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слезть с велосипеда или самоката.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98149" y="3846215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58324" y="3876278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6796116" y="3901380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Кати рядом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796116" y="4288929"/>
            <a:ext cx="4740454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Пересекай дорогу только пешком, спокойно катя транспорт рядом за руль.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298149" y="5037435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58324" y="5067498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6796116" y="5092601"/>
            <a:ext cx="2402621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Почему это важно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6796116" y="5480149"/>
            <a:ext cx="4740454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Водитель рассчитывает скорость пешехода. Самокат появляется внезапно — машина не успеет затормозить!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D6F5E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39" y="492522"/>
            <a:ext cx="4404607" cy="58729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608806"/>
            <a:ext cx="6296860" cy="21663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4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Пешеход на тротуаре всегда главный</a:t>
            </a:r>
            <a:endParaRPr lang="en-US" sz="4500" dirty="0"/>
          </a:p>
        </p:txBody>
      </p:sp>
      <p:sp>
        <p:nvSpPr>
          <p:cNvPr id="5" name="Text 2"/>
          <p:cNvSpPr/>
          <p:nvPr/>
        </p:nvSpPr>
        <p:spPr>
          <a:xfrm>
            <a:off x="4928568" y="2997597"/>
            <a:ext cx="6906444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Уважай тех, кто идёт пешком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233360" y="3417094"/>
            <a:ext cx="6296860" cy="2832001"/>
          </a:xfrm>
          <a:prstGeom prst="roundRect">
            <a:avLst>
              <a:gd name="adj" fmla="val 2483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239710" y="3423444"/>
            <a:ext cx="3142080" cy="1666776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8" name="Text 5"/>
          <p:cNvSpPr/>
          <p:nvPr/>
        </p:nvSpPr>
        <p:spPr>
          <a:xfrm>
            <a:off x="5388039" y="3571776"/>
            <a:ext cx="2622881" cy="523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Тротуар создан для людей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388039" y="4184055"/>
            <a:ext cx="2622881" cy="757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 самокате или роликах ты здесь гость. Пешеходы не должны уворачиваться от тебя.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8381790" y="3423444"/>
            <a:ext cx="3142080" cy="1666776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11" name="Shape 8"/>
          <p:cNvSpPr/>
          <p:nvPr/>
        </p:nvSpPr>
        <p:spPr>
          <a:xfrm>
            <a:off x="8381790" y="3423444"/>
            <a:ext cx="19050" cy="1666776"/>
          </a:xfrm>
          <a:prstGeom prst="roundRect">
            <a:avLst>
              <a:gd name="adj" fmla="val 369200"/>
            </a:avLst>
          </a:prstGeom>
          <a:solidFill>
            <a:srgbClr val="BCDBD4"/>
          </a:solidFill>
          <a:ln/>
        </p:spPr>
      </p:sp>
      <p:sp>
        <p:nvSpPr>
          <p:cNvPr id="12" name="Text 9"/>
          <p:cNvSpPr/>
          <p:nvPr/>
        </p:nvSpPr>
        <p:spPr>
          <a:xfrm>
            <a:off x="8752661" y="3571776"/>
            <a:ext cx="2211531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Правило обгона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752661" y="3922415"/>
            <a:ext cx="2622881" cy="1010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Впереди идут люди — сбавь скорость заранее. Обыгрывать прохожих в «шашки» категорически нельзя.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8172543" y="4047480"/>
            <a:ext cx="418593" cy="418604"/>
          </a:xfrm>
          <a:prstGeom prst="roundRect">
            <a:avLst>
              <a:gd name="adj" fmla="val 16802"/>
            </a:avLst>
          </a:prstGeom>
          <a:solidFill>
            <a:srgbClr val="FFFFFF"/>
          </a:solidFill>
          <a:ln w="19050">
            <a:solidFill>
              <a:srgbClr val="BCDBD4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7216" y="4152156"/>
            <a:ext cx="209247" cy="209252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5239710" y="5090220"/>
            <a:ext cx="6284160" cy="1152525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17" name="Shape 13"/>
          <p:cNvSpPr/>
          <p:nvPr/>
        </p:nvSpPr>
        <p:spPr>
          <a:xfrm>
            <a:off x="5239710" y="5090220"/>
            <a:ext cx="6284160" cy="19050"/>
          </a:xfrm>
          <a:prstGeom prst="roundRect">
            <a:avLst>
              <a:gd name="adj" fmla="val 369200"/>
            </a:avLst>
          </a:prstGeom>
          <a:solidFill>
            <a:srgbClr val="BCDBD4"/>
          </a:solidFill>
          <a:ln/>
        </p:spPr>
      </p:sp>
      <p:sp>
        <p:nvSpPr>
          <p:cNvPr id="18" name="Text 14"/>
          <p:cNvSpPr/>
          <p:nvPr/>
        </p:nvSpPr>
        <p:spPr>
          <a:xfrm>
            <a:off x="5388039" y="5238552"/>
            <a:ext cx="2315311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Звуковой сигнал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5388039" y="5589191"/>
            <a:ext cx="5764961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Используй звоночек заранее — не над ухом у человека в последнюю секунду!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5324" y="1359892"/>
            <a:ext cx="4955853" cy="364549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933673" y="3437040"/>
            <a:ext cx="1601648" cy="3722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Безопасная скорость</a:t>
            </a:r>
            <a:endParaRPr lang="en-US" sz="1150" dirty="0"/>
          </a:p>
        </p:txBody>
      </p:sp>
      <p:sp>
        <p:nvSpPr>
          <p:cNvPr id="4" name="Text 1"/>
          <p:cNvSpPr/>
          <p:nvPr/>
        </p:nvSpPr>
        <p:spPr>
          <a:xfrm>
            <a:off x="3780201" y="2477351"/>
            <a:ext cx="1231019" cy="3722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Остановиться за 2–3 с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5223008" y="3423803"/>
            <a:ext cx="1111888" cy="3722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Опасная погода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3886095" y="4065802"/>
            <a:ext cx="1045704" cy="3722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Скользкий асфальт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2621985" y="1758825"/>
            <a:ext cx="913337" cy="558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Спуски и повороты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661475" y="5124946"/>
            <a:ext cx="6943551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Умей не только разгоняться, но и вовремя останавливаться — это главный навык настоящего райдера.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957244" y="724991"/>
            <a:ext cx="3579227" cy="13290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Скорость и контроль торможения</a:t>
            </a:r>
            <a:endParaRPr lang="en-US" sz="27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57244" y="2173585"/>
            <a:ext cx="3579227" cy="124450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150319" y="2662932"/>
            <a:ext cx="212620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650" dirty="0"/>
          </a:p>
        </p:txBody>
      </p:sp>
      <p:sp>
        <p:nvSpPr>
          <p:cNvPr id="12" name="Text 8"/>
          <p:cNvSpPr/>
          <p:nvPr/>
        </p:nvSpPr>
        <p:spPr>
          <a:xfrm>
            <a:off x="8649575" y="2334320"/>
            <a:ext cx="188421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Выбор скорости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8649575" y="2662039"/>
            <a:ext cx="2726165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Езди так, чтобы успеть полностью остановиться за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2–3 секунды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при внезапном препятствии.</a:t>
            </a:r>
            <a:endParaRPr lang="en-US" sz="11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57244" y="3524349"/>
            <a:ext cx="3579227" cy="124450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150319" y="4013696"/>
            <a:ext cx="212620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650" dirty="0"/>
          </a:p>
        </p:txBody>
      </p:sp>
      <p:sp>
        <p:nvSpPr>
          <p:cNvPr id="16" name="Text 11"/>
          <p:cNvSpPr/>
          <p:nvPr/>
        </p:nvSpPr>
        <p:spPr>
          <a:xfrm>
            <a:off x="8649575" y="3685084"/>
            <a:ext cx="186883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Опасная погода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8649575" y="4012803"/>
            <a:ext cx="2726165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 мокром асфальте, лужах и осенних листьях тормоза работают намного хуже, колёса скользят.</a:t>
            </a:r>
            <a:endParaRPr lang="en-US" sz="110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57244" y="4875113"/>
            <a:ext cx="3579227" cy="1244501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150319" y="5364460"/>
            <a:ext cx="212620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650" dirty="0"/>
          </a:p>
        </p:txBody>
      </p:sp>
      <p:sp>
        <p:nvSpPr>
          <p:cNvPr id="20" name="Text 14"/>
          <p:cNvSpPr/>
          <p:nvPr/>
        </p:nvSpPr>
        <p:spPr>
          <a:xfrm>
            <a:off x="8649575" y="5035848"/>
            <a:ext cx="177200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Спуски с горок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8649575" y="5363567"/>
            <a:ext cx="2726165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 разгоняйся на склонах, если внизу поворот или выезд из двора — можешь потерять управление.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14507" y="708025"/>
            <a:ext cx="7762582" cy="815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Сигналы руками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356682" y="190123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Расскажи водителям и другим райдерам, куда ты едешь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416274"/>
            <a:ext cx="3622882" cy="7560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0482" y="3361333"/>
            <a:ext cx="2820520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⬅️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Поворот налево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50482" y="3776365"/>
            <a:ext cx="324486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Вытяни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левую руку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прямо в сторону — ты планируешь повернуть или объехать препятствие слева.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357" y="2416274"/>
            <a:ext cx="3622882" cy="75604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73364" y="3361333"/>
            <a:ext cx="3024806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➡️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Поворот направо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4473364" y="3776365"/>
            <a:ext cx="324486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Вытяни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правую руку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прямо в сторону, или согни левую в локте под прямым углом вверх.</a:t>
            </a:r>
            <a:endParaRPr lang="en-US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239" y="2416274"/>
            <a:ext cx="3622882" cy="75604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96246" y="3361333"/>
            <a:ext cx="2387243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🖐️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Сигнал СТОП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8096246" y="3776365"/>
            <a:ext cx="324486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Подними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любую руку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ровно вверх — знак для всех сзади: «Внимание, я нажимаю на тормоз!»</a:t>
            </a:r>
            <a:endParaRPr lang="en-US" sz="1450" dirty="0"/>
          </a:p>
        </p:txBody>
      </p:sp>
      <p:sp>
        <p:nvSpPr>
          <p:cNvPr id="13" name="Shape 8"/>
          <p:cNvSpPr/>
          <p:nvPr/>
        </p:nvSpPr>
        <p:spPr>
          <a:xfrm>
            <a:off x="661475" y="5387677"/>
            <a:ext cx="10868745" cy="762298"/>
          </a:xfrm>
          <a:prstGeom prst="roundRect">
            <a:avLst>
              <a:gd name="adj" fmla="val 10414"/>
            </a:avLst>
          </a:prstGeom>
          <a:solidFill>
            <a:srgbClr val="D6F5EE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482" y="5655370"/>
            <a:ext cx="236234" cy="18901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275723" y="5623917"/>
            <a:ext cx="10675075" cy="308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💡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Подавай сигналы заблаговременно — за 3–5 секунд до манёвра, чтобы все успели отреагировать.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D6F5E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9558" y="473968"/>
            <a:ext cx="4432288" cy="590996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958850"/>
            <a:ext cx="629686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Катание в сумерках и темноте</a:t>
            </a:r>
            <a:endParaRPr lang="en-US" sz="3750" dirty="0"/>
          </a:p>
        </p:txBody>
      </p:sp>
      <p:sp>
        <p:nvSpPr>
          <p:cNvPr id="5" name="Text 2"/>
          <p:cNvSpPr/>
          <p:nvPr/>
        </p:nvSpPr>
        <p:spPr>
          <a:xfrm>
            <a:off x="356682" y="2316857"/>
            <a:ext cx="6906444" cy="194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050" b="1" dirty="0">
                <a:solidFill>
                  <a:srgbClr val="26A688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Стань яркой светящейся точкой на тёмной улице!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61475" y="2626816"/>
            <a:ext cx="3096937" cy="1681659"/>
          </a:xfrm>
          <a:prstGeom prst="roundRect">
            <a:avLst>
              <a:gd name="adj" fmla="val 3485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7323" y="2772668"/>
            <a:ext cx="418593" cy="418604"/>
          </a:xfrm>
          <a:prstGeom prst="roundRect">
            <a:avLst>
              <a:gd name="adj" fmla="val 18201565"/>
            </a:avLst>
          </a:prstGeom>
          <a:solidFill>
            <a:srgbClr val="26A688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2414" y="2887762"/>
            <a:ext cx="188312" cy="18831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07323" y="3294261"/>
            <a:ext cx="1744321" cy="2243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🚲</a:t>
            </a:r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Велосипед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807323" y="3580408"/>
            <a:ext cx="2805241" cy="582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Спереди — белый фонарь, сзади — красный фонарик или светоотражатель, на колёсах — оранжевые катафоты.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3861398" y="2626816"/>
            <a:ext cx="3096937" cy="1681659"/>
          </a:xfrm>
          <a:prstGeom prst="roundRect">
            <a:avLst>
              <a:gd name="adj" fmla="val 3485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007246" y="2772668"/>
            <a:ext cx="418593" cy="418604"/>
          </a:xfrm>
          <a:prstGeom prst="roundRect">
            <a:avLst>
              <a:gd name="adj" fmla="val 18201565"/>
            </a:avLst>
          </a:prstGeom>
          <a:solidFill>
            <a:srgbClr val="26A688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22337" y="2887762"/>
            <a:ext cx="188312" cy="18831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007246" y="3294261"/>
            <a:ext cx="1744321" cy="2243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🛴</a:t>
            </a:r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Самокат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4007246" y="3580408"/>
            <a:ext cx="2805241" cy="582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Прикрепи на руль и деку яркие </a:t>
            </a:r>
            <a:pPr algn="l" indent="0" marL="0">
              <a:lnSpc>
                <a:spcPct val="116000"/>
              </a:lnSpc>
              <a:buNone/>
            </a:pPr>
            <a:r>
              <a:rPr lang="en-US" sz="10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светоотражающие наклейки</a:t>
            </a:r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они работают даже без батареек.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661475" y="4411464"/>
            <a:ext cx="6296860" cy="1487587"/>
          </a:xfrm>
          <a:prstGeom prst="roundRect">
            <a:avLst>
              <a:gd name="adj" fmla="val 3940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07323" y="4557316"/>
            <a:ext cx="418593" cy="418604"/>
          </a:xfrm>
          <a:prstGeom prst="roundRect">
            <a:avLst>
              <a:gd name="adj" fmla="val 18201565"/>
            </a:avLst>
          </a:prstGeom>
          <a:solidFill>
            <a:srgbClr val="26A688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2414" y="4672409"/>
            <a:ext cx="188312" cy="18831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07323" y="5078909"/>
            <a:ext cx="1744321" cy="2243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👕</a:t>
            </a:r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Одежда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807323" y="5365055"/>
            <a:ext cx="6005164" cy="3881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Без фликеров на куртке и рюкзаке вечером на колёсах — </a:t>
            </a:r>
            <a:pPr algn="l" indent="0" marL="0">
              <a:lnSpc>
                <a:spcPct val="116000"/>
              </a:lnSpc>
              <a:buNone/>
            </a:pPr>
            <a:r>
              <a:rPr lang="en-US" sz="10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запрещено!</a:t>
            </a:r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Водители просто не увидят тебя.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98897"/>
            <a:ext cx="10868745" cy="15488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4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Жёсткие запреты для колёс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356682" y="2588816"/>
            <a:ext cx="11478330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Ошибки, которые приводят к опасным падениям</a:t>
            </a:r>
            <a:endParaRPr lang="en-US" sz="1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3060799"/>
            <a:ext cx="3509180" cy="219977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7954" y="3265686"/>
            <a:ext cx="2997820" cy="5673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🚫</a:t>
            </a:r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Вдвоём на одном самокате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967954" y="3935313"/>
            <a:ext cx="2997820" cy="11203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Категорическое ТАБУ. Самокат рассчитан на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одного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Вдвоём вы теряете равновесие и управление на первой же кочке.</a:t>
            </a:r>
            <a:endParaRPr lang="en-US" sz="14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1208" y="3060799"/>
            <a:ext cx="3509180" cy="21997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647687" y="3265686"/>
            <a:ext cx="2997820" cy="5673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🎧</a:t>
            </a:r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Наушники во время езды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4647687" y="3935313"/>
            <a:ext cx="2997820" cy="11203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Нельзя слушать музыку на колёсах. Твои уши должны слышать сигналы машин, крики людей, лай собак.</a:t>
            </a:r>
            <a:endParaRPr lang="en-US" sz="14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0941" y="3060799"/>
            <a:ext cx="3509180" cy="219977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327420" y="3265686"/>
            <a:ext cx="2514636" cy="286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🙌</a:t>
            </a:r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Езда «без рук»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8327420" y="3654822"/>
            <a:ext cx="2997820" cy="11203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Никогда не убирай руки с руля ради хвастовства. Маленький камушек под колесом — и ты падаешь.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661475" y="5452467"/>
            <a:ext cx="10868745" cy="706537"/>
          </a:xfrm>
          <a:prstGeom prst="roundRect">
            <a:avLst>
              <a:gd name="adj" fmla="val 10674"/>
            </a:avLst>
          </a:prstGeom>
          <a:solidFill>
            <a:srgbClr val="FFB3B4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957" y="5703888"/>
            <a:ext cx="224427" cy="17948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244867" y="5667871"/>
            <a:ext cx="10715456" cy="29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⚠️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Каждое из этих нарушений ежегодно становится причиной сотен детских травм по всей России.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D6F5E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5887" y="469106"/>
            <a:ext cx="4439730" cy="59197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823913"/>
            <a:ext cx="6296860" cy="1141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5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Проверь себя: Готов ли ты к выезду?</a:t>
            </a:r>
            <a:endParaRPr lang="en-US" sz="3550" dirty="0"/>
          </a:p>
        </p:txBody>
      </p:sp>
      <p:sp>
        <p:nvSpPr>
          <p:cNvPr id="5" name="Text 2"/>
          <p:cNvSpPr/>
          <p:nvPr/>
        </p:nvSpPr>
        <p:spPr>
          <a:xfrm>
            <a:off x="356682" y="2104033"/>
            <a:ext cx="6906444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Ответь на три вопроса перед тем, как завести свой транспорт</a:t>
            </a:r>
            <a:endParaRPr lang="en-US" sz="10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388195"/>
            <a:ext cx="3102096" cy="190450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133150" y="2487414"/>
            <a:ext cx="158746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812780" y="2917329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Ситуация 1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812780" y="3179564"/>
            <a:ext cx="2799486" cy="961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spcAft>
                <a:spcPts val="400"/>
              </a:spcAft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Ты подъехал к пешеходному переходу на самокате. Как правильно пересечь дорогу?</a:t>
            </a:r>
            <a:endParaRPr lang="en-US" sz="10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✅</a:t>
            </a:r>
            <a:pPr algn="l" indent="0" marL="0">
              <a:lnSpc>
                <a:spcPct val="113000"/>
              </a:lnSpc>
              <a:buNone/>
            </a:pPr>
            <a:r>
              <a:rPr lang="en-US" sz="10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Ответ:</a:t>
            </a:r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Слезть с самоката и перейти дорогу пешком, катя его рядом за руль.</a:t>
            </a:r>
            <a:endParaRPr lang="en-US" sz="10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56139" y="2388195"/>
            <a:ext cx="3102195" cy="190450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327814" y="2487414"/>
            <a:ext cx="158746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250" dirty="0"/>
          </a:p>
        </p:txBody>
      </p:sp>
      <p:sp>
        <p:nvSpPr>
          <p:cNvPr id="12" name="Text 7"/>
          <p:cNvSpPr/>
          <p:nvPr/>
        </p:nvSpPr>
        <p:spPr>
          <a:xfrm>
            <a:off x="4007444" y="2917329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Ситуация 2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4007444" y="3179564"/>
            <a:ext cx="2799585" cy="961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spcAft>
                <a:spcPts val="400"/>
              </a:spcAft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Можно ли кататься на электросамокате вдвоём с лучшим другом?</a:t>
            </a:r>
            <a:endParaRPr lang="en-US" sz="10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✅</a:t>
            </a:r>
            <a:pPr algn="l" indent="0" marL="0">
              <a:lnSpc>
                <a:spcPct val="113000"/>
              </a:lnSpc>
              <a:buNone/>
            </a:pPr>
            <a:r>
              <a:rPr lang="en-US" sz="10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Ответ:</a:t>
            </a:r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Нет! Кататься можно строго по одному человеку — это правило без исключений.</a:t>
            </a:r>
            <a:endParaRPr lang="en-US" sz="10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385270"/>
            <a:ext cx="6296860" cy="136455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3730532" y="4484489"/>
            <a:ext cx="158746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250" dirty="0"/>
          </a:p>
        </p:txBody>
      </p:sp>
      <p:sp>
        <p:nvSpPr>
          <p:cNvPr id="16" name="Text 10"/>
          <p:cNvSpPr/>
          <p:nvPr/>
        </p:nvSpPr>
        <p:spPr>
          <a:xfrm>
            <a:off x="812780" y="4914404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Ситуация 3</a:t>
            </a:r>
            <a:endParaRPr lang="en-US" sz="1300" dirty="0"/>
          </a:p>
        </p:txBody>
      </p:sp>
      <p:sp>
        <p:nvSpPr>
          <p:cNvPr id="17" name="Text 11"/>
          <p:cNvSpPr/>
          <p:nvPr/>
        </p:nvSpPr>
        <p:spPr>
          <a:xfrm>
            <a:off x="812780" y="5176639"/>
            <a:ext cx="5994250" cy="421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spcAft>
                <a:spcPts val="400"/>
              </a:spcAft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Что нужно сделать рукой, если ты решил резко остановиться перед другом на велосипеде?</a:t>
            </a:r>
            <a:endParaRPr lang="en-US" sz="10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✅</a:t>
            </a:r>
            <a:pPr algn="l" indent="0" marL="0">
              <a:lnSpc>
                <a:spcPct val="113000"/>
              </a:lnSpc>
              <a:buNone/>
            </a:pPr>
            <a:r>
              <a:rPr lang="en-US" sz="10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Ответ:</a:t>
            </a:r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Поднять руку прямо вверх — сигнал «СТОП» для всех, кто едет сзади.</a:t>
            </a:r>
            <a:endParaRPr lang="en-US" sz="1000" dirty="0"/>
          </a:p>
        </p:txBody>
      </p:sp>
      <p:sp>
        <p:nvSpPr>
          <p:cNvPr id="18" name="Text 12"/>
          <p:cNvSpPr/>
          <p:nvPr/>
        </p:nvSpPr>
        <p:spPr>
          <a:xfrm>
            <a:off x="356682" y="5854005"/>
            <a:ext cx="6906444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подготовлен: </a:t>
            </a:r>
            <a:pPr algn="ctr" indent="0" marL="0">
              <a:lnSpc>
                <a:spcPct val="113000"/>
              </a:lnSpc>
              <a:buNone/>
            </a:pPr>
            <a:r>
              <a:rPr lang="en-US" sz="10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4urok.ru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2026-06-28T16:09:22Z</dcterms:created>
  <dcterms:modified xsi:type="dcterms:W3CDTF">2026-06-28T16:09:22Z</dcterms:modified>
</cp:coreProperties>
</file>