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Unbounded"/>
      <p:regular r:id="rId201314"/>
    </p:embeddedFont>
    <p:embeddedFont>
      <p:font typeface="Unbounded Bold"/>
      <p:regular r:id="rId201315"/>
    </p:embeddedFont>
    <p:embeddedFont>
      <p:font typeface="Cabin"/>
      <p:regular r:id="rId201316"/>
    </p:embeddedFont>
    <p:embeddedFont>
      <p:font typeface="Cabin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83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image" Target="../media/image-9-6.png"/><Relationship Id="rId7" Type="http://schemas.openxmlformats.org/officeDocument/2006/relationships/image" Target="../media/image-9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2067620"/>
            <a:ext cx="6223638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Где искать инопланетян?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3540125"/>
            <a:ext cx="6223638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Научный детектив: Как астрономы ищут живые организмы в ледяных безднах космоса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874795" y="4402832"/>
            <a:ext cx="1013990" cy="387548"/>
          </a:xfrm>
          <a:prstGeom prst="roundRect">
            <a:avLst>
              <a:gd name="adj" fmla="val 6177"/>
            </a:avLst>
          </a:prstGeom>
          <a:noFill/>
          <a:ln w="6350">
            <a:solidFill>
              <a:srgbClr val="0A988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00800" y="4469011"/>
            <a:ext cx="1371566" cy="255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25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4UROK.RU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85" y="1074539"/>
            <a:ext cx="8810008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Рецепт жизни во Вселенной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98185" y="2060178"/>
            <a:ext cx="10795325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Чтобы на планете зародилась жизнь, ей почти всегда необходимы три ключевых ингредиента. Именно по этим признакам учёные ищут обитаемые миры.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98185" y="2922885"/>
            <a:ext cx="3465426" cy="2860477"/>
          </a:xfrm>
          <a:prstGeom prst="roundRect">
            <a:avLst>
              <a:gd name="adj" fmla="val 1046"/>
            </a:avLst>
          </a:prstGeom>
          <a:solidFill>
            <a:srgbClr val="304755"/>
          </a:solidFill>
          <a:ln/>
        </p:spPr>
      </p:sp>
      <p:sp>
        <p:nvSpPr>
          <p:cNvPr id="5" name="Shape 3"/>
          <p:cNvSpPr/>
          <p:nvPr/>
        </p:nvSpPr>
        <p:spPr>
          <a:xfrm>
            <a:off x="897610" y="3122315"/>
            <a:ext cx="598373" cy="598388"/>
          </a:xfrm>
          <a:prstGeom prst="roundRect">
            <a:avLst>
              <a:gd name="adj" fmla="val 12732940"/>
            </a:avLst>
          </a:prstGeom>
          <a:solidFill>
            <a:srgbClr val="0A988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2110" y="3286820"/>
            <a:ext cx="269273" cy="269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7610" y="3920133"/>
            <a:ext cx="234676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Жидкая вода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97610" y="4333081"/>
            <a:ext cx="3066576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Главный растворитель и среда обитания для любых известных форм жизни.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363035" y="2922885"/>
            <a:ext cx="3465525" cy="2860477"/>
          </a:xfrm>
          <a:prstGeom prst="roundRect">
            <a:avLst>
              <a:gd name="adj" fmla="val 1046"/>
            </a:avLst>
          </a:prstGeom>
          <a:solidFill>
            <a:srgbClr val="304755"/>
          </a:solidFill>
          <a:ln/>
        </p:spPr>
      </p:sp>
      <p:sp>
        <p:nvSpPr>
          <p:cNvPr id="10" name="Shape 7"/>
          <p:cNvSpPr/>
          <p:nvPr/>
        </p:nvSpPr>
        <p:spPr>
          <a:xfrm>
            <a:off x="4562460" y="3122315"/>
            <a:ext cx="598373" cy="598388"/>
          </a:xfrm>
          <a:prstGeom prst="roundRect">
            <a:avLst>
              <a:gd name="adj" fmla="val 12732940"/>
            </a:avLst>
          </a:prstGeom>
          <a:solidFill>
            <a:srgbClr val="0A988B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961" y="3286820"/>
            <a:ext cx="269273" cy="2692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62460" y="3920133"/>
            <a:ext cx="234676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Источник тепла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4562460" y="4333081"/>
            <a:ext cx="3066676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Солнечный свет или внутренняя энергия планеты, согревающая её недра.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8027985" y="2922885"/>
            <a:ext cx="3465426" cy="2860477"/>
          </a:xfrm>
          <a:prstGeom prst="roundRect">
            <a:avLst>
              <a:gd name="adj" fmla="val 1046"/>
            </a:avLst>
          </a:prstGeom>
          <a:solidFill>
            <a:srgbClr val="304755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7410" y="3122315"/>
            <a:ext cx="598373" cy="598388"/>
          </a:xfrm>
          <a:prstGeom prst="roundRect">
            <a:avLst>
              <a:gd name="adj" fmla="val 12732940"/>
            </a:avLst>
          </a:prstGeom>
          <a:solidFill>
            <a:srgbClr val="0A988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1910" y="3286820"/>
            <a:ext cx="269273" cy="2692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7410" y="3920133"/>
            <a:ext cx="3066576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Строительный материал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8227410" y="4626372"/>
            <a:ext cx="3066576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Углерод и другие химические элементы — «кирпичики» всех живых существ.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1894780"/>
            <a:ext cx="6223638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Роботы-детективы на Марсе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3367286"/>
            <a:ext cx="6223638" cy="159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Раньше на Марсе текли бурные реки и плескались озёра. Сегодня это сухая ледяная пустыня — но её тайны ещё не раскрыты. Умные марсоходы каждый день бурят скалы и берут пробы грунта, выискивая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следы древних микробов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, которые могли существовать миллиарды лет назад.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85" y="568920"/>
            <a:ext cx="6871619" cy="49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Секретный океан Европы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185" y="2131219"/>
            <a:ext cx="5841358" cy="33101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90283" y="1427758"/>
            <a:ext cx="2828061" cy="24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Спутник Юпитера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90283" y="1821160"/>
            <a:ext cx="3509478" cy="1254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Европа полностью покрыта толстым панцирем льда. Но под этой коркой скрывается </a:t>
            </a:r>
            <a:pPr algn="l" indent="0" marL="0">
              <a:lnSpc>
                <a:spcPct val="123000"/>
              </a:lnSpc>
              <a:buNone/>
            </a:pPr>
            <a:r>
              <a:rPr lang="en-US" sz="130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гигантский океан жидкой воды</a:t>
            </a:r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больше, чем все земные моря вместе взятые.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990283" y="3219847"/>
            <a:ext cx="2604328" cy="24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Откуда тепло?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90283" y="3613249"/>
            <a:ext cx="3509478" cy="1254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Гравитация Юпитера разминает недра Европы, разогревая их изнутри. Там тепло и темно — </a:t>
            </a:r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идеальные условия</a:t>
            </a:r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для морских микроорганизмов или водорослей.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990283" y="5029994"/>
            <a:ext cx="3509478" cy="1096863"/>
          </a:xfrm>
          <a:prstGeom prst="roundRect">
            <a:avLst>
              <a:gd name="adj" fmla="val 2319"/>
            </a:avLst>
          </a:prstGeom>
          <a:solidFill>
            <a:srgbClr val="022349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744" y="5277644"/>
            <a:ext cx="211926" cy="16946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541132" y="5202039"/>
            <a:ext cx="2789168" cy="75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Миссия NASA «Европа Клиппер» отправится к спутнику в 2030 году.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1415256"/>
            <a:ext cx="6056260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Гейзеры Энцелада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2301081"/>
            <a:ext cx="6223638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Небольшой спутник Сатурна преподнёс учёным один из главных сюрпризов космической науки. Сквозь трещины на его южном полюсе бьют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мощные фонтаны солёной воды и органики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прямо в открытый космос!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98086" y="3802162"/>
            <a:ext cx="6223638" cy="1416149"/>
          </a:xfrm>
          <a:prstGeom prst="roundRect">
            <a:avLst>
              <a:gd name="adj" fmla="val 2113"/>
            </a:avLst>
          </a:prstGeom>
          <a:solidFill>
            <a:srgbClr val="183A13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10" y="4092773"/>
            <a:ext cx="249330" cy="1994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46266" y="4031456"/>
            <a:ext cx="5376033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Кораблю даже не нужно садиться: достаточно пролететь сквозь этот пар, чтобы поймать следы жизни.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85" y="670123"/>
            <a:ext cx="6699876" cy="557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Странный мир Титана</a:t>
            </a:r>
            <a:endParaRPr lang="en-US" sz="35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185" y="1997472"/>
            <a:ext cx="6512258" cy="36903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21933" y="1677392"/>
            <a:ext cx="3964384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Альтернативная жизнь?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021933" y="2135981"/>
            <a:ext cx="3477828" cy="14778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На Титане — спутнике Сатурна — есть реки, озёра и облака. Но вместо воды они наполнены </a:t>
            </a:r>
            <a:pPr algn="l" indent="0" marL="0">
              <a:lnSpc>
                <a:spcPct val="130000"/>
              </a:lnSpc>
              <a:buNone/>
            </a:pPr>
            <a:r>
              <a:rPr lang="en-US" sz="145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жидким метаном</a:t>
            </a:r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. Вода там замёрзла до состояния каменных скал.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021933" y="3793827"/>
            <a:ext cx="3951288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Открытый вопрос науки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021933" y="4252416"/>
            <a:ext cx="3477828" cy="1773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Могут ли существовать организмы, которые </a:t>
            </a:r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«пьют» жидкий газ</a:t>
            </a:r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вместо воды? Наука этого не исключает — и это делает Титан одним из самых захватывающих миров Солнечной системы.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753864"/>
            <a:ext cx="6223638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Планеты у далёких звёзд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2326084"/>
            <a:ext cx="6223638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5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5500+</a:t>
            </a:r>
            <a:endParaRPr lang="en-US" sz="5150" dirty="0"/>
          </a:p>
        </p:txBody>
      </p:sp>
      <p:sp>
        <p:nvSpPr>
          <p:cNvPr id="5" name="Text 2"/>
          <p:cNvSpPr/>
          <p:nvPr/>
        </p:nvSpPr>
        <p:spPr>
          <a:xfrm>
            <a:off x="6886899" y="3233638"/>
            <a:ext cx="2989783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Экзопланет открыто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269971" y="3646587"/>
            <a:ext cx="6223638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Миры, вращающиеся вокруг других солнц нашей Галактики.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269971" y="4464447"/>
            <a:ext cx="6223638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5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~300</a:t>
            </a:r>
            <a:endParaRPr lang="en-US" sz="5150" dirty="0"/>
          </a:p>
        </p:txBody>
      </p:sp>
      <p:sp>
        <p:nvSpPr>
          <p:cNvPr id="8" name="Text 5"/>
          <p:cNvSpPr/>
          <p:nvPr/>
        </p:nvSpPr>
        <p:spPr>
          <a:xfrm>
            <a:off x="6770617" y="5372001"/>
            <a:ext cx="3222247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В «зоне обитаемости»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269971" y="5784949"/>
            <a:ext cx="6223638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Не слишком жарко, не слишком холодно — условия как у Земли.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5520" y="579041"/>
            <a:ext cx="8442511" cy="549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Как услышать инопланетян?</a:t>
            </a:r>
            <a:endParaRPr lang="en-US" sz="3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520" y="2016720"/>
            <a:ext cx="6418598" cy="36372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16664" y="1567259"/>
            <a:ext cx="2809705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Проект SETI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916664" y="2017613"/>
            <a:ext cx="3245662" cy="20287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Специальная международная программа по поиску внеземного разума. С помощью огромных радиотелескопов учёные </a:t>
            </a:r>
            <a:pPr algn="l" indent="0" marL="0">
              <a:lnSpc>
                <a:spcPct val="129000"/>
              </a:lnSpc>
              <a:buNone/>
            </a:pPr>
            <a:r>
              <a:rPr lang="en-US" sz="145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круглосуточно прослушивают космос</a:t>
            </a:r>
            <a:pPr algn="l" indent="0" marL="0">
              <a:lnSpc>
                <a:spcPct val="129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, анализируя миллиарды радиочастот.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916664" y="4221659"/>
            <a:ext cx="2809705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Что ищут?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916664" y="4672013"/>
            <a:ext cx="3245662" cy="1449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Искусственный сигнал или закодированное сообщение от далёкой цивилизации — паттерн, который не мог возникнуть естественным путём.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19854" y="741065"/>
            <a:ext cx="319149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Послание человечества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119854" y="1349772"/>
            <a:ext cx="3191490" cy="2163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Золотой диск «Вояджера»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119854" y="3682603"/>
            <a:ext cx="3191490" cy="141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На борту двух космических аппаратов «Вояджер» закреплены </a:t>
            </a:r>
            <a:pPr algn="l"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позолоченные диски</a:t>
            </a:r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своеобразное письмо в бутылке, брошенное в океан Вселенной.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6350" y="1121470"/>
            <a:ext cx="6311643" cy="3576638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8809" y="5447705"/>
            <a:ext cx="275821" cy="2758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17434" y="5438676"/>
            <a:ext cx="2578432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Приветствия на </a:t>
            </a:r>
            <a:pPr algn="l"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55 языках</a:t>
            </a:r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народов Земли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6648" y="5447705"/>
            <a:ext cx="275821" cy="27582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105272" y="5438676"/>
            <a:ext cx="2578532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Звуки ветра, дождя, пения птиц и смеха ребёнка</a:t>
            </a:r>
            <a:endParaRPr lang="en-US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64586" y="5447705"/>
            <a:ext cx="275821" cy="2758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493210" y="5438676"/>
            <a:ext cx="2578432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Музыка Баха, джаз и народные песни разных культур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557411"/>
            <a:ext cx="6542420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Почему все молчат?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997223" y="1667570"/>
            <a:ext cx="5924501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«Вселенная огромна и стара. В ней должны быть миллиарды цивилизаций. Но почему мы до сих пор никого не встретили?» — Энрико Ферми, 1950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98086" y="3073797"/>
            <a:ext cx="6223638" cy="1513681"/>
          </a:xfrm>
          <a:prstGeom prst="roundRect">
            <a:avLst>
              <a:gd name="adj" fmla="val 1977"/>
            </a:avLst>
          </a:prstGeom>
          <a:solidFill>
            <a:srgbClr val="112836"/>
          </a:solidFill>
          <a:ln w="25399">
            <a:solidFill>
              <a:srgbClr val="49606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22910" y="3298627"/>
            <a:ext cx="4069554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🌌</a:t>
            </a:r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Расстояния колоссальны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22910" y="3724275"/>
            <a:ext cx="5773990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Сигнал от ближайшей звезды летит к нам 4 года. От дальних галактик — миллионы лет.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98086" y="4786908"/>
            <a:ext cx="6223638" cy="1513681"/>
          </a:xfrm>
          <a:prstGeom prst="roundRect">
            <a:avLst>
              <a:gd name="adj" fmla="val 1977"/>
            </a:avLst>
          </a:prstGeom>
          <a:solidFill>
            <a:srgbClr val="112836"/>
          </a:solidFill>
          <a:ln w="25399">
            <a:solidFill>
              <a:srgbClr val="49606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22910" y="5011738"/>
            <a:ext cx="2767836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⏳</a:t>
            </a:r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Вопрос времени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22910" y="5437386"/>
            <a:ext cx="5773990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Цивилизации возникают и гибнут в разные эпохи — они могут просто не совпасть по времени.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1186" y="530622"/>
            <a:ext cx="10134446" cy="503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Как выглядят настоящие пришельцы?</a:t>
            </a:r>
            <a:endParaRPr lang="en-US" sz="31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186" y="2122488"/>
            <a:ext cx="5887593" cy="33363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16863" y="1400770"/>
            <a:ext cx="3329797" cy="5032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Забудьте о зелёных человечках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16863" y="2050752"/>
            <a:ext cx="3329797" cy="12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Скорее всего, первые инопланетяне, которых мы обнаружим, будут выглядеть совсем не так, как в кино. Это будут </a:t>
            </a:r>
            <a:pPr algn="l" indent="0" marL="0">
              <a:lnSpc>
                <a:spcPct val="124000"/>
              </a:lnSpc>
              <a:buNone/>
            </a:pPr>
            <a:r>
              <a:rPr lang="en-US" sz="130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крошечные бактерии или одноклеточные организмы</a:t>
            </a:r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916863" y="3468985"/>
            <a:ext cx="3026394" cy="25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Почему это важно?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16863" y="3867348"/>
            <a:ext cx="3329797" cy="1017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Даже открытие </a:t>
            </a:r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одной-единственной бактерии на Марсе</a:t>
            </a:r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навсегда изменит историю человечества — и докажет, что жизнь во Вселенной не случайность.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916863" y="5049639"/>
            <a:ext cx="3329797" cy="1112540"/>
          </a:xfrm>
          <a:prstGeom prst="roundRect">
            <a:avLst>
              <a:gd name="adj" fmla="val 2307"/>
            </a:avLst>
          </a:prstGeom>
          <a:solidFill>
            <a:srgbClr val="05484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912" y="5297884"/>
            <a:ext cx="213811" cy="17105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72772" y="5224463"/>
            <a:ext cx="2602840" cy="762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Это было бы величайшим научным открытием в истории.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59057" y="557014"/>
            <a:ext cx="6245466" cy="10973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Стань космическим детективом!</a:t>
            </a:r>
            <a:endParaRPr lang="en-US" sz="3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782" y="1916013"/>
            <a:ext cx="4605917" cy="27336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284563" y="3918428"/>
            <a:ext cx="1144918" cy="414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Ищи ответы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7841653" y="3918428"/>
            <a:ext cx="1144918" cy="414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Задавай вопросы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6375218" y="4022091"/>
            <a:ext cx="1144917" cy="207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Наблюдай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538847" y="5042198"/>
            <a:ext cx="5965676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Как ты думаешь — </a:t>
            </a:r>
            <a:pPr algn="l" indent="0" marL="0">
              <a:lnSpc>
                <a:spcPct val="129000"/>
              </a:lnSpc>
              <a:buNone/>
            </a:pPr>
            <a:r>
              <a:rPr lang="en-US" sz="1450" b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под каким льдом</a:t>
            </a:r>
            <a:pPr algn="l" indent="0" marL="0">
              <a:lnSpc>
                <a:spcPct val="129000"/>
              </a:lnSpc>
              <a:buNone/>
            </a:pPr>
            <a:r>
              <a:rPr lang="en-US" sz="14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прячется самая интересная жизнь?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4954265" y="6012160"/>
            <a:ext cx="6855050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450" i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Материал подготовлен для детского портала 4urok.ru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2026-06-11T05:29:40Z</dcterms:created>
  <dcterms:modified xsi:type="dcterms:W3CDTF">2026-06-11T05:29:40Z</dcterms:modified>
</cp:coreProperties>
</file>