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embeddedFontLst>
    <p:embeddedFont>
      <p:font typeface="Bricolage Grotesque SemiBold"/>
      <p:regular r:id="rId201314"/>
    </p:embeddedFont>
    <p:embeddedFont>
      <p:font typeface="Bricolage Grotesque Bold"/>
      <p:regular r:id="rId201315"/>
    </p:embeddedFont>
    <p:embeddedFont>
      <p:font typeface="Inter"/>
      <p:regular r:id="rId201316"/>
    </p:embeddedFont>
    <p:embeddedFont>
      <p:font typeface="Inter 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sv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sv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sv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2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sv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sv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2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215" y="0"/>
            <a:ext cx="48004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619746"/>
            <a:ext cx="6296860" cy="206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Сумасшедшая наука: Как превратить обычную дачу или двор в секретную лабораторию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3934718"/>
            <a:ext cx="6296860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Лето — лучшее время для настоящих открытий! Забудь про скучные учебники и превратись в настоящего учёного прямо во дворе. Все опыты — безопасные, потрясающие и доступны каждому.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661475" y="4920952"/>
            <a:ext cx="1785794" cy="310952"/>
          </a:xfrm>
          <a:prstGeom prst="roundRect">
            <a:avLst>
              <a:gd name="adj" fmla="val 17871"/>
            </a:avLst>
          </a:prstGeom>
          <a:solidFill>
            <a:srgbClr val="F8ECD3"/>
          </a:solidFill>
          <a:ln/>
        </p:spPr>
      </p:sp>
      <p:sp>
        <p:nvSpPr>
          <p:cNvPr id="6" name="Text 3"/>
          <p:cNvSpPr/>
          <p:nvPr/>
        </p:nvSpPr>
        <p:spPr>
          <a:xfrm>
            <a:off x="760691" y="4970562"/>
            <a:ext cx="2196946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ДАЧНАЯ ЛАБОРАТОРИЯ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2529916" y="4914602"/>
            <a:ext cx="2006947" cy="323652"/>
          </a:xfrm>
          <a:prstGeom prst="roundRect">
            <a:avLst>
              <a:gd name="adj" fmla="val 17170"/>
            </a:avLst>
          </a:prstGeom>
          <a:noFill/>
          <a:ln w="6350">
            <a:solidFill>
              <a:srgbClr val="E7BF6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2635482" y="4970562"/>
            <a:ext cx="2405399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E7BF6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ДЛЯ ДЕТЕЙ И РОДИТЕЛЕЙ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463748"/>
            <a:ext cx="5149324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Наука — это не скучно!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574" y="1311176"/>
            <a:ext cx="1086854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Многие думают, что наука живёт только в пыльных книжках и строгих классах. Но это огромное заблуждение! Настоящая наука — она повсюду: в пузырьках газировки, в радуге после дождя, в том, как плывут облака. Летом на улице возможностей для открытий — в сто раз больше, чем за школьной партой.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2515" y="2291060"/>
            <a:ext cx="5470686" cy="2821583"/>
          </a:xfrm>
          <a:prstGeom prst="roundRect">
            <a:avLst>
              <a:gd name="adj" fmla="val 4220"/>
            </a:avLst>
          </a:prstGeom>
          <a:solidFill>
            <a:srgbClr val="E7BF6A">
              <a:alpha val="95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07809" y="2456359"/>
            <a:ext cx="267695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На улице — свобода!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7809" y="2880122"/>
            <a:ext cx="514009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Здесь можно шуметь, брызгаться, лить воду и смешивать цветные жидкости. Наука на свежем воздухе — это приключение, а не урок.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07809" y="3822799"/>
            <a:ext cx="5140097" cy="909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Можно делать большие опыты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 страшно испачкаться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Природа помогает и подсказывает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303904" y="2456359"/>
            <a:ext cx="403145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Почему летом особенно здорово?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03904" y="2880122"/>
            <a:ext cx="523256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Солнце, ветер, трава и вода — всё это становится твоими инструментами. Ты изучаешь физику, химию и биологию, даже не замечая этого — просто играя и удивляясь.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303904" y="3822799"/>
            <a:ext cx="5232567" cy="1231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Солнце — источник энергии для опытов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Ветер и вода — готовые реактивы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Огород и клумба — живая лаборатория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Результаты видны сразу и впечатляют!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61574" y="5298678"/>
            <a:ext cx="10868547" cy="909439"/>
          </a:xfrm>
          <a:prstGeom prst="roundRect">
            <a:avLst>
              <a:gd name="adj" fmla="val 7638"/>
            </a:avLst>
          </a:prstGeom>
          <a:solidFill>
            <a:srgbClr val="B6FCB8"/>
          </a:solidFill>
          <a:ln/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868" y="5538391"/>
            <a:ext cx="206667" cy="165298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1198830" y="5488781"/>
            <a:ext cx="1016599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Учёные во всём мире говорят: дети, которые проводят время за экспериментами, лучше понимают мир и легче решают сложные задачи. А ещё — им просто весело!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519708"/>
            <a:ext cx="9039793" cy="439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Главное правило учёного: Техника безопасности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661574" y="1197868"/>
            <a:ext cx="10868547" cy="416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Даже самый весёлый опыт требует аккуратности. Настоящий учёный — это не только любопытный, но и осторожный человек. Прежде чем начать любой эксперимент, повторим главные правила, которые защитят тебя и помогут всё сделать правильно.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661574" y="1748334"/>
            <a:ext cx="5374545" cy="1750219"/>
          </a:xfrm>
          <a:prstGeom prst="roundRect">
            <a:avLst>
              <a:gd name="adj" fmla="val 3374"/>
            </a:avLst>
          </a:prstGeom>
          <a:solidFill>
            <a:srgbClr val="FFFFFF"/>
          </a:solidFill>
          <a:ln w="6350">
            <a:solidFill>
              <a:srgbClr val="F8ECD3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8414" y="1895177"/>
            <a:ext cx="421669" cy="421680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4398" y="2011065"/>
            <a:ext cx="189702" cy="18970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08414" y="2436316"/>
            <a:ext cx="1757219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Защитные очки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808414" y="2727523"/>
            <a:ext cx="5080865" cy="6241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Надевай очки при любом опыте с жидкостями или мелкими частицами. Глаза — самое важное, что нужно беречь. Подойдут даже обычные плавательные очки!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6155576" y="1748334"/>
            <a:ext cx="5374545" cy="1750219"/>
          </a:xfrm>
          <a:prstGeom prst="roundRect">
            <a:avLst>
              <a:gd name="adj" fmla="val 3374"/>
            </a:avLst>
          </a:prstGeom>
          <a:solidFill>
            <a:srgbClr val="FFFFFF"/>
          </a:solidFill>
          <a:ln w="6350">
            <a:solidFill>
              <a:srgbClr val="F8ECD3"/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2416" y="1895177"/>
            <a:ext cx="421669" cy="421680"/>
          </a:xfrm>
          <a:prstGeom prst="rect">
            <a:avLst/>
          </a:prstGeom>
        </p:spPr>
      </p:pic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18400" y="2011065"/>
            <a:ext cx="189702" cy="189706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302416" y="2436316"/>
            <a:ext cx="1891657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Не пробовать на вкус!</a:t>
            </a:r>
            <a:endParaRPr lang="en-US" sz="1350" dirty="0"/>
          </a:p>
        </p:txBody>
      </p:sp>
      <p:sp>
        <p:nvSpPr>
          <p:cNvPr id="13" name="Text 7"/>
          <p:cNvSpPr/>
          <p:nvPr/>
        </p:nvSpPr>
        <p:spPr>
          <a:xfrm>
            <a:off x="6302416" y="2727523"/>
            <a:ext cx="5080865" cy="6241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Никогда не пробуй «реактивы» — даже если это сода или соль. В смеси вещества могут быть опасны. Это железное правило любой лаборатории в мире.</a:t>
            </a:r>
            <a:endParaRPr lang="en-US" sz="1100" dirty="0"/>
          </a:p>
        </p:txBody>
      </p:sp>
      <p:sp>
        <p:nvSpPr>
          <p:cNvPr id="14" name="Shape 8"/>
          <p:cNvSpPr/>
          <p:nvPr/>
        </p:nvSpPr>
        <p:spPr>
          <a:xfrm>
            <a:off x="661574" y="3618012"/>
            <a:ext cx="5374545" cy="1750219"/>
          </a:xfrm>
          <a:prstGeom prst="roundRect">
            <a:avLst>
              <a:gd name="adj" fmla="val 3374"/>
            </a:avLst>
          </a:prstGeom>
          <a:solidFill>
            <a:srgbClr val="FFFFFF"/>
          </a:solidFill>
          <a:ln w="6350">
            <a:solidFill>
              <a:srgbClr val="F8ECD3"/>
            </a:solidFill>
            <a:prstDash val="solid"/>
          </a:ln>
        </p:spPr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414" y="3764855"/>
            <a:ext cx="421669" cy="421680"/>
          </a:xfrm>
          <a:prstGeom prst="rect">
            <a:avLst/>
          </a:prstGeom>
        </p:spPr>
      </p:pic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4398" y="3880743"/>
            <a:ext cx="189702" cy="189706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808414" y="4305995"/>
            <a:ext cx="1757219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Взрослый рядом</a:t>
            </a:r>
            <a:endParaRPr lang="en-US" sz="1350" dirty="0"/>
          </a:p>
        </p:txBody>
      </p:sp>
      <p:sp>
        <p:nvSpPr>
          <p:cNvPr id="18" name="Text 10"/>
          <p:cNvSpPr/>
          <p:nvPr/>
        </p:nvSpPr>
        <p:spPr>
          <a:xfrm>
            <a:off x="808414" y="4597202"/>
            <a:ext cx="5080865" cy="416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Все опыты проводи вместе с мамой, папой или другим взрослым. Они помогут, подстрахуют и сами получат удовольствие от науки!</a:t>
            </a:r>
            <a:endParaRPr lang="en-US" sz="1100" dirty="0"/>
          </a:p>
        </p:txBody>
      </p:sp>
      <p:sp>
        <p:nvSpPr>
          <p:cNvPr id="19" name="Shape 11"/>
          <p:cNvSpPr/>
          <p:nvPr/>
        </p:nvSpPr>
        <p:spPr>
          <a:xfrm>
            <a:off x="6155576" y="3618012"/>
            <a:ext cx="5374545" cy="1750219"/>
          </a:xfrm>
          <a:prstGeom prst="roundRect">
            <a:avLst>
              <a:gd name="adj" fmla="val 3374"/>
            </a:avLst>
          </a:prstGeom>
          <a:solidFill>
            <a:srgbClr val="FFFFFF"/>
          </a:solidFill>
          <a:ln w="6350">
            <a:solidFill>
              <a:srgbClr val="F8ECD3"/>
            </a:solidFill>
            <a:prstDash val="solid"/>
          </a:ln>
        </p:spPr>
      </p:sp>
      <p:pic>
        <p:nvPicPr>
          <p:cNvPr id="20" name="Image 6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02416" y="3764855"/>
            <a:ext cx="421669" cy="421680"/>
          </a:xfrm>
          <a:prstGeom prst="rect">
            <a:avLst/>
          </a:prstGeom>
        </p:spPr>
      </p:pic>
      <p:pic>
        <p:nvPicPr>
          <p:cNvPr id="21" name="Image 7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18400" y="3880743"/>
            <a:ext cx="189702" cy="189706"/>
          </a:xfrm>
          <a:prstGeom prst="rect">
            <a:avLst/>
          </a:prstGeom>
        </p:spPr>
      </p:pic>
      <p:sp>
        <p:nvSpPr>
          <p:cNvPr id="22" name="Text 12"/>
          <p:cNvSpPr/>
          <p:nvPr/>
        </p:nvSpPr>
        <p:spPr>
          <a:xfrm>
            <a:off x="6302416" y="4305995"/>
            <a:ext cx="1757219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Мыть руки после</a:t>
            </a:r>
            <a:endParaRPr lang="en-US" sz="1350" dirty="0"/>
          </a:p>
        </p:txBody>
      </p:sp>
      <p:sp>
        <p:nvSpPr>
          <p:cNvPr id="23" name="Text 13"/>
          <p:cNvSpPr/>
          <p:nvPr/>
        </p:nvSpPr>
        <p:spPr>
          <a:xfrm>
            <a:off x="6302416" y="4597202"/>
            <a:ext cx="5080865" cy="6241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После любого опыта тщательно мой руки с мылом. Даже если казалось, что ты ни к чему не прикасался — это обязательное завершение каждого эксперимента.</a:t>
            </a:r>
            <a:endParaRPr lang="en-US" sz="1100" dirty="0"/>
          </a:p>
        </p:txBody>
      </p:sp>
      <p:sp>
        <p:nvSpPr>
          <p:cNvPr id="24" name="Shape 14"/>
          <p:cNvSpPr/>
          <p:nvPr/>
        </p:nvSpPr>
        <p:spPr>
          <a:xfrm>
            <a:off x="661574" y="5502573"/>
            <a:ext cx="10868547" cy="701278"/>
          </a:xfrm>
          <a:prstGeom prst="roundRect">
            <a:avLst>
              <a:gd name="adj" fmla="val 8420"/>
            </a:avLst>
          </a:prstGeom>
          <a:solidFill>
            <a:srgbClr val="FCF2B5"/>
          </a:solidFill>
          <a:ln/>
        </p:spPr>
      </p:sp>
      <p:pic>
        <p:nvPicPr>
          <p:cNvPr id="25" name="Image 8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2064" y="5694958"/>
            <a:ext cx="175712" cy="140494"/>
          </a:xfrm>
          <a:prstGeom prst="rect">
            <a:avLst/>
          </a:prstGeom>
        </p:spPr>
      </p:pic>
      <p:sp>
        <p:nvSpPr>
          <p:cNvPr id="26" name="Text 15"/>
          <p:cNvSpPr/>
          <p:nvPr/>
        </p:nvSpPr>
        <p:spPr>
          <a:xfrm>
            <a:off x="1118267" y="5645150"/>
            <a:ext cx="10271364" cy="416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Помни: безопасность — это не ограничение, а признак настоящего профессионала. Все великие учёные соблюдали правила — именно поэтому они смогли сделать столько открытий!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797620"/>
            <a:ext cx="11022828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Ловушка для тени: Солнечные часы своими руками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574" y="1645047"/>
            <a:ext cx="1086854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Тысячи лет люди определяли время без батареек и смартфонов — просто наблюдая за тенью от солнца. Солнечные часы — одно из первых великих изобретений человечества. Сегодня ты построишь такой же прибор прямо на даче!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61574" y="2525613"/>
            <a:ext cx="267695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Что понадобится: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61574" y="2949377"/>
            <a:ext cx="5232567" cy="1231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Прямая палка или карандаш длиной 30–40 см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8–12 красивых камешков или шишек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Ровная солнечная площадка (газон или песок)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Обычные часы — для первой настройки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61574" y="4346674"/>
            <a:ext cx="267695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Как сделать: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61574" y="4770438"/>
            <a:ext cx="5232567" cy="1231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33000"/>
              </a:lnSpc>
              <a:buSzPct val="100000"/>
              <a:buFont typeface="+mj-lt"/>
              <a:buAutoNum type="arabicPeriod" startAt="1"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Воткни палку вертикально в землю на открытом месте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Font typeface="+mj-lt"/>
              <a:buAutoNum type="arabicPeriod" startAt="2"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Каждый час отмечай камешком конец тени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Font typeface="+mj-lt"/>
              <a:buAutoNum type="arabicPeriod" startAt="3"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Подпиши каждый камешек: 10:00, 11:00 и так далее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Font typeface="+mj-lt"/>
              <a:buAutoNum type="arabicPeriod" startAt="4"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 следующий день — твои часы готовы показывать время!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84844" y="2360315"/>
            <a:ext cx="5470686" cy="3699966"/>
          </a:xfrm>
          <a:prstGeom prst="roundRect">
            <a:avLst>
              <a:gd name="adj" fmla="val 3218"/>
            </a:avLst>
          </a:prstGeom>
          <a:solidFill>
            <a:srgbClr val="E7BF6A">
              <a:alpha val="95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6350139" y="2525613"/>
            <a:ext cx="280315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Почему это работает?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350139" y="2949377"/>
            <a:ext cx="5140097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Земля вращается вокруг своей оси с постоянной скоростью — один оборот за 24 часа. Солнце при этом как будто движется по небу, а тень от любого предмета поворачивается вместе с ним — точно и предсказуемо.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350139" y="4173141"/>
            <a:ext cx="267695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Интересный факт: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350139" y="4596904"/>
            <a:ext cx="5140097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Солнечные часы использовали в Древнем Египте, Греции и Риме. Самым старым найденным солнечным часам — больше 3500 лет! Погрешность хорошо сделанных солнечных часов — всего несколько минут.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6503" y="471785"/>
            <a:ext cx="8381691" cy="483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0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Секретные агенты: Невидимые послания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746503" y="1244302"/>
            <a:ext cx="10698689" cy="71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Ты когда-нибудь мечтал общаться с другом так, чтобы никто вокруг не мог прочитать ваше сообщение? Шпионы и разведчики веками использовали симпатические чернила — специальные составы, которые становятся видимыми только при нагревании или особом освещении. Сегодня ты научишься делать такие чернила из подручных средств!</a:t>
            </a:r>
            <a:endParaRPr lang="en-US" sz="1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6503" y="2125266"/>
            <a:ext cx="1898503" cy="117336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46503" y="3479403"/>
            <a:ext cx="1933328" cy="2416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Лимонный сок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746503" y="3807817"/>
            <a:ext cx="3445682" cy="143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Выжми сок половины лимона в блюдце. Обмакни зубочистку или ватную палочку в сок и пиши послание на белой бумаге. Дай высохнуть — текст исчезнет. Поднеси лист к яркому солнцу или настольной лампе — буквы проявятся коричневым цветом!</a:t>
            </a:r>
            <a:endParaRPr lang="en-US" sz="12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2957" y="2125266"/>
            <a:ext cx="1898503" cy="117336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372957" y="3479403"/>
            <a:ext cx="1933328" cy="2416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Молоко</a:t>
            </a:r>
            <a:endParaRPr lang="en-US" sz="1500" dirty="0"/>
          </a:p>
        </p:txBody>
      </p:sp>
      <p:sp>
        <p:nvSpPr>
          <p:cNvPr id="9" name="Text 5"/>
          <p:cNvSpPr/>
          <p:nvPr/>
        </p:nvSpPr>
        <p:spPr>
          <a:xfrm>
            <a:off x="4372957" y="3807817"/>
            <a:ext cx="3445682" cy="143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Налей немного молока в блюдце и используй его как чернила. Принцип тот же — пиши, жди пока высохнет, потом нагрей бумагу. Молочные белки темнеют при нагреве и делают текст видимым. Классика шпионского мастерства!</a:t>
            </a:r>
            <a:endParaRPr lang="en-US" sz="12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9411" y="2125266"/>
            <a:ext cx="1898503" cy="1173361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999411" y="3479403"/>
            <a:ext cx="2290209" cy="2416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Сода + виноградный сок</a:t>
            </a:r>
            <a:endParaRPr lang="en-US" sz="1500" dirty="0"/>
          </a:p>
        </p:txBody>
      </p:sp>
      <p:sp>
        <p:nvSpPr>
          <p:cNvPr id="12" name="Text 7"/>
          <p:cNvSpPr/>
          <p:nvPr/>
        </p:nvSpPr>
        <p:spPr>
          <a:xfrm>
            <a:off x="7999411" y="3807817"/>
            <a:ext cx="3445682" cy="143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Растворите чайную ложку соды в воде — это чернила. Напишите послание, дайте высохнуть. Чтобы проявить — нанеси кисточкой виноградный или любой тёмный сок. Произойдёт химическая реакция — текст проявится другим цветом!</a:t>
            </a:r>
            <a:endParaRPr lang="en-US" sz="1200" dirty="0"/>
          </a:p>
        </p:txBody>
      </p:sp>
      <p:sp>
        <p:nvSpPr>
          <p:cNvPr id="13" name="Shape 8"/>
          <p:cNvSpPr/>
          <p:nvPr/>
        </p:nvSpPr>
        <p:spPr>
          <a:xfrm>
            <a:off x="746503" y="5407025"/>
            <a:ext cx="10698689" cy="816372"/>
          </a:xfrm>
          <a:prstGeom prst="roundRect">
            <a:avLst>
              <a:gd name="adj" fmla="val 7957"/>
            </a:avLst>
          </a:prstGeom>
          <a:solidFill>
            <a:srgbClr val="F4E3BD"/>
          </a:solidFill>
          <a:ln/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082" y="5623620"/>
            <a:ext cx="193273" cy="154583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248934" y="5575796"/>
            <a:ext cx="10041678" cy="478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Почему это работает? Органические вещества (лимонный сок, молоко) при нагревании окисляются быстрее, чем бумага — вот почему текст темнеет раньше фона. Это простая химия окисления!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454819"/>
            <a:ext cx="4744323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Вулкан на грядке!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574" y="1302246"/>
            <a:ext cx="1086854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Один из самых зрелищных опытов в домашней науке — и совершенно безопасный! Создай настоящее извержение прямо на клумбе или в песочнице. Шипение, пена, «лава» — всё это произойдёт прямо у тебя в руках.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61574" y="2182813"/>
            <a:ext cx="267695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Что нужно: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61574" y="2606576"/>
            <a:ext cx="5232567" cy="18769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Пластиковая бутылка (0,5 л) или глубокая банка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3–4 столовые ложки пищевой соды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2–3 столовые ложки лимонной кислоты (или уксус)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Капля жидкого моющего средства для посуды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Красный или оранжевый пищевой краситель (по желанию)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Глина или земля — чтобы сделать «гору» вокруг бутылки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61574" y="4648795"/>
            <a:ext cx="267695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Ход опыта: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61574" y="5072559"/>
            <a:ext cx="5232567" cy="1231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33000"/>
              </a:lnSpc>
              <a:buSzPct val="100000"/>
              <a:buFont typeface="+mj-lt"/>
              <a:buAutoNum type="arabicPeriod" startAt="1"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Засыпь соду в бутылку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Font typeface="+mj-lt"/>
              <a:buAutoNum type="arabicPeriod" startAt="2"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Добавь каплю мыла и краситель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Font typeface="+mj-lt"/>
              <a:buAutoNum type="arabicPeriod" startAt="3"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Облепи бутылку глиной — сделай «вулкан»</a:t>
            </a:r>
            <a:endParaRPr lang="en-US" sz="1300" dirty="0"/>
          </a:p>
          <a:p>
            <a:pPr algn="l" marL="342900" indent="-342900">
              <a:lnSpc>
                <a:spcPct val="133000"/>
              </a:lnSpc>
              <a:buSzPct val="100000"/>
              <a:buFont typeface="+mj-lt"/>
              <a:buAutoNum type="arabicPeriod" startAt="4"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Насыпь лимонную кислоту и смотри на результат!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84844" y="2017514"/>
            <a:ext cx="5470686" cy="4386560"/>
          </a:xfrm>
          <a:prstGeom prst="roundRect">
            <a:avLst>
              <a:gd name="adj" fmla="val 2715"/>
            </a:avLst>
          </a:prstGeom>
          <a:solidFill>
            <a:srgbClr val="E7BF6A">
              <a:alpha val="95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6350139" y="2182813"/>
            <a:ext cx="267695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Что происходит?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350139" y="2606576"/>
            <a:ext cx="5140097" cy="22657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Сода (гидрокарбонат натрия) и лимонная кислота — это два вещества, которые при встрече вступают в химическую реакцию. Образуется углекислый газ (CO₂) — тот самый газ, что в газировке. Пузырьки газа вспенивают мыло — и получается «лава»!</a:t>
            </a:r>
            <a:endParaRPr lang="en-US" sz="13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Моющее средство нужно, чтобы пена была более густой и долго не оседала — именно оно делает извержение таким красивым и длинным.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350139" y="5037634"/>
            <a:ext cx="267695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Усложни опыт: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350139" y="5461397"/>
            <a:ext cx="514009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Попробуй разные количества соды и кислоты. Какое соотношение даёт самое долгое и пышное «извержение»? Запиши результаты в дневник открытий!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596503"/>
            <a:ext cx="9094064" cy="465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Домашний компас на воде: Физика на коленке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661574" y="1329531"/>
            <a:ext cx="10868547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Что делать, если ты оказался в лесу без телефона и не знаешь, где север? Люди нашли ответ на этот вопрос сотни лет назад — с помощью магнита и воды. Сегодня мы повторим этот древний трюк и разберёмся, как он работает.</a:t>
            </a:r>
            <a:endParaRPr lang="en-US" sz="11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574" y="1981002"/>
            <a:ext cx="148824" cy="148828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574" y="2166640"/>
            <a:ext cx="5367302" cy="190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61574" y="2279154"/>
            <a:ext cx="186060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Намагнить иголку</a:t>
            </a:r>
            <a:endParaRPr lang="en-US" sz="1450" dirty="0"/>
          </a:p>
        </p:txBody>
      </p:sp>
      <p:sp>
        <p:nvSpPr>
          <p:cNvPr id="7" name="Text 3"/>
          <p:cNvSpPr/>
          <p:nvPr/>
        </p:nvSpPr>
        <p:spPr>
          <a:xfrm>
            <a:off x="661574" y="2591991"/>
            <a:ext cx="5367302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Возьми обычную швейную иголку и магнит (подойдёт с холодильника). Проведи магнитом по иголке в одном направлении 40–50 раз. Важно: только в одну сторону, не туда-обратно! Иголка намагнитится и превратится в крошечную стрелку компаса.</a:t>
            </a:r>
            <a:endParaRPr lang="en-US" sz="11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62818" y="1981002"/>
            <a:ext cx="148824" cy="148828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2818" y="2181523"/>
            <a:ext cx="5367302" cy="1905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162818" y="2279154"/>
            <a:ext cx="186060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Подготовить «плот»</a:t>
            </a:r>
            <a:endParaRPr lang="en-US" sz="1450" dirty="0"/>
          </a:p>
        </p:txBody>
      </p:sp>
      <p:sp>
        <p:nvSpPr>
          <p:cNvPr id="11" name="Text 5"/>
          <p:cNvSpPr/>
          <p:nvPr/>
        </p:nvSpPr>
        <p:spPr>
          <a:xfrm>
            <a:off x="6162818" y="2591991"/>
            <a:ext cx="5367302" cy="678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Положи намагниченную иголку на маленький листик, кусочек пенопласта или пробку от бутылки. «Плот» нужен, чтобы иголка не тонула, а свободно плавала на поверхности воды.</a:t>
            </a:r>
            <a:endParaRPr lang="en-US" sz="115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1574" y="3760986"/>
            <a:ext cx="148824" cy="148828"/>
          </a:xfrm>
          <a:prstGeom prst="rect">
            <a:avLst/>
          </a:prstGeom>
        </p:spPr>
      </p:pic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1574" y="3961507"/>
            <a:ext cx="5367302" cy="1905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661574" y="4088904"/>
            <a:ext cx="186060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Опустить в воду</a:t>
            </a:r>
            <a:endParaRPr lang="en-US" sz="1450" dirty="0"/>
          </a:p>
        </p:txBody>
      </p:sp>
      <p:sp>
        <p:nvSpPr>
          <p:cNvPr id="15" name="Text 7"/>
          <p:cNvSpPr/>
          <p:nvPr/>
        </p:nvSpPr>
        <p:spPr>
          <a:xfrm>
            <a:off x="661574" y="4401741"/>
            <a:ext cx="5367302" cy="678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Налей воду в широкую миску или таз — важно, чтобы ёмкость стояла ровно и не было ветра. Осторожно опусти «плот» с иголкой на воду. Жди 10–20 секунд — иголка начнёт медленно поворачиваться!</a:t>
            </a:r>
            <a:endParaRPr lang="en-US" sz="115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162818" y="3760986"/>
            <a:ext cx="148824" cy="148828"/>
          </a:xfrm>
          <a:prstGeom prst="rect">
            <a:avLst/>
          </a:prstGeom>
        </p:spPr>
      </p:pic>
      <p:pic>
        <p:nvPicPr>
          <p:cNvPr id="17" name="Image 7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2818" y="3961507"/>
            <a:ext cx="5367302" cy="19050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6162818" y="4088904"/>
            <a:ext cx="1919438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Найти стороны света</a:t>
            </a:r>
            <a:endParaRPr lang="en-US" sz="1450" dirty="0"/>
          </a:p>
        </p:txBody>
      </p:sp>
      <p:sp>
        <p:nvSpPr>
          <p:cNvPr id="19" name="Text 9"/>
          <p:cNvSpPr/>
          <p:nvPr/>
        </p:nvSpPr>
        <p:spPr>
          <a:xfrm>
            <a:off x="6162818" y="4401741"/>
            <a:ext cx="5367302" cy="678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Иголка остановится и укажет на север — туда, куда смотрит её намагниченный конец (тот, которым ты проводил от магнита). Сравни с компасом смартфона — убедись, что всё правильно!</a:t>
            </a:r>
            <a:endParaRPr lang="en-US" sz="1150" dirty="0"/>
          </a:p>
        </p:txBody>
      </p:sp>
      <p:sp>
        <p:nvSpPr>
          <p:cNvPr id="20" name="Shape 10"/>
          <p:cNvSpPr/>
          <p:nvPr/>
        </p:nvSpPr>
        <p:spPr>
          <a:xfrm>
            <a:off x="661574" y="5312966"/>
            <a:ext cx="10868547" cy="767953"/>
          </a:xfrm>
          <a:prstGeom prst="roundRect">
            <a:avLst>
              <a:gd name="adj" fmla="val 8141"/>
            </a:avLst>
          </a:prstGeom>
          <a:solidFill>
            <a:srgbClr val="B6D6FC"/>
          </a:solidFill>
          <a:ln/>
        </p:spPr>
      </p:sp>
      <p:pic>
        <p:nvPicPr>
          <p:cNvPr id="21" name="Image 8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0398" y="5521127"/>
            <a:ext cx="186031" cy="148828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1145253" y="5500489"/>
            <a:ext cx="10236043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Земля сама является огромным магнитом с двумя полюсами. Намагниченная иголка выравнивается вдоль магнитного поля Земли — точно так же, как стрелка в настоящем компасе. Это открытие изменило навигацию и мореплавание навсегда!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529034"/>
            <a:ext cx="8943454" cy="465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Повелители радуги: Ловим солнечный спектр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661574" y="1262063"/>
            <a:ext cx="10868547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Белый солнечный свет кажется нам прозрачным и бесцветным — но это иллюзия! На самом деле он состоит из семи разных цветов, которые можно увидеть. Ты научишься «расщеплять» свет и создавать собственные радуги в любое солнечное утро.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554421" y="1865213"/>
            <a:ext cx="5467015" cy="4463653"/>
          </a:xfrm>
          <a:prstGeom prst="roundRect">
            <a:avLst>
              <a:gd name="adj" fmla="val 2401"/>
            </a:avLst>
          </a:prstGeom>
          <a:solidFill>
            <a:srgbClr val="E7BF6A">
              <a:alpha val="95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03245" y="1999159"/>
            <a:ext cx="2791251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Способ 1: Шланг с водой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703245" y="2365573"/>
            <a:ext cx="5169366" cy="1131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Выйди на улицу в солнечный день, встань спиной к солнцу. Возьми садовый шланг и направь струю воды так, чтобы она распылялась мелкими брызгами. Поворачивай шланг до тех пор, пока не увидишь радугу прямо в брызгах. Это работает так же, как после летнего дождя!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703245" y="3630613"/>
            <a:ext cx="287836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Способ 2: Зеркало в воде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703245" y="3997027"/>
            <a:ext cx="5169366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Налей воду в глубокую миску. Опусти небольшое зеркальце под углом примерно 45 градусов. Направь зеркало на яркий солнечный свет. На стене или потолке появится радужная полоса — настоящий спектр!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6283763" y="1999159"/>
            <a:ext cx="3077986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Почему образуется радуга?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6283763" y="2365573"/>
            <a:ext cx="5252708" cy="1131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Белый свет — это смесь волн разной длины. Каждый цвет — это волна определённой длины: красный — самая длинная, фиолетовый — самая короткая. Когда свет проходит через воду или стекло, каждая волна преломляется под немного разным углом. Поэтому цвета «расходятся» и мы видим их по отдельности.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283763" y="3630613"/>
            <a:ext cx="2470187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Порядок цветов: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6283763" y="3997027"/>
            <a:ext cx="5252708" cy="18645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27000"/>
              </a:lnSpc>
              <a:buSzPct val="100000"/>
              <a:buChar char="•"/>
            </a:pPr>
            <a:r>
              <a:rPr lang="en-US" sz="1150" dirty="0">
                <a:solidFill>
                  <a:srgbClr val="E7350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Красный</a:t>
            </a:r>
            <a:pPr algn="l" marL="342900" indent="-342900">
              <a:lnSpc>
                <a:spcPct val="127000"/>
              </a:lnSpc>
              <a:buSzPct val="100000"/>
              <a:buChar char="•"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внешний край радуги</a:t>
            </a:r>
            <a:endParaRPr lang="en-US" sz="1150" dirty="0"/>
          </a:p>
          <a:p>
            <a:pPr algn="l" marL="342900" indent="-342900">
              <a:lnSpc>
                <a:spcPct val="127000"/>
              </a:lnSpc>
              <a:buSzPct val="100000"/>
              <a:buChar char="•"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Оранжевый</a:t>
            </a:r>
            <a:endParaRPr lang="en-US" sz="1150" dirty="0"/>
          </a:p>
          <a:p>
            <a:pPr algn="l" marL="342900" indent="-342900">
              <a:lnSpc>
                <a:spcPct val="127000"/>
              </a:lnSpc>
              <a:buSzPct val="100000"/>
              <a:buChar char="•"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Жёлтый</a:t>
            </a:r>
            <a:endParaRPr lang="en-US" sz="1150" dirty="0"/>
          </a:p>
          <a:p>
            <a:pPr algn="l" marL="342900" indent="-342900">
              <a:lnSpc>
                <a:spcPct val="127000"/>
              </a:lnSpc>
              <a:buSzPct val="100000"/>
              <a:buChar char="•"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Зелёный</a:t>
            </a:r>
            <a:endParaRPr lang="en-US" sz="1150" dirty="0"/>
          </a:p>
          <a:p>
            <a:pPr algn="l" marL="342900" indent="-342900">
              <a:lnSpc>
                <a:spcPct val="127000"/>
              </a:lnSpc>
              <a:buSzPct val="100000"/>
              <a:buChar char="•"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Голубой</a:t>
            </a:r>
            <a:endParaRPr lang="en-US" sz="1150" dirty="0"/>
          </a:p>
          <a:p>
            <a:pPr algn="l" marL="342900" indent="-342900">
              <a:lnSpc>
                <a:spcPct val="127000"/>
              </a:lnSpc>
              <a:buSzPct val="100000"/>
              <a:buChar char="•"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Синий</a:t>
            </a:r>
            <a:endParaRPr lang="en-US" sz="1150" dirty="0"/>
          </a:p>
          <a:p>
            <a:pPr algn="l" marL="342900" indent="-342900">
              <a:lnSpc>
                <a:spcPct val="127000"/>
              </a:lnSpc>
              <a:buSzPct val="100000"/>
              <a:buChar char="•"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Фиолетовый — внутренний край радуги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283763" y="5982097"/>
            <a:ext cx="5862292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Запомнить легко: </a:t>
            </a:r>
            <a:pPr algn="l" indent="0" marL="0">
              <a:lnSpc>
                <a:spcPct val="127000"/>
              </a:lnSpc>
              <a:buNone/>
            </a:pPr>
            <a:r>
              <a:rPr lang="en-US" sz="1150" b="1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«Каждый Охотник Желает Знать Где Сидит Фазан»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6503" y="496888"/>
            <a:ext cx="10744328" cy="483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0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Танцующие капли: Магия поверхностного натяжения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746503" y="1269405"/>
            <a:ext cx="10698689" cy="478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Поверхностное натяжение — это удивительное свойство воды, которое позволяет жукам-водомеркам ходить по воде, а каплям дождя сохранять форму. Сегодня ты сделаешь этот невидимый эффект видимым — и это будет выглядеть как настоящее волшебство!</a:t>
            </a:r>
            <a:endParaRPr lang="en-US" sz="1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7454" y="1910953"/>
            <a:ext cx="3488841" cy="330835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77280" y="2084586"/>
            <a:ext cx="1990675" cy="2416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Что нужно для опыта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977280" y="2413000"/>
            <a:ext cx="3065386" cy="1878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29000"/>
              </a:lnSpc>
              <a:buSzPct val="100000"/>
              <a:buChar char="•"/>
            </a:pPr>
            <a:r>
              <a:rPr lang="en-US" sz="12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Широкая тарелка или противень</a:t>
            </a:r>
            <a:endParaRPr lang="en-US" sz="1200" dirty="0"/>
          </a:p>
          <a:p>
            <a:pPr algn="l" marL="342900" indent="-342900">
              <a:lnSpc>
                <a:spcPct val="129000"/>
              </a:lnSpc>
              <a:buSzPct val="100000"/>
              <a:buChar char="•"/>
            </a:pPr>
            <a:r>
              <a:rPr lang="en-US" sz="12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Цельное молоко (жирное — лучше работает!)</a:t>
            </a:r>
            <a:endParaRPr lang="en-US" sz="1200" dirty="0"/>
          </a:p>
          <a:p>
            <a:pPr algn="l" marL="342900" indent="-342900">
              <a:lnSpc>
                <a:spcPct val="129000"/>
              </a:lnSpc>
              <a:buSzPct val="100000"/>
              <a:buChar char="•"/>
            </a:pPr>
            <a:r>
              <a:rPr lang="en-US" sz="12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Пищевые красители нескольких цветов</a:t>
            </a:r>
            <a:endParaRPr lang="en-US" sz="1200" dirty="0"/>
          </a:p>
          <a:p>
            <a:pPr algn="l" marL="342900" indent="-342900">
              <a:lnSpc>
                <a:spcPct val="129000"/>
              </a:lnSpc>
              <a:buSzPct val="100000"/>
              <a:buChar char="•"/>
            </a:pPr>
            <a:r>
              <a:rPr lang="en-US" sz="12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Жидкое мыло для посуды</a:t>
            </a:r>
            <a:endParaRPr lang="en-US" sz="1200" dirty="0"/>
          </a:p>
          <a:p>
            <a:pPr algn="l" marL="342900" indent="-342900">
              <a:lnSpc>
                <a:spcPct val="129000"/>
              </a:lnSpc>
              <a:buSzPct val="100000"/>
              <a:buChar char="•"/>
            </a:pPr>
            <a:r>
              <a:rPr lang="en-US" sz="12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Ватная палочка</a:t>
            </a:r>
            <a:endParaRPr lang="en-US" sz="12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1803" y="1910953"/>
            <a:ext cx="3488940" cy="330835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591630" y="2084586"/>
            <a:ext cx="1933328" cy="2416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Ход опыта</a:t>
            </a:r>
            <a:endParaRPr lang="en-US" sz="1500" dirty="0"/>
          </a:p>
        </p:txBody>
      </p:sp>
      <p:sp>
        <p:nvSpPr>
          <p:cNvPr id="9" name="Text 5"/>
          <p:cNvSpPr/>
          <p:nvPr/>
        </p:nvSpPr>
        <p:spPr>
          <a:xfrm>
            <a:off x="4591630" y="2413000"/>
            <a:ext cx="3065485" cy="18277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29000"/>
              </a:lnSpc>
              <a:buSzPct val="100000"/>
              <a:buFont typeface="+mj-lt"/>
              <a:buAutoNum type="arabicPeriod" startAt="1"/>
            </a:pPr>
            <a:r>
              <a:rPr lang="en-US" sz="12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Налей молоко в тарелку — слой около 1 см</a:t>
            </a:r>
            <a:endParaRPr lang="en-US" sz="1200" dirty="0"/>
          </a:p>
          <a:p>
            <a:pPr algn="l" marL="342900" indent="-342900">
              <a:lnSpc>
                <a:spcPct val="129000"/>
              </a:lnSpc>
              <a:buSzPct val="100000"/>
              <a:buFont typeface="+mj-lt"/>
              <a:buAutoNum type="arabicPeriod" startAt="2"/>
            </a:pPr>
            <a:r>
              <a:rPr lang="en-US" sz="12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Капни красители в разных местах — 3–4 разных цвета</a:t>
            </a:r>
            <a:endParaRPr lang="en-US" sz="1200" dirty="0"/>
          </a:p>
          <a:p>
            <a:pPr algn="l" marL="342900" indent="-342900">
              <a:lnSpc>
                <a:spcPct val="129000"/>
              </a:lnSpc>
              <a:buSzPct val="100000"/>
              <a:buFont typeface="+mj-lt"/>
              <a:buAutoNum type="arabicPeriod" startAt="3"/>
            </a:pPr>
            <a:r>
              <a:rPr lang="en-US" sz="12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Обмакни ватную палочку в мыло</a:t>
            </a:r>
            <a:endParaRPr lang="en-US" sz="1200" dirty="0"/>
          </a:p>
          <a:p>
            <a:pPr algn="l" marL="342900" indent="-342900">
              <a:lnSpc>
                <a:spcPct val="129000"/>
              </a:lnSpc>
              <a:buSzPct val="100000"/>
              <a:buFont typeface="+mj-lt"/>
              <a:buAutoNum type="arabicPeriod" startAt="4"/>
            </a:pPr>
            <a:r>
              <a:rPr lang="en-US" sz="12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Прикоснись палочкой к центру тарелки и смотри!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4591630" y="4327426"/>
            <a:ext cx="3065485" cy="71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Краски начнут стремительно «убегать» от места касания, завихряться и смешиваться в невероятные узоры.</a:t>
            </a:r>
            <a:endParaRPr lang="en-US" sz="120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56252" y="1910953"/>
            <a:ext cx="3488940" cy="330835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206078" y="2084586"/>
            <a:ext cx="2308862" cy="2416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Почему это происходит?</a:t>
            </a:r>
            <a:endParaRPr lang="en-US" sz="1500" dirty="0"/>
          </a:p>
        </p:txBody>
      </p:sp>
      <p:sp>
        <p:nvSpPr>
          <p:cNvPr id="13" name="Text 8"/>
          <p:cNvSpPr/>
          <p:nvPr/>
        </p:nvSpPr>
        <p:spPr>
          <a:xfrm>
            <a:off x="8206078" y="2413000"/>
            <a:ext cx="3065485" cy="21547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Молоко держится вместе благодаря силе поверхностного натяжения — молекулы жидкости «притягиваются» друг к другу. Мыло разрушает это натяжение в точке касания. Молоко с красителями стремительно «убегает» от мыла во все стороны, создавая фантастические узоры. Чем жирнее молоко — тем ярче эффект!</a:t>
            </a:r>
            <a:endParaRPr lang="en-US" sz="1200" dirty="0"/>
          </a:p>
        </p:txBody>
      </p:sp>
      <p:sp>
        <p:nvSpPr>
          <p:cNvPr id="14" name="Shape 9"/>
          <p:cNvSpPr/>
          <p:nvPr/>
        </p:nvSpPr>
        <p:spPr>
          <a:xfrm>
            <a:off x="746503" y="5382022"/>
            <a:ext cx="10698689" cy="816372"/>
          </a:xfrm>
          <a:prstGeom prst="roundRect">
            <a:avLst>
              <a:gd name="adj" fmla="val 7957"/>
            </a:avLst>
          </a:prstGeom>
          <a:solidFill>
            <a:srgbClr val="F4E3BD"/>
          </a:solidFill>
          <a:ln/>
        </p:spPr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1082" y="5598616"/>
            <a:ext cx="193273" cy="154583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248934" y="5550793"/>
            <a:ext cx="10041678" cy="4788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Попробуй эксперимент: что будет, если добавить больше мыла? А если использовать воду вместо молока? Запиши свои наблюдения — настоящий учёный всегда проверяет разные условия!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6503" y="513655"/>
            <a:ext cx="10000405" cy="457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8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Охотники за ветром: Делаем флюгер своими руками</a:t>
            </a:r>
            <a:endParaRPr lang="en-US" sz="2850" dirty="0"/>
          </a:p>
        </p:txBody>
      </p:sp>
      <p:sp>
        <p:nvSpPr>
          <p:cNvPr id="3" name="Text 1"/>
          <p:cNvSpPr/>
          <p:nvPr/>
        </p:nvSpPr>
        <p:spPr>
          <a:xfrm>
            <a:off x="746503" y="1231106"/>
            <a:ext cx="10698689" cy="4421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Ветер — невидимка. Мы чувствуем его, но не видим. Метеорологи и моряки веками придумывали способы «поймать» ветер и понять, откуда он дует. Сегодня ты построишь настоящий флюгер — прибор для определения направления ветра — из подручных материалов.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746503" y="1948954"/>
            <a:ext cx="2441117" cy="228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Тебе понадобится: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46503" y="2307630"/>
            <a:ext cx="5170656" cy="15530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26000"/>
              </a:lnSpc>
              <a:buSzPct val="100000"/>
              <a:buChar char="•"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Пластиковый стаканчик</a:t>
            </a:r>
            <a:endParaRPr lang="en-US" sz="1150" dirty="0"/>
          </a:p>
          <a:p>
            <a:pPr algn="l" marL="342900" indent="-342900">
              <a:lnSpc>
                <a:spcPct val="126000"/>
              </a:lnSpc>
              <a:buSzPct val="100000"/>
              <a:buChar char="•"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 трубочки для коктейля</a:t>
            </a:r>
            <a:endParaRPr lang="en-US" sz="1150" dirty="0"/>
          </a:p>
          <a:p>
            <a:pPr algn="l" marL="342900" indent="-342900">
              <a:lnSpc>
                <a:spcPct val="126000"/>
              </a:lnSpc>
              <a:buSzPct val="100000"/>
              <a:buChar char="•"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Ещё 4 небольших стаканчика (или кусочки картона)</a:t>
            </a:r>
            <a:endParaRPr lang="en-US" sz="1150" dirty="0"/>
          </a:p>
          <a:p>
            <a:pPr algn="l" marL="342900" indent="-342900">
              <a:lnSpc>
                <a:spcPct val="126000"/>
              </a:lnSpc>
              <a:buSzPct val="100000"/>
              <a:buChar char="•"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Степлер или скотч</a:t>
            </a:r>
            <a:endParaRPr lang="en-US" sz="1150" dirty="0"/>
          </a:p>
          <a:p>
            <a:pPr algn="l" marL="342900" indent="-342900">
              <a:lnSpc>
                <a:spcPct val="126000"/>
              </a:lnSpc>
              <a:buSzPct val="100000"/>
              <a:buChar char="•"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Острый карандаш и пластилин</a:t>
            </a:r>
            <a:endParaRPr lang="en-US" sz="1150" dirty="0"/>
          </a:p>
          <a:p>
            <a:pPr algn="l" marL="342900" indent="-342900">
              <a:lnSpc>
                <a:spcPct val="126000"/>
              </a:lnSpc>
              <a:buSzPct val="100000"/>
              <a:buChar char="•"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Фломастеры для украшения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46503" y="3990479"/>
            <a:ext cx="2441117" cy="228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Как собрать: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46503" y="4349155"/>
            <a:ext cx="5170656" cy="19498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26000"/>
              </a:lnSpc>
              <a:buSzPct val="100000"/>
              <a:buFont typeface="+mj-lt"/>
              <a:buAutoNum type="arabicPeriod" startAt="1"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Пробей в центральном стаканчике 4 отверстия по бокам крест-накрест</a:t>
            </a:r>
            <a:endParaRPr lang="en-US" sz="1150" dirty="0"/>
          </a:p>
          <a:p>
            <a:pPr algn="l" marL="342900" indent="-342900">
              <a:lnSpc>
                <a:spcPct val="126000"/>
              </a:lnSpc>
              <a:buSzPct val="100000"/>
              <a:buFont typeface="+mj-lt"/>
              <a:buAutoNum type="arabicPeriod" startAt="2"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Вставь трубочки горизонтально в отверстия</a:t>
            </a:r>
            <a:endParaRPr lang="en-US" sz="1150" dirty="0"/>
          </a:p>
          <a:p>
            <a:pPr algn="l" marL="342900" indent="-342900">
              <a:lnSpc>
                <a:spcPct val="126000"/>
              </a:lnSpc>
              <a:buSzPct val="100000"/>
              <a:buFont typeface="+mj-lt"/>
              <a:buAutoNum type="arabicPeriod" startAt="3"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 концы каждой трубочки прикрепи маленький стаканчик набок — все в одном направлении (как крылья мельницы)</a:t>
            </a:r>
            <a:endParaRPr lang="en-US" sz="1150" dirty="0"/>
          </a:p>
          <a:p>
            <a:pPr algn="l" marL="342900" indent="-342900">
              <a:lnSpc>
                <a:spcPct val="126000"/>
              </a:lnSpc>
              <a:buSzPct val="100000"/>
              <a:buFont typeface="+mj-lt"/>
              <a:buAutoNum type="arabicPeriod" startAt="4"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Пробей дно центрального стаканчика карандашом, закрепи пластилином на ровной поверхности</a:t>
            </a:r>
            <a:endParaRPr lang="en-US" sz="1150" dirty="0"/>
          </a:p>
          <a:p>
            <a:pPr algn="l" marL="342900" indent="-342900">
              <a:lnSpc>
                <a:spcPct val="126000"/>
              </a:lnSpc>
              <a:buSzPct val="100000"/>
              <a:buFont typeface="+mj-lt"/>
              <a:buAutoNum type="arabicPeriod" startAt="5"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Укрась и наблюдай, как флюгер крутится на ветру!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175419" y="1819176"/>
            <a:ext cx="5381590" cy="4525169"/>
          </a:xfrm>
          <a:prstGeom prst="roundRect">
            <a:avLst>
              <a:gd name="adj" fmla="val 2331"/>
            </a:avLst>
          </a:prstGeom>
          <a:solidFill>
            <a:srgbClr val="E7BF6A">
              <a:alpha val="95000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6321862" y="1948954"/>
            <a:ext cx="2441117" cy="228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Как использовать?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321862" y="2307630"/>
            <a:ext cx="5088703" cy="8842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Поставь флюгер на открытом месте — например, на перила веранды или на столбик ограждения. Отметь стороны света с помощью компаса (или нашего самодельного из прошлого опыта!). Наблюдай в разное время дня: откуда дует ветер утром, в полдень и вечером?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321862" y="3321645"/>
            <a:ext cx="3355693" cy="228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Настоящая метеонаблюдение!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321862" y="3680321"/>
            <a:ext cx="5088703" cy="6631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Записывай направление ветра каждый день в дневник. Через неделю ты увидишь закономерность — откуда чаще всего дует ветер на вашей даче. Метеорологи называют это «розой ветров»!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568325"/>
            <a:ext cx="10696208" cy="465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Блокнот открытий: Дневник настоящего исследователя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661574" y="1301353"/>
            <a:ext cx="10868547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 каждого великого учёного — Ньютона, Дарвина, Кюри — был личный дневник наблюдений. Именно туда они записывали свои мысли, рисунки и результаты опытов. Без дневника открытие легко забыть. С дневником — оно становится твоим навсегда.</a:t>
            </a:r>
            <a:endParaRPr lang="en-US" sz="11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574" y="1904504"/>
            <a:ext cx="372061" cy="37207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1574" y="2443956"/>
            <a:ext cx="186060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Что писать?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661574" y="2756793"/>
            <a:ext cx="5350535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Запиши дату и название опыта. Опиши, что ты сделал, шаг за шагом. Напиши, что ожидал увидеть — и что увидел на самом деле. Если что-то пошло не так — это самое интересное! Неудача — это тоже результат.</a:t>
            </a:r>
            <a:endParaRPr lang="en-US" sz="11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79487" y="1904504"/>
            <a:ext cx="372061" cy="37207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179487" y="2443956"/>
            <a:ext cx="2056456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Зарисовывай эффекты</a:t>
            </a:r>
            <a:endParaRPr lang="en-US" sz="1450" dirty="0"/>
          </a:p>
        </p:txBody>
      </p:sp>
      <p:sp>
        <p:nvSpPr>
          <p:cNvPr id="9" name="Text 5"/>
          <p:cNvSpPr/>
          <p:nvPr/>
        </p:nvSpPr>
        <p:spPr>
          <a:xfrm>
            <a:off x="6179487" y="2756793"/>
            <a:ext cx="5350634" cy="678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Нарисуй, как выглядела пена вулкана, как двигались краски в молоке, куда показала иголка компаса. Рисунок запоминается лучше, чем слова, и помогает увидеть детали, которые легко пропустить.</a:t>
            </a:r>
            <a:endParaRPr lang="en-US" sz="11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574" y="3929559"/>
            <a:ext cx="372061" cy="37207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61574" y="4469011"/>
            <a:ext cx="1860603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Задавай вопросы</a:t>
            </a:r>
            <a:endParaRPr lang="en-US" sz="1450" dirty="0"/>
          </a:p>
        </p:txBody>
      </p:sp>
      <p:sp>
        <p:nvSpPr>
          <p:cNvPr id="12" name="Text 7"/>
          <p:cNvSpPr/>
          <p:nvPr/>
        </p:nvSpPr>
        <p:spPr>
          <a:xfrm>
            <a:off x="661574" y="4781848"/>
            <a:ext cx="5350535" cy="678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После каждого опыта спроси себя: «А что будет, если...?» Что случится, если добавить больше соды? Если использовать холодную воду? Если провести опыт вечером? Вопросы — это двигатель науки!</a:t>
            </a:r>
            <a:endParaRPr lang="en-US" sz="11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79487" y="3929559"/>
            <a:ext cx="372061" cy="37207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179487" y="4469011"/>
            <a:ext cx="1975694" cy="2324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Ставь оценки опытам</a:t>
            </a:r>
            <a:endParaRPr lang="en-US" sz="1450" dirty="0"/>
          </a:p>
        </p:txBody>
      </p:sp>
      <p:sp>
        <p:nvSpPr>
          <p:cNvPr id="15" name="Text 9"/>
          <p:cNvSpPr/>
          <p:nvPr/>
        </p:nvSpPr>
        <p:spPr>
          <a:xfrm>
            <a:off x="6179487" y="4781848"/>
            <a:ext cx="5350634" cy="678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Придумай свою систему оценок: «WOW!», «Интересно», «Надо повторить». Отмечай любимые опыты звёздочками. Это поможет вспомнить лучшие эксперименты и показать их друзьям и гостям.</a:t>
            </a:r>
            <a:endParaRPr lang="en-US" sz="1150" dirty="0"/>
          </a:p>
        </p:txBody>
      </p:sp>
      <p:sp>
        <p:nvSpPr>
          <p:cNvPr id="16" name="Text 10"/>
          <p:cNvSpPr/>
          <p:nvPr/>
        </p:nvSpPr>
        <p:spPr>
          <a:xfrm>
            <a:off x="884811" y="5761930"/>
            <a:ext cx="11254895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«Один записанный опыт стоит десяти забытых.» — Принцип каждой настоящей лаборатории мира.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6503" y="498078"/>
            <a:ext cx="6841954" cy="508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Задание для юных лаборантов!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46503" y="1327249"/>
            <a:ext cx="10698689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Ты прошёл все станции нашей дачной лаборатории. Теперь пришло время действовать! Настоящий учёный не просто читает — он делает. Вот твоё первое официальное задание.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746503" y="2024459"/>
            <a:ext cx="5269178" cy="1463973"/>
          </a:xfrm>
          <a:prstGeom prst="roundRect">
            <a:avLst>
              <a:gd name="adj" fmla="val 4671"/>
            </a:avLst>
          </a:prstGeom>
          <a:solidFill>
            <a:srgbClr val="FFFFFF"/>
          </a:solidFill>
          <a:ln w="6350">
            <a:solidFill>
              <a:srgbClr val="F8ECD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5568" y="2193528"/>
            <a:ext cx="2035025" cy="254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Шаг 1: Выбери опыт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915568" y="2543969"/>
            <a:ext cx="4931049" cy="775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Выбери один опыт из нашей коллекции — тот, который тебя заинтересовал больше всего. Вулкан? Невидимые чернила? Радуга? Компас? Любой!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175915" y="2024459"/>
            <a:ext cx="5269277" cy="1463973"/>
          </a:xfrm>
          <a:prstGeom prst="roundRect">
            <a:avLst>
              <a:gd name="adj" fmla="val 4671"/>
            </a:avLst>
          </a:prstGeom>
          <a:solidFill>
            <a:srgbClr val="FFFFFF"/>
          </a:solidFill>
          <a:ln w="6350">
            <a:solidFill>
              <a:srgbClr val="F8ECD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44980" y="2193528"/>
            <a:ext cx="3187422" cy="254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Шаг 2: Собери всё необходимое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44980" y="2543969"/>
            <a:ext cx="4931148" cy="775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Составь список материалов и найди их дома или на даче. Почти всё, что нужно, есть у каждого на кухне или в кладовке.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746503" y="3648670"/>
            <a:ext cx="5269178" cy="1463973"/>
          </a:xfrm>
          <a:prstGeom prst="roundRect">
            <a:avLst>
              <a:gd name="adj" fmla="val 4671"/>
            </a:avLst>
          </a:prstGeom>
          <a:solidFill>
            <a:srgbClr val="FFFFFF"/>
          </a:solidFill>
          <a:ln w="6350">
            <a:solidFill>
              <a:srgbClr val="F8ECD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5568" y="3817739"/>
            <a:ext cx="2677847" cy="254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Шаг 3: Пригласи взрослого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15568" y="4168180"/>
            <a:ext cx="4931049" cy="775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Позови маму, папу, бабушку или дедушку. Проведите опыт вместе — вдвоём всегда веселее, и взрослые тоже будут удивлены!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175915" y="3648670"/>
            <a:ext cx="5269277" cy="1463973"/>
          </a:xfrm>
          <a:prstGeom prst="roundRect">
            <a:avLst>
              <a:gd name="adj" fmla="val 4671"/>
            </a:avLst>
          </a:prstGeom>
          <a:solidFill>
            <a:srgbClr val="FFFFFF"/>
          </a:solidFill>
          <a:ln w="6350">
            <a:solidFill>
              <a:srgbClr val="F8ECD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344980" y="3817739"/>
            <a:ext cx="2035025" cy="254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2C2926"/>
                </a:solidFill>
                <a:latin typeface="Bricolage Grotesque SemiBold" pitchFamily="34" charset="0"/>
                <a:ea typeface="Bricolage Grotesque SemiBold" pitchFamily="34" charset="-122"/>
                <a:cs typeface="Bricolage Grotesque SemiBold" pitchFamily="34" charset="-120"/>
              </a:rPr>
              <a:t>Шаг 4: Удиви друзей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344980" y="4168180"/>
            <a:ext cx="4931148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2C29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Запиши результат в дневник, сфотографируй опыт и покажи друзьям. Стань тем, кто заражает других любовью к науке!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746503" y="5292923"/>
            <a:ext cx="10698689" cy="886619"/>
          </a:xfrm>
          <a:prstGeom prst="roundRect">
            <a:avLst>
              <a:gd name="adj" fmla="val 7712"/>
            </a:avLst>
          </a:prstGeom>
          <a:solidFill>
            <a:srgbClr val="B6FCB8"/>
          </a:solidFill>
          <a:ln/>
        </p:spPr>
      </p:sp>
      <p:pic>
        <p:nvPicPr>
          <p:cNvPr id="1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218" y="5525393"/>
            <a:ext cx="203493" cy="162719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1275425" y="5477768"/>
            <a:ext cx="10007052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Помни: каждый великий учёный начинал именно так — с любопытства, простого опыта и желания понять, как устроен мир. Возможно, именно ты сделаешь следующее великое открытие! </a:t>
            </a:r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🚀</a:t>
            </a:r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🔬</a:t>
            </a:r>
            <a:pPr algn="l"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✨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2026-06-11T06:18:03Z</dcterms:created>
  <dcterms:modified xsi:type="dcterms:W3CDTF">2026-06-11T06:18:03Z</dcterms:modified>
</cp:coreProperties>
</file>