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8-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Unbounded"/>
      <p:regular r:id="rId15"/>
    </p:embeddedFont>
    <p:embeddedFont>
      <p:font typeface="Unbounded"/>
      <p:regular r:id="rId16"/>
    </p:embeddedFont>
    <p:embeddedFont>
      <p:font typeface="Open Sans"/>
      <p:regular r:id="rId17"/>
    </p:embeddedFont>
    <p:embeddedFont>
      <p:font typeface="Open Sans"/>
      <p:regular r:id="rId18"/>
    </p:embeddedFont>
    <p:embeddedFont>
      <p:font typeface="Open Sans"/>
      <p:regular r:id="rId19"/>
    </p:embeddedFont>
    <p:embeddedFont>
      <p:font typeface="Open Sans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8.xml"/><Relationship Id="rId7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6642" y="1088827"/>
            <a:ext cx="6825615" cy="675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Шипящие ловушки</a:t>
            </a:r>
            <a:endParaRPr lang="en-US" sz="4250" dirty="0"/>
          </a:p>
        </p:txBody>
      </p:sp>
      <p:sp>
        <p:nvSpPr>
          <p:cNvPr id="4" name="Text 1"/>
          <p:cNvSpPr/>
          <p:nvPr/>
        </p:nvSpPr>
        <p:spPr>
          <a:xfrm>
            <a:off x="756642" y="2073593"/>
            <a:ext cx="7630716" cy="3729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300"/>
              </a:lnSpc>
              <a:buNone/>
            </a:pPr>
            <a:r>
              <a:rPr lang="en-US" sz="5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Когда писать О, а когда Ё после шипящих в корне?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756642" y="6112193"/>
            <a:ext cx="7630716" cy="1028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Добро пожаловать в лабиринт! Ты — искатель приключений, а шипящие звуки — твои главные противники. Пройди все уровни и стань мастером русского правописания! </a:t>
            </a:r>
            <a:pPr algn="l" indent="0" marL="0">
              <a:lnSpc>
                <a:spcPts val="26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🎮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4944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Уровень 1: Опасная ловушка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00716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Шипящие звуки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Ж, Ш, Ч, Щ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коварны: они звучат одинаково, но пишутся по-разному!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3988117"/>
            <a:ext cx="7556421" cy="2992041"/>
          </a:xfrm>
          <a:prstGeom prst="roundRect">
            <a:avLst>
              <a:gd name="adj" fmla="val 318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287810" y="3995738"/>
            <a:ext cx="3770590" cy="1669852"/>
          </a:xfrm>
          <a:prstGeom prst="roundRect">
            <a:avLst>
              <a:gd name="adj" fmla="val 5705"/>
            </a:avLst>
          </a:prstGeom>
          <a:solidFill>
            <a:srgbClr val="D6F5EE"/>
          </a:solidFill>
          <a:ln/>
        </p:spPr>
      </p:sp>
      <p:sp>
        <p:nvSpPr>
          <p:cNvPr id="7" name="Text 4"/>
          <p:cNvSpPr/>
          <p:nvPr/>
        </p:nvSpPr>
        <p:spPr>
          <a:xfrm>
            <a:off x="6514624" y="42225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Слышишь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514624" y="4712970"/>
            <a:ext cx="331696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«ЖОН» или «ЖЁН»? На слух — одно и то же!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10058400" y="3995738"/>
            <a:ext cx="3770590" cy="1669852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10" name="Shape 7"/>
          <p:cNvSpPr/>
          <p:nvPr/>
        </p:nvSpPr>
        <p:spPr>
          <a:xfrm>
            <a:off x="10058400" y="3995738"/>
            <a:ext cx="30480" cy="1669852"/>
          </a:xfrm>
          <a:prstGeom prst="roundRect">
            <a:avLst>
              <a:gd name="adj" fmla="val 312558"/>
            </a:avLst>
          </a:prstGeom>
          <a:solidFill>
            <a:srgbClr val="BCDBD4"/>
          </a:solidFill>
          <a:ln/>
        </p:spPr>
      </p:sp>
      <p:sp>
        <p:nvSpPr>
          <p:cNvPr id="11" name="Text 8"/>
          <p:cNvSpPr/>
          <p:nvPr/>
        </p:nvSpPr>
        <p:spPr>
          <a:xfrm>
            <a:off x="10285214" y="42225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Пишешь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5214" y="4712970"/>
            <a:ext cx="331696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«жёны» — с Ё, «жонглёр» — с О. Как разобраться?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6287810" y="5665589"/>
            <a:ext cx="7541181" cy="1306949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14" name="Shape 11"/>
          <p:cNvSpPr/>
          <p:nvPr/>
        </p:nvSpPr>
        <p:spPr>
          <a:xfrm>
            <a:off x="6287810" y="5665589"/>
            <a:ext cx="7541181" cy="30480"/>
          </a:xfrm>
          <a:prstGeom prst="roundRect">
            <a:avLst>
              <a:gd name="adj" fmla="val 312558"/>
            </a:avLst>
          </a:prstGeom>
          <a:solidFill>
            <a:srgbClr val="BCDBD4"/>
          </a:solidFill>
          <a:ln/>
        </p:spPr>
      </p:sp>
      <p:sp>
        <p:nvSpPr>
          <p:cNvPr id="15" name="Text 12"/>
          <p:cNvSpPr/>
          <p:nvPr/>
        </p:nvSpPr>
        <p:spPr>
          <a:xfrm>
            <a:off x="6514624" y="58924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Задача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6514624" y="6382822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Выучить правило, которое откроет все двери лабиринта!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78218"/>
            <a:ext cx="1291518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Уровень 2: Золотой ключ — буква Ё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140625"/>
            <a:ext cx="2300645" cy="433864"/>
          </a:xfrm>
          <a:prstGeom prst="roundRect">
            <a:avLst>
              <a:gd name="adj" fmla="val 17566"/>
            </a:avLst>
          </a:prstGeom>
          <a:solidFill>
            <a:srgbClr val="D6F5EE"/>
          </a:solidFill>
          <a:ln/>
        </p:spPr>
      </p:sp>
      <p:sp>
        <p:nvSpPr>
          <p:cNvPr id="4" name="Text 2"/>
          <p:cNvSpPr/>
          <p:nvPr/>
        </p:nvSpPr>
        <p:spPr>
          <a:xfrm>
            <a:off x="929878" y="2208609"/>
            <a:ext cx="2028468" cy="297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🗝️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Главное правило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93790" y="2829639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Если в корне слышишь звук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«О»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после шипящей — попробуй подобрать однокоренное слово, где на этом месте стоит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«Е»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Нашёл «Е»? Значит, пиши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«Ё»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!</a:t>
            </a:r>
            <a:endParaRPr lang="en-US" sz="17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3810595"/>
            <a:ext cx="4347567" cy="9072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20604" y="49446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Слышим звук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020604" y="5435084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«ШОП-от»</a:t>
            </a:r>
            <a:endParaRPr lang="en-US" sz="17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1357" y="3810595"/>
            <a:ext cx="4347567" cy="9072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4944666"/>
            <a:ext cx="288309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Ищем слово с Е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5435084"/>
            <a:ext cx="3893939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шеп-тать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✅</a:t>
            </a:r>
            <a:endParaRPr lang="en-US" sz="17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8924" y="3810595"/>
            <a:ext cx="4347567" cy="90725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715738" y="49446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Пишем Ё!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9715738" y="5435084"/>
            <a:ext cx="3893939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шЁпот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🏆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793790" y="6287572"/>
            <a:ext cx="13042821" cy="963811"/>
          </a:xfrm>
          <a:prstGeom prst="roundRect">
            <a:avLst>
              <a:gd name="adj" fmla="val 9884"/>
            </a:avLst>
          </a:prstGeom>
          <a:solidFill>
            <a:srgbClr val="B6FCB8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604" y="6639282"/>
            <a:ext cx="283488" cy="22681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30906" y="6571059"/>
            <a:ext cx="1207889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Нашёл слово с «Е» — смело ставь Ё. Это твой золотой ключ!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33669"/>
            <a:ext cx="1035700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Уровень 3: Правило Ё в деле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896076"/>
            <a:ext cx="1829753" cy="182975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009317"/>
            <a:ext cx="2835235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Пчёлы 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🐝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507355"/>
            <a:ext cx="4158615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pPr algn="l" indent="0" marL="0">
              <a:lnSpc>
                <a:spcPts val="2850"/>
              </a:lnSpc>
              <a:buNone/>
            </a:pPr>
            <a:pPr algn="l" indent="0" marL="0">
              <a:lnSpc>
                <a:spcPts val="2850"/>
              </a:lnSpc>
              <a:buNone/>
            </a:pPr>
            <a:pPr algn="l" indent="0" marL="0">
              <a:lnSpc>
                <a:spcPts val="2850"/>
              </a:lnSpc>
              <a:buNone/>
            </a:pPr>
            <a:pPr algn="l" indent="0" marL="0">
              <a:lnSpc>
                <a:spcPts val="2850"/>
              </a:lnSpc>
              <a:buNone/>
            </a:pPr>
            <a:pPr algn="l" indent="0" marL="0">
              <a:lnSpc>
                <a:spcPts val="2850"/>
              </a:lnSpc>
              <a:buNone/>
            </a:pPr>
            <a:r>
              <a:t>пчЁлы → пчеЕльник ✅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893" y="2896076"/>
            <a:ext cx="1829753" cy="182975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5009317"/>
            <a:ext cx="2835235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Шёлк 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🪡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35893" y="5507355"/>
            <a:ext cx="4158615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шЁлк → шЕлковый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✅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995" y="2896076"/>
            <a:ext cx="1829753" cy="182975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5009317"/>
            <a:ext cx="2835235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Чёрный 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🐈‍⬛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7995" y="5507355"/>
            <a:ext cx="4158615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чЁрный → чЕрнеть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✅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793790" y="613302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Во всех этих словах проверка работает безотказно: найди «Е» — пиши «Ё»!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9356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Уровень 4: Когда работает буква О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651284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Правило Ё не помогает в двух случаях — здесь властвует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3269337"/>
            <a:ext cx="7556421" cy="2101334"/>
          </a:xfrm>
          <a:prstGeom prst="roundRect">
            <a:avLst>
              <a:gd name="adj" fmla="val 6962"/>
            </a:avLst>
          </a:prstGeom>
          <a:solidFill>
            <a:srgbClr val="FFFFFF"/>
          </a:solidFill>
          <a:ln w="30480">
            <a:solidFill>
              <a:srgbClr val="BCDBD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63310" y="3269337"/>
            <a:ext cx="121920" cy="2101334"/>
          </a:xfrm>
          <a:prstGeom prst="roundRect">
            <a:avLst>
              <a:gd name="adj" fmla="val 78139"/>
            </a:avLst>
          </a:prstGeom>
          <a:solidFill>
            <a:srgbClr val="26A688"/>
          </a:solidFill>
          <a:ln/>
        </p:spPr>
      </p:sp>
      <p:sp>
        <p:nvSpPr>
          <p:cNvPr id="7" name="Text 4"/>
          <p:cNvSpPr/>
          <p:nvPr/>
        </p:nvSpPr>
        <p:spPr>
          <a:xfrm>
            <a:off x="1142524" y="3526631"/>
            <a:ext cx="3987998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🌍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Слова-иностранцы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142524" y="4024670"/>
            <a:ext cx="695039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Слова, пришедшие из других языков, не проверяются: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шОколад, жОкей, шОссе, капюшОн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Они живут по своим законам!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93790" y="5597485"/>
            <a:ext cx="7556421" cy="1738432"/>
          </a:xfrm>
          <a:prstGeom prst="roundRect">
            <a:avLst>
              <a:gd name="adj" fmla="val 8416"/>
            </a:avLst>
          </a:prstGeom>
          <a:solidFill>
            <a:srgbClr val="FFFFFF"/>
          </a:solidFill>
          <a:ln w="30480">
            <a:solidFill>
              <a:srgbClr val="BCDBD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63310" y="5597485"/>
            <a:ext cx="121920" cy="1738432"/>
          </a:xfrm>
          <a:prstGeom prst="roundRect">
            <a:avLst>
              <a:gd name="adj" fmla="val 78139"/>
            </a:avLst>
          </a:prstGeom>
          <a:solidFill>
            <a:srgbClr val="26A688"/>
          </a:solidFill>
          <a:ln/>
        </p:spPr>
      </p:sp>
      <p:sp>
        <p:nvSpPr>
          <p:cNvPr id="11" name="Text 8"/>
          <p:cNvSpPr/>
          <p:nvPr/>
        </p:nvSpPr>
        <p:spPr>
          <a:xfrm>
            <a:off x="1142524" y="5854779"/>
            <a:ext cx="3233976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🏴‍☠️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Слова-бунтари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142524" y="6352818"/>
            <a:ext cx="69503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Исконно русские слова, к которым невозможно подобрать проверочное слово с «Е»: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шОрох, крыжОвник, чОкнутый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2228" y="589359"/>
            <a:ext cx="9542383" cy="609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Уровень 5: Слова-исключения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682228" y="1533406"/>
            <a:ext cx="2107406" cy="371713"/>
          </a:xfrm>
          <a:prstGeom prst="roundRect">
            <a:avLst>
              <a:gd name="adj" fmla="val 17620"/>
            </a:avLst>
          </a:prstGeom>
          <a:noFill/>
          <a:ln w="7620">
            <a:solidFill>
              <a:srgbClr val="26A68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06768" y="1599486"/>
            <a:ext cx="1858328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⚠️</a:t>
            </a:r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Выучить наизусть!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82228" y="2281833"/>
            <a:ext cx="4333875" cy="1166932"/>
          </a:xfrm>
          <a:prstGeom prst="roundRect">
            <a:avLst>
              <a:gd name="adj" fmla="val 701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84753" y="2484358"/>
            <a:ext cx="2436614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капюшОн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84753" y="2956322"/>
            <a:ext cx="3928824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 франц. capuchon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82228" y="3616166"/>
            <a:ext cx="4333875" cy="1166932"/>
          </a:xfrm>
          <a:prstGeom prst="roundRect">
            <a:avLst>
              <a:gd name="adj" fmla="val 701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4753" y="3818692"/>
            <a:ext cx="2436614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шОрох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884753" y="4290655"/>
            <a:ext cx="3928824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нет слова «шерох»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82228" y="4950500"/>
            <a:ext cx="4333875" cy="1166932"/>
          </a:xfrm>
          <a:prstGeom prst="roundRect">
            <a:avLst>
              <a:gd name="adj" fmla="val 701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4753" y="5153025"/>
            <a:ext cx="2436614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крыжОвник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884753" y="5624989"/>
            <a:ext cx="3928824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нет слова «крыжевник»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82228" y="6284833"/>
            <a:ext cx="4333875" cy="1166932"/>
          </a:xfrm>
          <a:prstGeom prst="roundRect">
            <a:avLst>
              <a:gd name="adj" fmla="val 701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84753" y="6487358"/>
            <a:ext cx="2436614" cy="304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чОкнутый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884753" y="6959322"/>
            <a:ext cx="3928824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нет слова «чекнутый»</a:t>
            </a:r>
            <a:endParaRPr lang="en-US" sz="150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9259" y="2470785"/>
            <a:ext cx="8456414" cy="47919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7807" y="729020"/>
            <a:ext cx="7581186" cy="1418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Уровень 6: Немного этимологии </a:t>
            </a:r>
            <a:pPr algn="l" indent="0" marL="0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😄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6267807" y="2476976"/>
            <a:ext cx="758118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Знаете ли вы, откуда взялись эти забавные слова?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67807" y="3078480"/>
            <a:ext cx="7581186" cy="2274451"/>
          </a:xfrm>
          <a:prstGeom prst="roundRect">
            <a:avLst>
              <a:gd name="adj" fmla="val 4123"/>
            </a:avLst>
          </a:prstGeom>
          <a:solidFill>
            <a:srgbClr val="FFFFFF"/>
          </a:solidFill>
          <a:ln w="30480">
            <a:solidFill>
              <a:srgbClr val="BCDBD4"/>
            </a:solidFill>
            <a:prstDash val="solid"/>
          </a:ln>
        </p:spPr>
        <p:txBody>
          <a:bodyPr/>
          <a:p/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342" y="2975015"/>
            <a:ext cx="267891" cy="267891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4568" y="5188506"/>
            <a:ext cx="267891" cy="26789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633210" y="3443883"/>
            <a:ext cx="2790944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«Обжора»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6633210" y="3924538"/>
            <a:ext cx="6850380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Это слово образовано от глагола </a:t>
            </a:r>
            <a:pPr algn="l" indent="0" marL="0">
              <a:lnSpc>
                <a:spcPts val="27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жрать</a:t>
            </a:r>
            <a:pPr algn="l" indent="0" marL="0">
              <a:lnSpc>
                <a:spcPts val="27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 приставкой «об-». Буквально: тот, кто объедается! После шипящей Ж — буква </a:t>
            </a:r>
            <a:pPr algn="l" indent="0" marL="0">
              <a:lnSpc>
                <a:spcPts val="27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</a:t>
            </a:r>
            <a:pPr algn="l" indent="0" marL="0">
              <a:lnSpc>
                <a:spcPts val="27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проверить нельзя.</a:t>
            </a:r>
            <a:endParaRPr lang="en-US" sz="1750" dirty="0"/>
          </a:p>
        </p:txBody>
      </p:sp>
      <p:sp>
        <p:nvSpPr>
          <p:cNvPr id="10" name="Shape 5"/>
          <p:cNvSpPr/>
          <p:nvPr/>
        </p:nvSpPr>
        <p:spPr>
          <a:xfrm>
            <a:off x="6267807" y="5572720"/>
            <a:ext cx="7581186" cy="1927741"/>
          </a:xfrm>
          <a:prstGeom prst="roundRect">
            <a:avLst>
              <a:gd name="adj" fmla="val 4865"/>
            </a:avLst>
          </a:prstGeom>
          <a:solidFill>
            <a:srgbClr val="FFFFFF"/>
          </a:solidFill>
          <a:ln w="30480">
            <a:solidFill>
              <a:srgbClr val="BCDBD4"/>
            </a:solidFill>
            <a:prstDash val="solid"/>
          </a:ln>
        </p:spPr>
        <p:txBody>
          <a:bodyPr/>
          <a:p/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342" y="5469255"/>
            <a:ext cx="267891" cy="267891"/>
          </a:xfrm>
          <a:prstGeom prst="rect">
            <a:avLst/>
          </a:prstGeom>
        </p:spPr>
      </p:pic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84568" y="7336036"/>
            <a:ext cx="267891" cy="267891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633210" y="5938123"/>
            <a:ext cx="2790944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«Трещотка»</a:t>
            </a:r>
            <a:endParaRPr lang="en-US" sz="2150" dirty="0"/>
          </a:p>
        </p:txBody>
      </p:sp>
      <p:sp>
        <p:nvSpPr>
          <p:cNvPr id="14" name="Text 7"/>
          <p:cNvSpPr/>
          <p:nvPr/>
        </p:nvSpPr>
        <p:spPr>
          <a:xfrm>
            <a:off x="6633210" y="6418778"/>
            <a:ext cx="6850380" cy="71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pPr algn="l" indent="0" marL="0">
              <a:lnSpc>
                <a:spcPts val="2750"/>
              </a:lnSpc>
              <a:buNone/>
            </a:pPr>
            <a:pPr algn="l" indent="0" marL="0">
              <a:lnSpc>
                <a:spcPts val="2750"/>
              </a:lnSpc>
              <a:buNone/>
            </a:pPr>
            <a:pPr algn="l" indent="0" marL="0">
              <a:lnSpc>
                <a:spcPts val="2750"/>
              </a:lnSpc>
              <a:buNone/>
            </a:pPr>
            <a:pPr algn="l" indent="0" marL="0">
              <a:lnSpc>
                <a:spcPts val="2750"/>
              </a:lnSpc>
              <a:buNone/>
            </a:pPr>
            <a:pPr algn="l" indent="0" marL="0">
              <a:lnSpc>
                <a:spcPts val="2750"/>
              </a:lnSpc>
              <a:buNone/>
            </a:pPr>
            <a:pPr algn="l" indent="0" marL="0">
              <a:lnSpc>
                <a:spcPts val="2750"/>
              </a:lnSpc>
              <a:buNone/>
            </a:pPr>
            <a:pPr algn="l" indent="0" marL="0">
              <a:lnSpc>
                <a:spcPts val="2750"/>
              </a:lnSpc>
              <a:buNone/>
            </a:pPr>
            <a:r>
              <a:t>Инструмент, который трещит! Хотя есть глагол «трещать», здесь пишется буква О (суффикс -отк- под ударением). Опасная ловушка — не пишите Ё! ⚠️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20416"/>
            <a:ext cx="12928402" cy="724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Уровень 7: Суперловушка босса! </a:t>
            </a:r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🔥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598063"/>
            <a:ext cx="2136934" cy="433864"/>
          </a:xfrm>
          <a:prstGeom prst="roundRect">
            <a:avLst>
              <a:gd name="adj" fmla="val 17566"/>
            </a:avLst>
          </a:prstGeom>
          <a:solidFill>
            <a:srgbClr val="D6F5EE"/>
          </a:solidFill>
          <a:ln/>
        </p:spPr>
      </p:sp>
      <p:sp>
        <p:nvSpPr>
          <p:cNvPr id="4" name="Text 2"/>
          <p:cNvSpPr/>
          <p:nvPr/>
        </p:nvSpPr>
        <p:spPr>
          <a:xfrm>
            <a:off x="929878" y="2666048"/>
            <a:ext cx="1864757" cy="297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⚡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Самое сложное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93790" y="328707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Одно звучание — два написания. Всё зависит от части речи!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793790" y="3905131"/>
            <a:ext cx="13042821" cy="1685092"/>
          </a:xfrm>
          <a:prstGeom prst="roundRect">
            <a:avLst>
              <a:gd name="adj" fmla="val 565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1410" y="3912751"/>
            <a:ext cx="6513790" cy="1669852"/>
          </a:xfrm>
          <a:prstGeom prst="roundRect">
            <a:avLst>
              <a:gd name="adj" fmla="val 5705"/>
            </a:avLst>
          </a:prstGeom>
          <a:solidFill>
            <a:srgbClr val="D6F5EE"/>
          </a:solidFill>
          <a:ln/>
        </p:spPr>
      </p:sp>
      <p:sp>
        <p:nvSpPr>
          <p:cNvPr id="8" name="Text 6"/>
          <p:cNvSpPr/>
          <p:nvPr/>
        </p:nvSpPr>
        <p:spPr>
          <a:xfrm>
            <a:off x="1028224" y="4139565"/>
            <a:ext cx="454437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ожОг (существительное)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28224" y="4629983"/>
            <a:ext cx="572000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«У меня сильный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ожОг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руки» — это предмет, явление. Проверки нет → пишем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7315200" y="3912751"/>
            <a:ext cx="6513790" cy="1669852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11" name="Shape 9"/>
          <p:cNvSpPr/>
          <p:nvPr/>
        </p:nvSpPr>
        <p:spPr>
          <a:xfrm>
            <a:off x="7315200" y="3912751"/>
            <a:ext cx="30480" cy="1669852"/>
          </a:xfrm>
          <a:prstGeom prst="roundRect">
            <a:avLst>
              <a:gd name="adj" fmla="val 312558"/>
            </a:avLst>
          </a:prstGeom>
          <a:solidFill>
            <a:srgbClr val="BCDBD4"/>
          </a:solidFill>
          <a:ln/>
        </p:spPr>
      </p:sp>
      <p:sp>
        <p:nvSpPr>
          <p:cNvPr id="12" name="Text 10"/>
          <p:cNvSpPr/>
          <p:nvPr/>
        </p:nvSpPr>
        <p:spPr>
          <a:xfrm>
            <a:off x="7882176" y="41395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ожЁг (глагол)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882176" y="4629983"/>
            <a:ext cx="572000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«Он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ожЁг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руку» — это действие. Проверяем: обжЕчь → пишем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Ё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!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7031712" y="4464129"/>
            <a:ext cx="566976" cy="566976"/>
          </a:xfrm>
          <a:prstGeom prst="roundRect">
            <a:avLst>
              <a:gd name="adj" fmla="val 16803"/>
            </a:avLst>
          </a:prstGeom>
          <a:solidFill>
            <a:srgbClr val="FFFFFF"/>
          </a:solidFill>
          <a:ln w="30480">
            <a:solidFill>
              <a:srgbClr val="BCDBD4"/>
            </a:solidFill>
            <a:prstDash val="solid"/>
          </a:ln>
        </p:spPr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73397" y="4605814"/>
            <a:ext cx="283488" cy="283488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793790" y="5845373"/>
            <a:ext cx="13042821" cy="963811"/>
          </a:xfrm>
          <a:prstGeom prst="roundRect">
            <a:avLst>
              <a:gd name="adj" fmla="val 9884"/>
            </a:avLst>
          </a:prstGeom>
          <a:solidFill>
            <a:srgbClr val="FCF2B5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604" y="6197084"/>
            <a:ext cx="283488" cy="226814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530906" y="6128861"/>
            <a:ext cx="1207889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Увидел слово «ожог/ожёг» — сначала определи часть речи, потом пиши!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2026-04-14T12:39:48Z</dcterms:created>
  <dcterms:modified xsi:type="dcterms:W3CDTF">2026-04-14T12:39:48Z</dcterms:modified>
</cp:coreProperties>
</file>