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PT Serif"/>
      <p:regular r:id="rId201314"/>
    </p:embeddedFont>
    <p:embeddedFont>
      <p:font typeface="PT Serif Bold"/>
      <p:regular r:id="rId201315"/>
    </p:embeddedFont>
    <p:embeddedFont>
      <p:font typeface="DM Sans"/>
      <p:regular r:id="rId201316"/>
    </p:embeddedFont>
    <p:embeddedFont>
      <p:font typeface="DM Sans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123950"/>
            <a:ext cx="6296860" cy="2442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Первые слова вежливости</a:t>
            </a:r>
            <a:endParaRPr lang="en-US" sz="7650" dirty="0"/>
          </a:p>
        </p:txBody>
      </p:sp>
      <p:sp>
        <p:nvSpPr>
          <p:cNvPr id="4" name="Text 1"/>
          <p:cNvSpPr/>
          <p:nvPr/>
        </p:nvSpPr>
        <p:spPr>
          <a:xfrm>
            <a:off x="661475" y="3840857"/>
            <a:ext cx="6296860" cy="732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правильно здороваться, благодарить и прощаться в Китае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61475" y="4848225"/>
            <a:ext cx="629686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Сегодня мы выучим самые главные фразы, которые помогут тебе найти друзей в Китае и вежливо пообщаться с учителем. Узнаем, что на самом деле означают китайские приветствия!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1786136"/>
            <a:ext cx="5888188" cy="328562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87207" y="809724"/>
            <a:ext cx="718425" cy="286345"/>
          </a:xfrm>
          <a:prstGeom prst="roundRect">
            <a:avLst>
              <a:gd name="adj" fmla="val 6733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8083546" y="857845"/>
            <a:ext cx="1135332" cy="190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ПРИВЕТ!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987207" y="1150640"/>
            <a:ext cx="3549164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сказать «Привет!»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87207" y="2341463"/>
            <a:ext cx="4158749" cy="15815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9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你好</a:t>
            </a:r>
            <a:endParaRPr lang="zh-CN" sz="9950" dirty="0"/>
          </a:p>
        </p:txBody>
      </p:sp>
      <p:sp>
        <p:nvSpPr>
          <p:cNvPr id="7" name="Text 4"/>
          <p:cNvSpPr/>
          <p:nvPr/>
        </p:nvSpPr>
        <p:spPr>
          <a:xfrm>
            <a:off x="7987207" y="4059535"/>
            <a:ext cx="3983533" cy="421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nǐ hǎo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987207" y="4617839"/>
            <a:ext cx="4158749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Дословно: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«Ты хороший»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987207" y="5009158"/>
            <a:ext cx="3549164" cy="1039019"/>
          </a:xfrm>
          <a:prstGeom prst="roundRect">
            <a:avLst>
              <a:gd name="adj" fmla="val 2319"/>
            </a:avLst>
          </a:prstGeom>
          <a:solidFill>
            <a:srgbClr val="FFCDB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838" y="5240734"/>
            <a:ext cx="200814" cy="16063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509283" y="5172075"/>
            <a:ext cx="286645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Когда китайцы здороваются, они буквально желают собеседнику добра и хорошего настроения!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064716"/>
            <a:ext cx="2406292" cy="331589"/>
          </a:xfrm>
          <a:prstGeom prst="roundRect">
            <a:avLst>
              <a:gd name="adj" fmla="val 6498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769125" y="1118493"/>
            <a:ext cx="2800578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УВАЖИТЕЛЬНОЕ ПРИВЕТСТВИЕ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61475" y="1464469"/>
            <a:ext cx="6296860" cy="1178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Приветствуем взрослых и учителей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356682" y="3069233"/>
            <a:ext cx="3538945" cy="1767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您好</a:t>
            </a:r>
            <a:endParaRPr lang="zh-CN" sz="11100" dirty="0"/>
          </a:p>
        </p:txBody>
      </p:sp>
      <p:sp>
        <p:nvSpPr>
          <p:cNvPr id="7" name="Text 4"/>
          <p:cNvSpPr/>
          <p:nvPr/>
        </p:nvSpPr>
        <p:spPr>
          <a:xfrm>
            <a:off x="356682" y="5007471"/>
            <a:ext cx="3538945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nín hǎo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4035324" y="3052167"/>
            <a:ext cx="3538945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Дословно: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«Вы хороший»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035324" y="3524151"/>
            <a:ext cx="2929360" cy="2077244"/>
          </a:xfrm>
          <a:prstGeom prst="roundRect">
            <a:avLst>
              <a:gd name="adj" fmla="val 1297"/>
            </a:avLst>
          </a:prstGeom>
          <a:solidFill>
            <a:srgbClr val="B6D6F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06" y="3788271"/>
            <a:ext cx="224427" cy="17948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18716" y="3722489"/>
            <a:ext cx="2166486" cy="1680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Используй это слово, когда здороваешься с учителем, родителями или пожилыми людьми. Это знак высшего уважения!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344811"/>
            <a:ext cx="974006" cy="243681"/>
          </a:xfrm>
          <a:prstGeom prst="roundRect">
            <a:avLst>
              <a:gd name="adj" fmla="val 6981"/>
            </a:avLst>
          </a:prstGeom>
          <a:solidFill>
            <a:srgbClr val="FFDECC"/>
          </a:solidFill>
          <a:ln/>
        </p:spPr>
      </p:sp>
      <p:sp>
        <p:nvSpPr>
          <p:cNvPr id="3" name="Text 1"/>
          <p:cNvSpPr/>
          <p:nvPr/>
        </p:nvSpPr>
        <p:spPr>
          <a:xfrm>
            <a:off x="746602" y="1387277"/>
            <a:ext cx="1413534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8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ВСЕМ ПРИВЕТ!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574" y="1630958"/>
            <a:ext cx="3579128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Здороваемся с группой людей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1574" y="2667496"/>
            <a:ext cx="4188712" cy="139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87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大家好</a:t>
            </a:r>
            <a:endParaRPr lang="zh-CN" sz="8750" dirty="0"/>
          </a:p>
        </p:txBody>
      </p:sp>
      <p:sp>
        <p:nvSpPr>
          <p:cNvPr id="6" name="Text 4"/>
          <p:cNvSpPr/>
          <p:nvPr/>
        </p:nvSpPr>
        <p:spPr>
          <a:xfrm>
            <a:off x="661574" y="4169271"/>
            <a:ext cx="3586569" cy="372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dàjiā hǎo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661574" y="4647704"/>
            <a:ext cx="3579128" cy="889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Дословно:</a:t>
            </a:r>
            <a:pPr algn="l" indent="0" marL="0">
              <a:lnSpc>
                <a:spcPct val="117000"/>
              </a:lnSpc>
              <a:spcAft>
                <a:spcPts val="750"/>
              </a:spcAft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«Большой дом хороший»</a:t>
            </a:r>
            <a:endParaRPr lang="en-US" sz="11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Так можно весело поздороваться со всем классом или компанией друзей сразу. Означает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«Всем привет!»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2919" y="1976041"/>
            <a:ext cx="5207564" cy="29058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359297"/>
            <a:ext cx="936006" cy="331589"/>
          </a:xfrm>
          <a:prstGeom prst="roundRect">
            <a:avLst>
              <a:gd name="adj" fmla="val 6498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769125" y="1413073"/>
            <a:ext cx="1330292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СПАСИБО!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61475" y="1759049"/>
            <a:ext cx="6177304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Благодарим по-китайски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356682" y="2774652"/>
            <a:ext cx="3538945" cy="1767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谢谢</a:t>
            </a:r>
            <a:endParaRPr lang="zh-CN" sz="11100" dirty="0"/>
          </a:p>
        </p:txBody>
      </p:sp>
      <p:sp>
        <p:nvSpPr>
          <p:cNvPr id="7" name="Text 4"/>
          <p:cNvSpPr/>
          <p:nvPr/>
        </p:nvSpPr>
        <p:spPr>
          <a:xfrm>
            <a:off x="356682" y="4712891"/>
            <a:ext cx="3538945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xièxie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4035324" y="2757587"/>
            <a:ext cx="29293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Самое главное слово вежливости!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035324" y="3509665"/>
            <a:ext cx="2929360" cy="1797149"/>
          </a:xfrm>
          <a:prstGeom prst="roundRect">
            <a:avLst>
              <a:gd name="adj" fmla="val 1499"/>
            </a:avLst>
          </a:prstGeom>
          <a:solidFill>
            <a:srgbClr val="FFCDB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06" y="3773785"/>
            <a:ext cx="224427" cy="17948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18716" y="3708003"/>
            <a:ext cx="2166486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Секрет чтения: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Второй иероглиф читается без тона — коротко, легко и мягко. Похоже на русское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«Сье-сье»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359760" y="690463"/>
            <a:ext cx="707610" cy="218083"/>
          </a:xfrm>
          <a:prstGeom prst="roundRect">
            <a:avLst>
              <a:gd name="adj" fmla="val 7150"/>
            </a:avLst>
          </a:prstGeom>
          <a:solidFill>
            <a:srgbClr val="FFDECC"/>
          </a:solidFill>
          <a:ln/>
        </p:spPr>
      </p:sp>
      <p:sp>
        <p:nvSpPr>
          <p:cNvPr id="3" name="Text 1"/>
          <p:cNvSpPr/>
          <p:nvPr/>
        </p:nvSpPr>
        <p:spPr>
          <a:xfrm>
            <a:off x="2437644" y="729357"/>
            <a:ext cx="1161426" cy="140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 ЗА ЧТО!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2359760" y="944265"/>
            <a:ext cx="2409169" cy="8526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ответить на спасибо?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2359760" y="1886248"/>
            <a:ext cx="2409169" cy="2558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80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不客气</a:t>
            </a:r>
            <a:endParaRPr lang="zh-CN" sz="8050" dirty="0"/>
          </a:p>
        </p:txBody>
      </p:sp>
      <p:sp>
        <p:nvSpPr>
          <p:cNvPr id="6" name="Text 4"/>
          <p:cNvSpPr/>
          <p:nvPr/>
        </p:nvSpPr>
        <p:spPr>
          <a:xfrm>
            <a:off x="2359760" y="4533801"/>
            <a:ext cx="3018754" cy="3411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bú kèqi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2359760" y="4964212"/>
            <a:ext cx="3018754" cy="175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Дословно:</a:t>
            </a:r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«Не нужно церемоний»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359760" y="5240139"/>
            <a:ext cx="2409169" cy="927298"/>
          </a:xfrm>
          <a:prstGeom prst="roundRect">
            <a:avLst>
              <a:gd name="adj" fmla="val 2102"/>
            </a:avLst>
          </a:prstGeom>
          <a:solidFill>
            <a:srgbClr val="B6FCB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9634" y="5415756"/>
            <a:ext cx="162417" cy="12987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781925" y="5352951"/>
            <a:ext cx="185713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zh-CN" altLang="en-US" sz="10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Это стандартный вежливый ответ — «Пожалуйста» или «Не за что» — в ответ на слово </a:t>
            </a:r>
            <a:pPr algn="l" indent="0" marL="0">
              <a:lnSpc>
                <a:spcPct val="113000"/>
              </a:lnSpc>
              <a:buNone/>
            </a:pPr>
            <a:r>
              <a:rPr lang="zh-CN" altLang="en-US" sz="10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谢谢</a:t>
            </a:r>
            <a:endParaRPr lang="zh-CN" sz="10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176" y="2104827"/>
            <a:ext cx="4745911" cy="2648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47390"/>
            <a:ext cx="1019646" cy="331589"/>
          </a:xfrm>
          <a:prstGeom prst="roundRect">
            <a:avLst>
              <a:gd name="adj" fmla="val 6498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5341010" y="601166"/>
            <a:ext cx="1413931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ИЗВИНИТЕ!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233360" y="947142"/>
            <a:ext cx="5323151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Просим прощения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5233360" y="1962745"/>
            <a:ext cx="2929360" cy="3535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对不起</a:t>
            </a:r>
            <a:endParaRPr lang="zh-CN" sz="11100" dirty="0"/>
          </a:p>
        </p:txBody>
      </p:sp>
      <p:sp>
        <p:nvSpPr>
          <p:cNvPr id="7" name="Text 4"/>
          <p:cNvSpPr/>
          <p:nvPr/>
        </p:nvSpPr>
        <p:spPr>
          <a:xfrm>
            <a:off x="4928568" y="5668665"/>
            <a:ext cx="3538945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duìbuqǐ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8607210" y="1945680"/>
            <a:ext cx="29293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Значение: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Извините! / Простите!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07210" y="2697758"/>
            <a:ext cx="2929360" cy="1797149"/>
          </a:xfrm>
          <a:prstGeom prst="roundRect">
            <a:avLst>
              <a:gd name="adj" fmla="val 1499"/>
            </a:avLst>
          </a:prstGeom>
          <a:solidFill>
            <a:srgbClr val="FCF2B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692" y="2961878"/>
            <a:ext cx="224427" cy="17948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90601" y="2896096"/>
            <a:ext cx="2166486" cy="1400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Используй, если случайно задел кого-то портфелем или уронил карандаш со стола соседа.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189831"/>
            <a:ext cx="1397064" cy="243681"/>
          </a:xfrm>
          <a:prstGeom prst="roundRect">
            <a:avLst>
              <a:gd name="adj" fmla="val 6981"/>
            </a:avLst>
          </a:prstGeom>
          <a:solidFill>
            <a:srgbClr val="FFDECC"/>
          </a:solidFill>
          <a:ln/>
        </p:spPr>
      </p:sp>
      <p:sp>
        <p:nvSpPr>
          <p:cNvPr id="3" name="Text 1"/>
          <p:cNvSpPr/>
          <p:nvPr/>
        </p:nvSpPr>
        <p:spPr>
          <a:xfrm>
            <a:off x="746602" y="1232297"/>
            <a:ext cx="1836592" cy="158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8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НИЧЕГО СТРАШНОГО!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574" y="1475978"/>
            <a:ext cx="3579128" cy="930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принять извинения?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661574" y="2512516"/>
            <a:ext cx="4188712" cy="1395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87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没关系</a:t>
            </a:r>
            <a:endParaRPr lang="zh-CN" sz="8750" dirty="0"/>
          </a:p>
        </p:txBody>
      </p:sp>
      <p:sp>
        <p:nvSpPr>
          <p:cNvPr id="6" name="Text 4"/>
          <p:cNvSpPr/>
          <p:nvPr/>
        </p:nvSpPr>
        <p:spPr>
          <a:xfrm>
            <a:off x="661574" y="4014291"/>
            <a:ext cx="3586569" cy="372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méi guānxi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661574" y="4492724"/>
            <a:ext cx="3579128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Значение: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Всё в порядке! / Ничего страшного! / Пустяки!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61574" y="5009158"/>
            <a:ext cx="3579128" cy="659011"/>
          </a:xfrm>
          <a:prstGeom prst="roundRect">
            <a:avLst>
              <a:gd name="adj" fmla="val 3227"/>
            </a:avLst>
          </a:prstGeom>
          <a:solidFill>
            <a:srgbClr val="B6FCB8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55" y="5208290"/>
            <a:ext cx="177200" cy="14168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22136" y="5140226"/>
            <a:ext cx="297688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zh-CN" altLang="en-US" sz="11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Доброжелательный ответ, когда тебе говорят слово </a:t>
            </a:r>
            <a:pPr algn="l" indent="0" marL="0">
              <a:lnSpc>
                <a:spcPct val="117000"/>
              </a:lnSpc>
              <a:buNone/>
            </a:pPr>
            <a:r>
              <a:rPr lang="zh-CN" altLang="en-US" sz="11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对不起</a:t>
            </a:r>
            <a:endParaRPr lang="zh-CN" sz="11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919" y="1976041"/>
            <a:ext cx="5207564" cy="29058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1064716"/>
            <a:ext cx="1286240" cy="331589"/>
          </a:xfrm>
          <a:prstGeom prst="roundRect">
            <a:avLst>
              <a:gd name="adj" fmla="val 6498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769125" y="1118493"/>
            <a:ext cx="1680525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 СВИДАНИЯ!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61475" y="1464469"/>
            <a:ext cx="6296860" cy="1178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правильно попрощаться?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356682" y="3069233"/>
            <a:ext cx="3538945" cy="1767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zh-CN" altLang="en-US" sz="11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再见</a:t>
            </a:r>
            <a:endParaRPr lang="zh-CN" sz="11100" dirty="0"/>
          </a:p>
        </p:txBody>
      </p:sp>
      <p:sp>
        <p:nvSpPr>
          <p:cNvPr id="7" name="Text 4"/>
          <p:cNvSpPr/>
          <p:nvPr/>
        </p:nvSpPr>
        <p:spPr>
          <a:xfrm>
            <a:off x="356682" y="5007471"/>
            <a:ext cx="3538945" cy="4713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zàijiàn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4035324" y="3052167"/>
            <a:ext cx="3538945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Дословно: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«Увидимся снова»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035324" y="3524151"/>
            <a:ext cx="2929360" cy="2077244"/>
          </a:xfrm>
          <a:prstGeom prst="roundRect">
            <a:avLst>
              <a:gd name="adj" fmla="val 1297"/>
            </a:avLst>
          </a:prstGeom>
          <a:solidFill>
            <a:srgbClr val="FFCDB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06" y="3788271"/>
            <a:ext cx="224427" cy="17948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18716" y="3722489"/>
            <a:ext cx="2166486" cy="1680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 Китае не принято прощаться навсегда. Слово </a:t>
            </a:r>
            <a:pPr algn="l" indent="0" marL="0">
              <a:lnSpc>
                <a:spcPct val="130000"/>
              </a:lnSpc>
              <a:buNone/>
            </a:pPr>
            <a:r>
              <a:rPr lang="zh-CN" altLang="en-US" sz="14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再见</a:t>
            </a:r>
            <a:pPr algn="l" indent="0" marL="0"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дословно обещает человеку новую приятную встречу!</a:t>
            </a:r>
            <a:endParaRPr lang="zh-CN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444689" y="678259"/>
            <a:ext cx="723783" cy="212030"/>
          </a:xfrm>
          <a:prstGeom prst="roundRect">
            <a:avLst>
              <a:gd name="adj" fmla="val 7187"/>
            </a:avLst>
          </a:prstGeom>
          <a:solidFill>
            <a:srgbClr val="FFDECC"/>
          </a:solidFill>
          <a:ln/>
        </p:spPr>
      </p:sp>
      <p:sp>
        <p:nvSpPr>
          <p:cNvPr id="3" name="Text 1"/>
          <p:cNvSpPr/>
          <p:nvPr/>
        </p:nvSpPr>
        <p:spPr>
          <a:xfrm>
            <a:off x="2520887" y="716359"/>
            <a:ext cx="1180971" cy="13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 ЗАВТРА!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2444689" y="924421"/>
            <a:ext cx="2354402" cy="833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Прощаемся до утра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444689" y="1843187"/>
            <a:ext cx="2354402" cy="25003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78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明天见</a:t>
            </a:r>
            <a:endParaRPr lang="zh-CN" sz="7850" dirty="0"/>
          </a:p>
        </p:txBody>
      </p:sp>
      <p:sp>
        <p:nvSpPr>
          <p:cNvPr id="6" name="Text 4"/>
          <p:cNvSpPr/>
          <p:nvPr/>
        </p:nvSpPr>
        <p:spPr>
          <a:xfrm>
            <a:off x="2444689" y="4428827"/>
            <a:ext cx="296398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míngtiān jiàn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2444689" y="4847530"/>
            <a:ext cx="2354402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950" b="1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Значение:</a:t>
            </a:r>
            <a:pPr algn="l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До завтра! / Увидимся завтра!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444689" y="5283200"/>
            <a:ext cx="2354402" cy="896541"/>
          </a:xfrm>
          <a:prstGeom prst="roundRect">
            <a:avLst>
              <a:gd name="adj" fmla="val 2125"/>
            </a:avLst>
          </a:prstGeom>
          <a:solidFill>
            <a:srgbClr val="B6D6F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1686" y="5457825"/>
            <a:ext cx="158746" cy="127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857429" y="5391745"/>
            <a:ext cx="1814666" cy="679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Отличная фраза, чтобы сказать её одноклассникам или учителю в конце школьного дня.</a:t>
            </a:r>
            <a:endParaRPr lang="en-US" sz="9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194" y="2134989"/>
            <a:ext cx="4638063" cy="25880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606822"/>
            <a:ext cx="1756029" cy="308868"/>
          </a:xfrm>
          <a:prstGeom prst="roundRect">
            <a:avLst>
              <a:gd name="adj" fmla="val 6609"/>
            </a:avLst>
          </a:prstGeom>
          <a:solidFill>
            <a:srgbClr val="FFDECC"/>
          </a:solidFill>
          <a:ln/>
        </p:spPr>
      </p:sp>
      <p:sp>
        <p:nvSpPr>
          <p:cNvPr id="4" name="Text 1"/>
          <p:cNvSpPr/>
          <p:nvPr/>
        </p:nvSpPr>
        <p:spPr>
          <a:xfrm>
            <a:off x="763469" y="657820"/>
            <a:ext cx="2161625" cy="206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0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КУЛЬТУРНАЯ МИНУТКА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61475" y="976908"/>
            <a:ext cx="6296860" cy="11164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Как ведут себя китайцы при встрече?</a:t>
            </a:r>
            <a:endParaRPr lang="en-US" sz="3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2495153"/>
            <a:ext cx="2960018" cy="18445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7730" y="2684264"/>
            <a:ext cx="2232763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Лёгкий поклон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907730" y="3116362"/>
            <a:ext cx="2505608" cy="1034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Вместо крепких объятий — вежливый наклон головы. Это знак уважения и хорошего воспитания.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425" y="4492823"/>
            <a:ext cx="2960018" cy="15860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07730" y="4681934"/>
            <a:ext cx="2232763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Рукопожатие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907730" y="5114032"/>
            <a:ext cx="2505608" cy="7756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Рукопожатия есть, но они мягкие и спокойные — без силы и резких движений.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023716" y="2495153"/>
            <a:ext cx="2940969" cy="1653183"/>
          </a:xfrm>
          <a:prstGeom prst="roundRect">
            <a:avLst>
              <a:gd name="adj" fmla="val 1544"/>
            </a:avLst>
          </a:prstGeom>
          <a:solidFill>
            <a:srgbClr val="FFCDB3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3772" y="2743002"/>
            <a:ext cx="212620" cy="17006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6450" y="2675334"/>
            <a:ext cx="2218178" cy="12928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Когда говоришь 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b="1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你好</a:t>
            </a:r>
            <a:pPr algn="l" indent="0" marL="0">
              <a:lnSpc>
                <a:spcPct val="127000"/>
              </a:lnSpc>
              <a:buNone/>
            </a:pPr>
            <a:r>
              <a:rPr lang="zh-CN" altLang="en-US" sz="1300" dirty="0">
                <a:solidFill>
                  <a:srgbClr val="00000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слегка наклони голову — это покажет твоё хорошее воспитание и уважение к собеседнику!</a:t>
            </a:r>
            <a:endParaRPr lang="zh-CN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584127"/>
            <a:ext cx="3496778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3" name="Text 1"/>
          <p:cNvSpPr/>
          <p:nvPr/>
        </p:nvSpPr>
        <p:spPr>
          <a:xfrm>
            <a:off x="850581" y="177313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你好 / 您好</a:t>
            </a:r>
            <a:endParaRPr lang="zh-CN" sz="1950" dirty="0"/>
          </a:p>
        </p:txBody>
      </p:sp>
      <p:sp>
        <p:nvSpPr>
          <p:cNvPr id="4" name="Text 2"/>
          <p:cNvSpPr/>
          <p:nvPr/>
        </p:nvSpPr>
        <p:spPr>
          <a:xfrm>
            <a:off x="850581" y="2196604"/>
            <a:ext cx="31187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Привет / Здравствуйте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4347359" y="1584127"/>
            <a:ext cx="3496877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6" name="Text 4"/>
          <p:cNvSpPr/>
          <p:nvPr/>
        </p:nvSpPr>
        <p:spPr>
          <a:xfrm>
            <a:off x="4536366" y="177313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大家好</a:t>
            </a:r>
            <a:endParaRPr lang="zh-CN" sz="1950" dirty="0"/>
          </a:p>
        </p:txBody>
      </p:sp>
      <p:sp>
        <p:nvSpPr>
          <p:cNvPr id="7" name="Text 5"/>
          <p:cNvSpPr/>
          <p:nvPr/>
        </p:nvSpPr>
        <p:spPr>
          <a:xfrm>
            <a:off x="4536366" y="2196604"/>
            <a:ext cx="31188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Всем привет!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033244" y="1584127"/>
            <a:ext cx="3496877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8222251" y="177313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谢谢</a:t>
            </a:r>
            <a:endParaRPr lang="zh-CN" sz="1950" dirty="0"/>
          </a:p>
        </p:txBody>
      </p:sp>
      <p:sp>
        <p:nvSpPr>
          <p:cNvPr id="10" name="Text 8"/>
          <p:cNvSpPr/>
          <p:nvPr/>
        </p:nvSpPr>
        <p:spPr>
          <a:xfrm>
            <a:off x="8222251" y="2196604"/>
            <a:ext cx="31188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Спасибо!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61574" y="2877046"/>
            <a:ext cx="3496778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2" name="Text 10"/>
          <p:cNvSpPr/>
          <p:nvPr/>
        </p:nvSpPr>
        <p:spPr>
          <a:xfrm>
            <a:off x="850581" y="306605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不客气</a:t>
            </a:r>
            <a:endParaRPr lang="zh-CN" sz="1950" dirty="0"/>
          </a:p>
        </p:txBody>
      </p:sp>
      <p:sp>
        <p:nvSpPr>
          <p:cNvPr id="13" name="Text 11"/>
          <p:cNvSpPr/>
          <p:nvPr/>
        </p:nvSpPr>
        <p:spPr>
          <a:xfrm>
            <a:off x="850581" y="3489523"/>
            <a:ext cx="31187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Не за что!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4347359" y="2877046"/>
            <a:ext cx="3496877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5" name="Text 13"/>
          <p:cNvSpPr/>
          <p:nvPr/>
        </p:nvSpPr>
        <p:spPr>
          <a:xfrm>
            <a:off x="4536366" y="306605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对不起</a:t>
            </a:r>
            <a:endParaRPr lang="zh-CN" sz="1950" dirty="0"/>
          </a:p>
        </p:txBody>
      </p:sp>
      <p:sp>
        <p:nvSpPr>
          <p:cNvPr id="16" name="Text 14"/>
          <p:cNvSpPr/>
          <p:nvPr/>
        </p:nvSpPr>
        <p:spPr>
          <a:xfrm>
            <a:off x="4536366" y="3489523"/>
            <a:ext cx="31188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Извините!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033244" y="2877046"/>
            <a:ext cx="3496877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8" name="Text 16"/>
          <p:cNvSpPr/>
          <p:nvPr/>
        </p:nvSpPr>
        <p:spPr>
          <a:xfrm>
            <a:off x="8222251" y="306605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没关系</a:t>
            </a:r>
            <a:endParaRPr lang="zh-CN" sz="1950" dirty="0"/>
          </a:p>
        </p:txBody>
      </p:sp>
      <p:sp>
        <p:nvSpPr>
          <p:cNvPr id="19" name="Text 17"/>
          <p:cNvSpPr/>
          <p:nvPr/>
        </p:nvSpPr>
        <p:spPr>
          <a:xfrm>
            <a:off x="8222251" y="3489523"/>
            <a:ext cx="31188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Ничего страшного!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61574" y="4169966"/>
            <a:ext cx="10868547" cy="1103908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21" name="Text 19"/>
          <p:cNvSpPr/>
          <p:nvPr/>
        </p:nvSpPr>
        <p:spPr>
          <a:xfrm>
            <a:off x="850581" y="4358977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zh-CN" altLang="en-US" sz="19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再见 / 明天见</a:t>
            </a:r>
            <a:endParaRPr lang="zh-CN" sz="1950" dirty="0"/>
          </a:p>
        </p:txBody>
      </p:sp>
      <p:sp>
        <p:nvSpPr>
          <p:cNvPr id="22" name="Text 20"/>
          <p:cNvSpPr/>
          <p:nvPr/>
        </p:nvSpPr>
        <p:spPr>
          <a:xfrm>
            <a:off x="850581" y="4782443"/>
            <a:ext cx="1049053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До свидания / До завтра!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89074"/>
            <a:ext cx="6296860" cy="372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8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Теперь ты говоришь вежливо!</a:t>
            </a:r>
            <a:endParaRPr lang="en-US" sz="7800" dirty="0"/>
          </a:p>
        </p:txBody>
      </p:sp>
      <p:sp>
        <p:nvSpPr>
          <p:cNvPr id="4" name="Text 1"/>
          <p:cNvSpPr/>
          <p:nvPr/>
        </p:nvSpPr>
        <p:spPr>
          <a:xfrm>
            <a:off x="661475" y="4693841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Твой первый словарь китайской вежливости полностью готов. Ты умеешь правильно начинать и заканчивать разговор. Смело используй эти фразы на уроках — и китайские друзья тебя оценят!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3016472" y="5813723"/>
            <a:ext cx="1586766" cy="355203"/>
          </a:xfrm>
          <a:prstGeom prst="roundRect">
            <a:avLst>
              <a:gd name="adj" fmla="val 6386"/>
            </a:avLst>
          </a:prstGeom>
          <a:solidFill>
            <a:srgbClr val="FFDECC"/>
          </a:solidFill>
          <a:ln/>
        </p:spPr>
      </p:sp>
      <p:sp>
        <p:nvSpPr>
          <p:cNvPr id="6" name="Text 3"/>
          <p:cNvSpPr/>
          <p:nvPr/>
        </p:nvSpPr>
        <p:spPr>
          <a:xfrm>
            <a:off x="3129876" y="5870377"/>
            <a:ext cx="1969542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zh-CN" altLang="en-US" sz="11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你好！谢谢！再见！</a:t>
            </a:r>
            <a:endParaRPr lang="zh-CN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2026-06-12T07:11:32Z</dcterms:created>
  <dcterms:modified xsi:type="dcterms:W3CDTF">2026-06-12T07:11:32Z</dcterms:modified>
</cp:coreProperties>
</file>