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Gelasio SemiBold"/>
      <p:regular r:id="rId201314"/>
    </p:embeddedFont>
    <p:embeddedFont>
      <p:font typeface="Gelasio"/>
      <p:regular r:id="rId201315"/>
    </p:embeddedFont>
    <p:embeddedFont>
      <p:font typeface="Gelasio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image" Target="../media/image-12-8.png"/><Relationship Id="rId9" Type="http://schemas.openxmlformats.org/officeDocument/2006/relationships/image" Target="../media/image-12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487414"/>
            <a:ext cx="4975696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Магия четырёх тонов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3070225"/>
            <a:ext cx="48115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Учимся правильно говорить по-китайски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233360" y="3576737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Привет! В китайском языке одно и то же слово, сказанное разным голосом, может означать совершенно разные вещи. Сегодня мы узнаем секрет четырёх тонов и научимся правильно управлять своим голосом!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008360"/>
            <a:ext cx="556762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Секретный шифр звуков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1921966"/>
            <a:ext cx="3281677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Китайцы пишут иероглифами, но для иностранцев придумали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Пиньинь (Pinyin)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запись слов латинскими буквами. Значки над буквами — это тоны. Они показывают, куда должен двигаться твой голос: вверх, вниз или идти ровно.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233360" y="3960316"/>
            <a:ext cx="3281677" cy="1703288"/>
          </a:xfrm>
          <a:prstGeom prst="roundRect">
            <a:avLst>
              <a:gd name="adj" fmla="val 1457"/>
            </a:avLst>
          </a:prstGeom>
          <a:solidFill>
            <a:srgbClr val="B6D6FC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655" y="4200029"/>
            <a:ext cx="206667" cy="16529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70617" y="4150420"/>
            <a:ext cx="257912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Пиньинь — это мост между иностранцем и китайским языком. Освоив его, ты сможешь читать любое китайское слово вслух!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8805741" y="1773138"/>
            <a:ext cx="2849789" cy="4076502"/>
          </a:xfrm>
          <a:prstGeom prst="roundRect">
            <a:avLst>
              <a:gd name="adj" fmla="val 871"/>
            </a:avLst>
          </a:prstGeom>
          <a:solidFill>
            <a:srgbClr val="D3C5B6"/>
          </a:solidFill>
          <a:ln/>
        </p:spPr>
      </p:sp>
      <p:sp>
        <p:nvSpPr>
          <p:cNvPr id="9" name="Text 5"/>
          <p:cNvSpPr/>
          <p:nvPr/>
        </p:nvSpPr>
        <p:spPr>
          <a:xfrm>
            <a:off x="8666243" y="1938437"/>
            <a:ext cx="312878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ā á ǎ à</a:t>
            </a:r>
            <a:endParaRPr lang="en-US" sz="2600" dirty="0"/>
          </a:p>
        </p:txBody>
      </p:sp>
      <p:sp>
        <p:nvSpPr>
          <p:cNvPr id="10" name="Text 6"/>
          <p:cNvSpPr/>
          <p:nvPr/>
        </p:nvSpPr>
        <p:spPr>
          <a:xfrm>
            <a:off x="8666243" y="2517180"/>
            <a:ext cx="312878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Четыре значка — четыре тона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8971036" y="2930624"/>
            <a:ext cx="2519200" cy="1761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ā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первый тон (ровный)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á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второй тон (взлетающий)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ǎ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третий тон (волна)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à</a:t>
            </a:r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четвёртый тон (падающий)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1191" y="426641"/>
            <a:ext cx="6688169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№1: Голос-струна </a:t>
            </a:r>
            <a:pPr algn="l" indent="0" marL="0">
              <a:lnSpc>
                <a:spcPct val="104000"/>
              </a:lnSpc>
              <a:buNone/>
            </a:pPr>
            <a:r>
              <a:rPr lang="en-US" sz="3050" dirty="0">
                <a:solidFill>
                  <a:srgbClr val="8B6F5E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(Ровный)</a:t>
            </a:r>
            <a:endParaRPr lang="en-US" sz="3050" dirty="0"/>
          </a:p>
        </p:txBody>
      </p:sp>
      <p:sp>
        <p:nvSpPr>
          <p:cNvPr id="3" name="Shape 1"/>
          <p:cNvSpPr/>
          <p:nvPr/>
        </p:nvSpPr>
        <p:spPr>
          <a:xfrm>
            <a:off x="889573" y="1129109"/>
            <a:ext cx="4071935" cy="5302250"/>
          </a:xfrm>
          <a:prstGeom prst="roundRect">
            <a:avLst>
              <a:gd name="adj" fmla="val 571"/>
            </a:avLst>
          </a:prstGeom>
          <a:solidFill>
            <a:srgbClr val="D3C5B6"/>
          </a:solidFill>
          <a:ln/>
        </p:spPr>
      </p:sp>
      <p:sp>
        <p:nvSpPr>
          <p:cNvPr id="4" name="Text 2"/>
          <p:cNvSpPr/>
          <p:nvPr/>
        </p:nvSpPr>
        <p:spPr>
          <a:xfrm>
            <a:off x="739756" y="1274465"/>
            <a:ext cx="4371568" cy="1453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91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妈</a:t>
            </a:r>
            <a:endParaRPr lang="zh-CN" sz="9150" dirty="0"/>
          </a:p>
        </p:txBody>
      </p:sp>
      <p:sp>
        <p:nvSpPr>
          <p:cNvPr id="5" name="Text 3"/>
          <p:cNvSpPr/>
          <p:nvPr/>
        </p:nvSpPr>
        <p:spPr>
          <a:xfrm>
            <a:off x="1070246" y="2873474"/>
            <a:ext cx="3710589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mā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39756" y="3406477"/>
            <a:ext cx="4371568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Мама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234452" y="1292622"/>
            <a:ext cx="1151107" cy="285055"/>
          </a:xfrm>
          <a:prstGeom prst="roundRect">
            <a:avLst>
              <a:gd name="adj" fmla="val 6527"/>
            </a:avLst>
          </a:prstGeom>
          <a:solidFill>
            <a:srgbClr val="ECE6DF"/>
          </a:solidFill>
          <a:ln/>
        </p:spPr>
      </p:sp>
      <p:sp>
        <p:nvSpPr>
          <p:cNvPr id="8" name="Text 6"/>
          <p:cNvSpPr/>
          <p:nvPr/>
        </p:nvSpPr>
        <p:spPr>
          <a:xfrm>
            <a:off x="5327418" y="1339056"/>
            <a:ext cx="1574761" cy="192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9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ТОНА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5234452" y="1635820"/>
            <a:ext cx="287816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Как звучит первый тон?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234452" y="2023368"/>
            <a:ext cx="5962203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Твой голос должен звучать высоко и абсолютно ровно, как будто ты тянешь длинную ноту на одном уровне: «мааааа».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234452" y="2667496"/>
            <a:ext cx="5962203" cy="819547"/>
          </a:xfrm>
          <a:prstGeom prst="roundRect">
            <a:avLst>
              <a:gd name="adj" fmla="val 2838"/>
            </a:avLst>
          </a:prstGeom>
          <a:solidFill>
            <a:srgbClr val="E2D9CF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9428" y="2890639"/>
            <a:ext cx="193769" cy="15498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738173" y="2836962"/>
            <a:ext cx="5303506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Представь, что ты поёшь одну ноту и держишь её без изменений — вот это и есть первый тон!</a:t>
            </a:r>
            <a:endParaRPr lang="en-US" sz="12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452" y="3650555"/>
            <a:ext cx="5962203" cy="261729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245883" y="5397881"/>
            <a:ext cx="1045111" cy="161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Голос‑струна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6245883" y="5605330"/>
            <a:ext cx="1045111" cy="375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8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Ровный и высокий, как натянутая струна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9180232" y="5482853"/>
            <a:ext cx="1045110" cy="161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Пример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9180232" y="5690301"/>
            <a:ext cx="1045110" cy="2503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zh-CN" altLang="en-US" sz="8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妈 mā — ровно и длительно</a:t>
            </a:r>
            <a:endParaRPr lang="zh-CN" sz="800" dirty="0"/>
          </a:p>
        </p:txBody>
      </p:sp>
      <p:sp>
        <p:nvSpPr>
          <p:cNvPr id="19" name="Text 15"/>
          <p:cNvSpPr/>
          <p:nvPr/>
        </p:nvSpPr>
        <p:spPr>
          <a:xfrm>
            <a:off x="7721670" y="3925017"/>
            <a:ext cx="1045111" cy="161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Держать высоту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7721670" y="4132466"/>
            <a:ext cx="1045111" cy="2503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1000"/>
              </a:lnSpc>
              <a:buNone/>
            </a:pPr>
            <a:r>
              <a:rPr lang="en-US" sz="8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Тянуть одну ноту без изменения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80525" y="413544"/>
            <a:ext cx="4907435" cy="419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Тренируем высокий голос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1680525" y="1106289"/>
            <a:ext cx="2340809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Примеры для чтения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80525" y="1439069"/>
            <a:ext cx="2071140" cy="11985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15341" y="1533723"/>
            <a:ext cx="201508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1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1833913" y="1970385"/>
            <a:ext cx="1679731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bā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833913" y="2289473"/>
            <a:ext cx="1764363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восемь</a:t>
            </a:r>
            <a:endParaRPr lang="en-US" sz="10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0803" y="1439069"/>
            <a:ext cx="2071140" cy="11985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795618" y="1533723"/>
            <a:ext cx="201508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2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4014191" y="1970385"/>
            <a:ext cx="1679731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gāgā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4014191" y="2289473"/>
            <a:ext cx="1764363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звук утки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169367" y="997148"/>
            <a:ext cx="4444889" cy="5447209"/>
          </a:xfrm>
          <a:prstGeom prst="roundRect">
            <a:avLst>
              <a:gd name="adj" fmla="val 453"/>
            </a:avLst>
          </a:prstGeom>
          <a:solidFill>
            <a:srgbClr val="F2EBDF"/>
          </a:solidFill>
          <a:ln/>
        </p:spPr>
      </p:sp>
      <p:sp>
        <p:nvSpPr>
          <p:cNvPr id="13" name="Text 9"/>
          <p:cNvSpPr/>
          <p:nvPr/>
        </p:nvSpPr>
        <p:spPr>
          <a:xfrm>
            <a:off x="6303706" y="1106289"/>
            <a:ext cx="228931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Совет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6303706" y="1438077"/>
            <a:ext cx="4176211" cy="584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Представь, что ты показываешь врачу горло и долго тянешь ровное «Аааа». Голос не поднимается и не опускается — он идёт строго по прямой линии на высоком уровне.</a:t>
            </a:r>
            <a:endParaRPr lang="en-US" sz="10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706" y="2145209"/>
            <a:ext cx="4176211" cy="41763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71050" y="449262"/>
            <a:ext cx="7551945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№2: Голос-вопрос </a:t>
            </a:r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8B6F5E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(Взлетающий)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1063102" y="1121370"/>
            <a:ext cx="3936306" cy="5287367"/>
          </a:xfrm>
          <a:prstGeom prst="roundRect">
            <a:avLst>
              <a:gd name="adj" fmla="val 571"/>
            </a:avLst>
          </a:prstGeom>
          <a:solidFill>
            <a:srgbClr val="DECEBB"/>
          </a:solidFill>
          <a:ln/>
        </p:spPr>
      </p:sp>
      <p:sp>
        <p:nvSpPr>
          <p:cNvPr id="4" name="Text 2"/>
          <p:cNvSpPr/>
          <p:nvPr/>
        </p:nvSpPr>
        <p:spPr>
          <a:xfrm>
            <a:off x="908127" y="1257201"/>
            <a:ext cx="4246258" cy="1405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88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麻</a:t>
            </a:r>
            <a:endParaRPr lang="zh-CN" sz="8850" dirty="0"/>
          </a:p>
        </p:txBody>
      </p:sp>
      <p:sp>
        <p:nvSpPr>
          <p:cNvPr id="5" name="Text 3"/>
          <p:cNvSpPr/>
          <p:nvPr/>
        </p:nvSpPr>
        <p:spPr>
          <a:xfrm>
            <a:off x="1227603" y="2798167"/>
            <a:ext cx="3607206" cy="374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3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má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908127" y="3308648"/>
            <a:ext cx="424625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Лён / конопля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263522" y="1274167"/>
            <a:ext cx="1113306" cy="272752"/>
          </a:xfrm>
          <a:prstGeom prst="roundRect">
            <a:avLst>
              <a:gd name="adj" fmla="val 6594"/>
            </a:avLst>
          </a:prstGeom>
          <a:solidFill>
            <a:srgbClr val="ECE6DF"/>
          </a:solidFill>
          <a:ln/>
        </p:spPr>
      </p:sp>
      <p:sp>
        <p:nvSpPr>
          <p:cNvPr id="8" name="Text 6"/>
          <p:cNvSpPr/>
          <p:nvPr/>
        </p:nvSpPr>
        <p:spPr>
          <a:xfrm>
            <a:off x="5353412" y="1319113"/>
            <a:ext cx="1543111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ТОНА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263522" y="1601192"/>
            <a:ext cx="2750969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Как звучит второй тон?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5263522" y="1971179"/>
            <a:ext cx="576347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Голос резко идёт снизу вверх. Представь, что ты очень сильно удивился новости и переспрашиваешь друга: «Ма-а? Чего?»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63522" y="2581176"/>
            <a:ext cx="5763473" cy="776486"/>
          </a:xfrm>
          <a:prstGeom prst="roundRect">
            <a:avLst>
              <a:gd name="adj" fmla="val 2895"/>
            </a:avLst>
          </a:prstGeom>
          <a:solidFill>
            <a:srgbClr val="B6D6F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3339" y="2795984"/>
            <a:ext cx="187320" cy="14982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750476" y="2740819"/>
            <a:ext cx="51267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Второй тон — это как вопросительная интонация в русском языке, только ещё более резкая и стремительная!</a:t>
            </a:r>
            <a:endParaRPr lang="en-US" sz="11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318" y="3510459"/>
            <a:ext cx="3179782" cy="274548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320844" y="5401449"/>
            <a:ext cx="1158469" cy="669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Резко взлетает вверх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837051" y="5401449"/>
            <a:ext cx="1158469" cy="669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Голос начинается низко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547019"/>
            <a:ext cx="67291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Тренируем взлетающий голос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77095"/>
            <a:ext cx="27408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Примеры для чтения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61475" y="2921595"/>
            <a:ext cx="2946723" cy="1018977"/>
          </a:xfrm>
          <a:prstGeom prst="roundRect">
            <a:avLst>
              <a:gd name="adj" fmla="val 2435"/>
            </a:avLst>
          </a:prstGeom>
          <a:solidFill>
            <a:srgbClr val="EEE8DD"/>
          </a:solidFill>
          <a:ln/>
        </p:spPr>
      </p:sp>
      <p:sp>
        <p:nvSpPr>
          <p:cNvPr id="6" name="Text 3"/>
          <p:cNvSpPr/>
          <p:nvPr/>
        </p:nvSpPr>
        <p:spPr>
          <a:xfrm>
            <a:off x="826769" y="308689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shí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26769" y="3510657"/>
            <a:ext cx="261613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десять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4105870"/>
            <a:ext cx="2946723" cy="1018977"/>
          </a:xfrm>
          <a:prstGeom prst="roundRect">
            <a:avLst>
              <a:gd name="adj" fmla="val 2435"/>
            </a:avLst>
          </a:prstGeom>
          <a:solidFill>
            <a:srgbClr val="EEE8DD"/>
          </a:solidFill>
          <a:ln/>
        </p:spPr>
      </p:sp>
      <p:sp>
        <p:nvSpPr>
          <p:cNvPr id="9" name="Text 6"/>
          <p:cNvSpPr/>
          <p:nvPr/>
        </p:nvSpPr>
        <p:spPr>
          <a:xfrm>
            <a:off x="826769" y="427116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páng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6769" y="4694932"/>
            <a:ext cx="261613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рядом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017961" y="2477095"/>
            <a:ext cx="2676954" cy="271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Совет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017961" y="2913559"/>
            <a:ext cx="2946723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Сделай удивлённое лицо и переспроси любое из этих слов с резким подъёмом звука в конце. Твои брови должны подняться вместе с голосом!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0809" y="463252"/>
            <a:ext cx="7145060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№3: Голос-волна </a:t>
            </a:r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8B6F5E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(Вниз и вверх)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236632" y="1105396"/>
            <a:ext cx="3800479" cy="5289352"/>
          </a:xfrm>
          <a:prstGeom prst="roundRect">
            <a:avLst>
              <a:gd name="adj" fmla="val 571"/>
            </a:avLst>
          </a:prstGeom>
          <a:solidFill>
            <a:srgbClr val="D3C5B6"/>
          </a:solidFill>
          <a:ln/>
        </p:spPr>
      </p:sp>
      <p:sp>
        <p:nvSpPr>
          <p:cNvPr id="4" name="Text 2"/>
          <p:cNvSpPr/>
          <p:nvPr/>
        </p:nvSpPr>
        <p:spPr>
          <a:xfrm>
            <a:off x="1076497" y="1231999"/>
            <a:ext cx="4120749" cy="1356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85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马</a:t>
            </a:r>
            <a:endParaRPr lang="zh-CN" sz="8500" dirty="0"/>
          </a:p>
        </p:txBody>
      </p:sp>
      <p:sp>
        <p:nvSpPr>
          <p:cNvPr id="5" name="Text 3"/>
          <p:cNvSpPr/>
          <p:nvPr/>
        </p:nvSpPr>
        <p:spPr>
          <a:xfrm>
            <a:off x="1384861" y="2715419"/>
            <a:ext cx="3503922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mǎ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076497" y="3203773"/>
            <a:ext cx="4120749" cy="217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Лошадь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292295" y="1247775"/>
            <a:ext cx="1074611" cy="260350"/>
          </a:xfrm>
          <a:prstGeom prst="roundRect">
            <a:avLst>
              <a:gd name="adj" fmla="val 6670"/>
            </a:avLst>
          </a:prstGeom>
          <a:solidFill>
            <a:srgbClr val="ECE6DF"/>
          </a:solidFill>
          <a:ln/>
        </p:spPr>
      </p:sp>
      <p:sp>
        <p:nvSpPr>
          <p:cNvPr id="8" name="Text 6"/>
          <p:cNvSpPr/>
          <p:nvPr/>
        </p:nvSpPr>
        <p:spPr>
          <a:xfrm>
            <a:off x="5379109" y="1291134"/>
            <a:ext cx="1510568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ТОНА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292295" y="1558727"/>
            <a:ext cx="2656416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Как звучит третий тон?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292295" y="1911350"/>
            <a:ext cx="5564743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Сначала опусти голос низко-низко вниз, задержись там на секунду, а потом слегка подними его обратно наверх, как будто катишься на аттракционе: «ма-а-а».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292295" y="2705001"/>
            <a:ext cx="5564743" cy="734219"/>
          </a:xfrm>
          <a:prstGeom prst="roundRect">
            <a:avLst>
              <a:gd name="adj" fmla="val 2957"/>
            </a:avLst>
          </a:prstGeom>
          <a:solidFill>
            <a:srgbClr val="E2D9CF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6952" y="2905224"/>
            <a:ext cx="180871" cy="144661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762481" y="2855020"/>
            <a:ext cx="4949900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Третий тон — самый длинный и «певучий». Голос делает настоящую горку: вниз, пауза, и чуть-чуть вверх.</a:t>
            </a:r>
            <a:endParaRPr lang="en-US" sz="11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689" y="3581598"/>
            <a:ext cx="4499855" cy="267077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956665" y="5632869"/>
            <a:ext cx="1118572" cy="215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Подъём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7546958" y="5632869"/>
            <a:ext cx="1118572" cy="215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Задержка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6114266" y="5632869"/>
            <a:ext cx="1118572" cy="215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Опускание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80525" y="375940"/>
            <a:ext cx="4503823" cy="419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Тренируем голос-волну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583789" y="959545"/>
            <a:ext cx="4444889" cy="5522416"/>
          </a:xfrm>
          <a:prstGeom prst="roundRect">
            <a:avLst>
              <a:gd name="adj" fmla="val 453"/>
            </a:avLst>
          </a:prstGeom>
          <a:solidFill>
            <a:srgbClr val="F2EBDF"/>
          </a:solidFill>
          <a:ln/>
        </p:spPr>
      </p:sp>
      <p:sp>
        <p:nvSpPr>
          <p:cNvPr id="4" name="Text 2"/>
          <p:cNvSpPr/>
          <p:nvPr/>
        </p:nvSpPr>
        <p:spPr>
          <a:xfrm>
            <a:off x="1718128" y="1068685"/>
            <a:ext cx="2340809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Примеры для чтения</a:t>
            </a:r>
            <a:endParaRPr lang="en-US" sz="13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99079" y="1401465"/>
            <a:ext cx="2052586" cy="8206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28665" y="1554857"/>
            <a:ext cx="1669611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nǐ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928665" y="1873945"/>
            <a:ext cx="1669611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ты</a:t>
            </a:r>
            <a:endParaRPr lang="en-US" sz="10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1753" y="1401465"/>
            <a:ext cx="2052586" cy="8206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071340" y="1554857"/>
            <a:ext cx="1669611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hǎo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4071340" y="1873945"/>
            <a:ext cx="1669611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хорошо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718128" y="2344936"/>
            <a:ext cx="4785796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nǐ hǎo</a:t>
            </a:r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= привет!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6266103" y="1068685"/>
            <a:ext cx="2289316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Совет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6266103" y="1400473"/>
            <a:ext cx="4251417" cy="584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Кивни головой вниз и вверх в такт звуку — это очень помогает правильно поймать волну тона. Твоя голова буквально рисует форму третьего тона!</a:t>
            </a:r>
            <a:endParaRPr lang="en-US" sz="10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103" y="2107605"/>
            <a:ext cx="4251417" cy="42515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80525" y="384572"/>
            <a:ext cx="6523073" cy="419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№4: Голос-приказ </a:t>
            </a:r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8B6F5E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(Падающий)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583789" y="968177"/>
            <a:ext cx="3529023" cy="5505152"/>
          </a:xfrm>
          <a:prstGeom prst="roundRect">
            <a:avLst>
              <a:gd name="adj" fmla="val 571"/>
            </a:avLst>
          </a:prstGeom>
          <a:solidFill>
            <a:srgbClr val="DECEBB"/>
          </a:solidFill>
          <a:ln/>
        </p:spPr>
      </p:sp>
      <p:sp>
        <p:nvSpPr>
          <p:cNvPr id="4" name="Text 2"/>
          <p:cNvSpPr/>
          <p:nvPr/>
        </p:nvSpPr>
        <p:spPr>
          <a:xfrm>
            <a:off x="1413336" y="1077317"/>
            <a:ext cx="3869931" cy="1259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79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骂</a:t>
            </a:r>
            <a:endParaRPr lang="zh-CN" sz="7900" dirty="0"/>
          </a:p>
        </p:txBody>
      </p:sp>
      <p:sp>
        <p:nvSpPr>
          <p:cNvPr id="5" name="Text 3"/>
          <p:cNvSpPr/>
          <p:nvPr/>
        </p:nvSpPr>
        <p:spPr>
          <a:xfrm>
            <a:off x="1699674" y="2446238"/>
            <a:ext cx="3297155" cy="335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mà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413336" y="2891334"/>
            <a:ext cx="3869931" cy="1947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1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Ругать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350237" y="1091009"/>
            <a:ext cx="998016" cy="236438"/>
          </a:xfrm>
          <a:prstGeom prst="roundRect">
            <a:avLst>
              <a:gd name="adj" fmla="val 6820"/>
            </a:avLst>
          </a:prstGeom>
          <a:solidFill>
            <a:srgbClr val="ECE6DF"/>
          </a:solidFill>
          <a:ln/>
        </p:spPr>
      </p:sp>
      <p:sp>
        <p:nvSpPr>
          <p:cNvPr id="8" name="Text 6"/>
          <p:cNvSpPr/>
          <p:nvPr/>
        </p:nvSpPr>
        <p:spPr>
          <a:xfrm>
            <a:off x="5430801" y="1131292"/>
            <a:ext cx="1446474" cy="155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8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ТОНА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350237" y="1371104"/>
            <a:ext cx="2825084" cy="20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Как звучит четвёртый тон?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350237" y="1690191"/>
            <a:ext cx="5167183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Короткий, резкий удар голосом сверху вниз. Как будто ты сурово командуешь кому-то или твёрдо говоришь «Нет!»: «Ма!»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350237" y="2202557"/>
            <a:ext cx="5167183" cy="653058"/>
          </a:xfrm>
          <a:prstGeom prst="roundRect">
            <a:avLst>
              <a:gd name="adj" fmla="val 3087"/>
            </a:avLst>
          </a:prstGeom>
          <a:solidFill>
            <a:srgbClr val="FCF2B5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4576" y="2386211"/>
            <a:ext cx="167973" cy="13434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786888" y="2334320"/>
            <a:ext cx="4596194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Четвёртый тон — самый короткий и решительный. Никаких плавных переходов — только резкое падение!</a:t>
            </a:r>
            <a:endParaRPr lang="en-US" sz="10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36" y="2978448"/>
            <a:ext cx="3115986" cy="337204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78943" y="5425596"/>
            <a:ext cx="1714462" cy="400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Голос начинается высоко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6478943" y="5882679"/>
            <a:ext cx="1714462" cy="290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Короткий подъём перед ударом.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7730998" y="3356052"/>
            <a:ext cx="1600638" cy="2000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Резко падает вниз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7674086" y="3613050"/>
            <a:ext cx="1714463" cy="290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0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Решительный и внезапный спад.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85627"/>
            <a:ext cx="588392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Тренируем суровый голос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1815703"/>
            <a:ext cx="27408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Примеры для чтения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233360" y="2260203"/>
            <a:ext cx="2946723" cy="1680369"/>
          </a:xfrm>
          <a:prstGeom prst="roundRect">
            <a:avLst>
              <a:gd name="adj" fmla="val 1476"/>
            </a:avLst>
          </a:prstGeom>
          <a:solidFill>
            <a:srgbClr val="EEE8DD"/>
          </a:solidFill>
          <a:ln/>
        </p:spPr>
      </p:sp>
      <p:sp>
        <p:nvSpPr>
          <p:cNvPr id="6" name="Shape 3"/>
          <p:cNvSpPr/>
          <p:nvPr/>
        </p:nvSpPr>
        <p:spPr>
          <a:xfrm>
            <a:off x="5398655" y="2425502"/>
            <a:ext cx="496081" cy="496094"/>
          </a:xfrm>
          <a:prstGeom prst="roundRect">
            <a:avLst>
              <a:gd name="adj" fmla="val 15358475"/>
            </a:avLst>
          </a:prstGeom>
          <a:solidFill>
            <a:srgbClr val="D3C5B6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077" y="2561828"/>
            <a:ext cx="223237" cy="2232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98655" y="308689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bà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398655" y="3510657"/>
            <a:ext cx="261613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папа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233360" y="4105870"/>
            <a:ext cx="2946723" cy="1680369"/>
          </a:xfrm>
          <a:prstGeom prst="roundRect">
            <a:avLst>
              <a:gd name="adj" fmla="val 1476"/>
            </a:avLst>
          </a:prstGeom>
          <a:solidFill>
            <a:srgbClr val="EEE8DD"/>
          </a:solidFill>
          <a:ln/>
        </p:spPr>
      </p:sp>
      <p:sp>
        <p:nvSpPr>
          <p:cNvPr id="11" name="Shape 7"/>
          <p:cNvSpPr/>
          <p:nvPr/>
        </p:nvSpPr>
        <p:spPr>
          <a:xfrm>
            <a:off x="5398655" y="4271169"/>
            <a:ext cx="496081" cy="496094"/>
          </a:xfrm>
          <a:prstGeom prst="roundRect">
            <a:avLst>
              <a:gd name="adj" fmla="val 15358475"/>
            </a:avLst>
          </a:prstGeom>
          <a:solidFill>
            <a:srgbClr val="D3C5B6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5077" y="4407495"/>
            <a:ext cx="223237" cy="22324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398655" y="493256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sì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5398655" y="5356324"/>
            <a:ext cx="261613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четыре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8470787" y="1650405"/>
            <a:ext cx="3184842" cy="4321870"/>
          </a:xfrm>
          <a:prstGeom prst="roundRect">
            <a:avLst>
              <a:gd name="adj" fmla="val 779"/>
            </a:avLst>
          </a:prstGeom>
          <a:solidFill>
            <a:srgbClr val="D3C5B6"/>
          </a:solidFill>
          <a:ln/>
        </p:spPr>
      </p:sp>
      <p:sp>
        <p:nvSpPr>
          <p:cNvPr id="16" name="Text 11"/>
          <p:cNvSpPr/>
          <p:nvPr/>
        </p:nvSpPr>
        <p:spPr>
          <a:xfrm>
            <a:off x="8636082" y="1815703"/>
            <a:ext cx="2676954" cy="271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Совет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636082" y="2252166"/>
            <a:ext cx="285425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Произноси слова коротко и отрывисто, как будто рубишь воздух рукой сверху вниз. Движение руки помогает телу запомнить правильную интонацию!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65355" y="371475"/>
            <a:ext cx="4215600" cy="370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Секрет изменения тонов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1765355" y="912217"/>
            <a:ext cx="8660886" cy="375146"/>
          </a:xfrm>
          <a:prstGeom prst="roundRect">
            <a:avLst>
              <a:gd name="adj" fmla="val 4743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3918" y="1064518"/>
            <a:ext cx="148229" cy="11856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50711" y="1018282"/>
            <a:ext cx="8766551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Важное правило: когда встречаются два третьих тона подряд — первый меняется!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1679930" y="1383010"/>
            <a:ext cx="4356586" cy="1990030"/>
          </a:xfrm>
          <a:prstGeom prst="roundRect">
            <a:avLst>
              <a:gd name="adj" fmla="val 894"/>
            </a:avLst>
          </a:prstGeom>
          <a:solidFill>
            <a:srgbClr val="F2EBDF"/>
          </a:solidFill>
          <a:ln/>
        </p:spPr>
      </p:sp>
      <p:sp>
        <p:nvSpPr>
          <p:cNvPr id="7" name="Shape 4"/>
          <p:cNvSpPr/>
          <p:nvPr/>
        </p:nvSpPr>
        <p:spPr>
          <a:xfrm>
            <a:off x="1798493" y="1478657"/>
            <a:ext cx="677647" cy="214015"/>
          </a:xfrm>
          <a:prstGeom prst="roundRect">
            <a:avLst>
              <a:gd name="adj" fmla="val 6651"/>
            </a:avLst>
          </a:prstGeom>
          <a:noFill/>
          <a:ln w="6350">
            <a:solidFill>
              <a:srgbClr val="D3C5B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875981" y="1520527"/>
            <a:ext cx="1132256" cy="13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700" dirty="0">
                <a:solidFill>
                  <a:srgbClr val="D3C5B6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ПРОБЛЕМА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798493" y="1726605"/>
            <a:ext cx="2924995" cy="185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Две волны подряд — это трудно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1798493" y="1996877"/>
            <a:ext cx="4119459" cy="489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Когда в китайском языке встречаются два слова с 3-м тоном (две волны), говорить очень трудно. Голос не успевает сделать два полных спуска и подъёма подряд.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798493" y="2581573"/>
            <a:ext cx="4119459" cy="695821"/>
          </a:xfrm>
          <a:prstGeom prst="roundRect">
            <a:avLst>
              <a:gd name="adj" fmla="val 2557"/>
            </a:avLst>
          </a:prstGeom>
          <a:solidFill>
            <a:srgbClr val="F2EBDF"/>
          </a:solidFill>
          <a:ln w="12700">
            <a:solidFill>
              <a:srgbClr val="D4CEC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929756" y="2712839"/>
            <a:ext cx="1482688" cy="185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nǐ + hǎo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1929756" y="2983111"/>
            <a:ext cx="3856933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Написано: 3-й + 3-й тон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161330" y="1383010"/>
            <a:ext cx="4356586" cy="1990030"/>
          </a:xfrm>
          <a:prstGeom prst="roundRect">
            <a:avLst>
              <a:gd name="adj" fmla="val 894"/>
            </a:avLst>
          </a:prstGeom>
          <a:solidFill>
            <a:srgbClr val="D3C5B6"/>
          </a:solidFill>
          <a:ln/>
        </p:spPr>
      </p:sp>
      <p:sp>
        <p:nvSpPr>
          <p:cNvPr id="15" name="Shape 12"/>
          <p:cNvSpPr/>
          <p:nvPr/>
        </p:nvSpPr>
        <p:spPr>
          <a:xfrm>
            <a:off x="6279894" y="1478657"/>
            <a:ext cx="597381" cy="201315"/>
          </a:xfrm>
          <a:prstGeom prst="roundRect">
            <a:avLst>
              <a:gd name="adj" fmla="val 7070"/>
            </a:avLst>
          </a:prstGeom>
          <a:solidFill>
            <a:srgbClr val="ECE6DF"/>
          </a:solidFill>
          <a:ln/>
        </p:spPr>
      </p:sp>
      <p:sp>
        <p:nvSpPr>
          <p:cNvPr id="16" name="Text 13"/>
          <p:cNvSpPr/>
          <p:nvPr/>
        </p:nvSpPr>
        <p:spPr>
          <a:xfrm>
            <a:off x="6351032" y="1514177"/>
            <a:ext cx="1064690" cy="13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РЕШЕНИЕ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6279894" y="1713905"/>
            <a:ext cx="3372758" cy="185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Первый тон автоматически меняется!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6279894" y="1984177"/>
            <a:ext cx="4119459" cy="326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Поэтому первый иероглиф автоматически меняет свой тон на 2-й (взлетающий). Это происходит само собой в живой речи.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6279894" y="2405856"/>
            <a:ext cx="4119459" cy="670421"/>
          </a:xfrm>
          <a:prstGeom prst="roundRect">
            <a:avLst>
              <a:gd name="adj" fmla="val 2654"/>
            </a:avLst>
          </a:prstGeom>
          <a:solidFill>
            <a:srgbClr val="EEE8DD"/>
          </a:solidFill>
          <a:ln/>
        </p:spPr>
      </p:sp>
      <p:sp>
        <p:nvSpPr>
          <p:cNvPr id="20" name="Text 17"/>
          <p:cNvSpPr/>
          <p:nvPr/>
        </p:nvSpPr>
        <p:spPr>
          <a:xfrm>
            <a:off x="6398457" y="2524423"/>
            <a:ext cx="1482688" cy="185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ní hǎo!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398457" y="2794695"/>
            <a:ext cx="3882333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Произносится: 2-й + 3-й тон</a:t>
            </a:r>
            <a:endParaRPr lang="en-US" sz="900" dirty="0"/>
          </a:p>
        </p:txBody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420" y="3468687"/>
            <a:ext cx="7360756" cy="301773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5608638" y="3877452"/>
            <a:ext cx="1753769" cy="219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Результат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5608638" y="4159037"/>
            <a:ext cx="3546511" cy="15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ní hǎo (2+3)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5608638" y="4750462"/>
            <a:ext cx="1753769" cy="219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Правило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5608638" y="5032046"/>
            <a:ext cx="3546511" cy="150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Первый 3 становится 2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5608638" y="5631266"/>
            <a:ext cx="1753769" cy="219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Ситуация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5608638" y="5912850"/>
            <a:ext cx="3546511" cy="150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3+3 тона подряд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0208" y="505718"/>
            <a:ext cx="466316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Музыкальный тест пройден!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233360" y="989013"/>
            <a:ext cx="629686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Поздравляем! Теперь ты знаешь, что китайский язык — очень музыкальный. Главное — правильно держать тоны, и тогда любой китаец поймёт тебя с первого слова!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233360" y="1395016"/>
            <a:ext cx="6296860" cy="1046559"/>
          </a:xfrm>
          <a:prstGeom prst="roundRect">
            <a:avLst>
              <a:gd name="adj" fmla="val 1659"/>
            </a:avLst>
          </a:prstGeom>
          <a:solidFill>
            <a:srgbClr val="EEE8DD"/>
          </a:solidFill>
          <a:ln/>
        </p:spPr>
      </p:sp>
      <p:sp>
        <p:nvSpPr>
          <p:cNvPr id="6" name="Shape 3"/>
          <p:cNvSpPr/>
          <p:nvPr/>
        </p:nvSpPr>
        <p:spPr>
          <a:xfrm>
            <a:off x="5349047" y="1510705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D3C5B6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4493" y="1606153"/>
            <a:ext cx="156266" cy="15627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49047" y="1938933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1: mā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5349047" y="2168426"/>
            <a:ext cx="6065487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Ровный и высокий</a:t>
            </a:r>
            <a:endParaRPr lang="en-US" sz="900" dirty="0"/>
          </a:p>
        </p:txBody>
      </p:sp>
      <p:sp>
        <p:nvSpPr>
          <p:cNvPr id="10" name="Shape 6"/>
          <p:cNvSpPr/>
          <p:nvPr/>
        </p:nvSpPr>
        <p:spPr>
          <a:xfrm>
            <a:off x="5233360" y="2522537"/>
            <a:ext cx="6296860" cy="1046559"/>
          </a:xfrm>
          <a:prstGeom prst="roundRect">
            <a:avLst>
              <a:gd name="adj" fmla="val 1659"/>
            </a:avLst>
          </a:prstGeom>
          <a:solidFill>
            <a:srgbClr val="EEE8DD"/>
          </a:solidFill>
          <a:ln/>
        </p:spPr>
      </p:sp>
      <p:sp>
        <p:nvSpPr>
          <p:cNvPr id="11" name="Shape 7"/>
          <p:cNvSpPr/>
          <p:nvPr/>
        </p:nvSpPr>
        <p:spPr>
          <a:xfrm>
            <a:off x="5349047" y="2638227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D3C5B6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44493" y="2733675"/>
            <a:ext cx="156266" cy="15627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349047" y="3066455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2: má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349047" y="3295948"/>
            <a:ext cx="6065487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Взлетающий вверх</a:t>
            </a:r>
            <a:endParaRPr lang="en-US" sz="900" dirty="0"/>
          </a:p>
        </p:txBody>
      </p:sp>
      <p:sp>
        <p:nvSpPr>
          <p:cNvPr id="15" name="Shape 10"/>
          <p:cNvSpPr/>
          <p:nvPr/>
        </p:nvSpPr>
        <p:spPr>
          <a:xfrm>
            <a:off x="5233360" y="3650059"/>
            <a:ext cx="6296860" cy="1046559"/>
          </a:xfrm>
          <a:prstGeom prst="roundRect">
            <a:avLst>
              <a:gd name="adj" fmla="val 1659"/>
            </a:avLst>
          </a:prstGeom>
          <a:solidFill>
            <a:srgbClr val="EEE8DD"/>
          </a:solidFill>
          <a:ln/>
        </p:spPr>
      </p:sp>
      <p:sp>
        <p:nvSpPr>
          <p:cNvPr id="16" name="Shape 11"/>
          <p:cNvSpPr/>
          <p:nvPr/>
        </p:nvSpPr>
        <p:spPr>
          <a:xfrm>
            <a:off x="5349047" y="3765748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D3C5B6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44493" y="3861197"/>
            <a:ext cx="156266" cy="15627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49047" y="4193977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3: mǎ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5349047" y="4423470"/>
            <a:ext cx="6065487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Волна вниз-вверх</a:t>
            </a:r>
            <a:endParaRPr lang="en-US" sz="900" dirty="0"/>
          </a:p>
        </p:txBody>
      </p:sp>
      <p:sp>
        <p:nvSpPr>
          <p:cNvPr id="20" name="Shape 14"/>
          <p:cNvSpPr/>
          <p:nvPr/>
        </p:nvSpPr>
        <p:spPr>
          <a:xfrm>
            <a:off x="5233360" y="4777581"/>
            <a:ext cx="6296860" cy="1046559"/>
          </a:xfrm>
          <a:prstGeom prst="roundRect">
            <a:avLst>
              <a:gd name="adj" fmla="val 1659"/>
            </a:avLst>
          </a:prstGeom>
          <a:solidFill>
            <a:srgbClr val="EEE8DD"/>
          </a:solidFill>
          <a:ln/>
        </p:spPr>
      </p:sp>
      <p:sp>
        <p:nvSpPr>
          <p:cNvPr id="21" name="Shape 15"/>
          <p:cNvSpPr/>
          <p:nvPr/>
        </p:nvSpPr>
        <p:spPr>
          <a:xfrm>
            <a:off x="5349047" y="4893270"/>
            <a:ext cx="347257" cy="347266"/>
          </a:xfrm>
          <a:prstGeom prst="roundRect">
            <a:avLst>
              <a:gd name="adj" fmla="val 21940659"/>
            </a:avLst>
          </a:prstGeom>
          <a:solidFill>
            <a:srgbClr val="D3C5B6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44493" y="4988719"/>
            <a:ext cx="156266" cy="15627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349047" y="5321498"/>
            <a:ext cx="144716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Тон 4: mà</a:t>
            </a:r>
            <a:endParaRPr lang="en-US" sz="1100" dirty="0"/>
          </a:p>
        </p:txBody>
      </p:sp>
      <p:sp>
        <p:nvSpPr>
          <p:cNvPr id="24" name="Text 17"/>
          <p:cNvSpPr/>
          <p:nvPr/>
        </p:nvSpPr>
        <p:spPr>
          <a:xfrm>
            <a:off x="5349047" y="5550991"/>
            <a:ext cx="6065487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Резкое падение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5102197" y="6006306"/>
            <a:ext cx="6732816" cy="163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zh-CN" altLang="en-US" sz="9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你好！ (Ní hǎo!) — Привет! Теперь ты умеешь это произносить правильно </a:t>
            </a:r>
            <a:pPr algn="ctr" indent="0" marL="0">
              <a:lnSpc>
                <a:spcPct val="113000"/>
              </a:lnSpc>
              <a:buNone/>
            </a:pPr>
            <a:r>
              <a:rPr lang="zh-CN" altLang="en-US" sz="9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🎉</a:t>
            </a:r>
            <a:endParaRPr lang="zh-CN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2026-06-11T13:24:25Z</dcterms:created>
  <dcterms:modified xsi:type="dcterms:W3CDTF">2026-06-11T13:24:25Z</dcterms:modified>
</cp:coreProperties>
</file>