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embeddedFontLst>
    <p:embeddedFont>
      <p:font typeface="Unbounded Bold"/>
      <p:regular r:id="rId201314"/>
    </p:embeddedFont>
    <p:embeddedFont>
      <p:font typeface="Open Sans"/>
      <p:regular r:id="rId201315"/>
    </p:embeddedFont>
    <p:embeddedFont>
      <p:font typeface="Open Sans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image" Target="../media/image-3-6.png"/><Relationship Id="rId7" Type="http://schemas.openxmlformats.org/officeDocument/2006/relationships/image" Target="../media/image-3-7.svg"/><Relationship Id="rId8" Type="http://schemas.openxmlformats.org/officeDocument/2006/relationships/image" Target="../media/image-3-8.png"/><Relationship Id="rId9" Type="http://schemas.openxmlformats.org/officeDocument/2006/relationships/image" Target="../media/image-3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svg"/><Relationship Id="rId4" Type="http://schemas.openxmlformats.org/officeDocument/2006/relationships/image" Target="../media/image-16-4.png"/><Relationship Id="rId5" Type="http://schemas.openxmlformats.org/officeDocument/2006/relationships/image" Target="../media/image-16-5.svg"/><Relationship Id="rId6" Type="http://schemas.openxmlformats.org/officeDocument/2006/relationships/image" Target="../media/image-16-6.png"/><Relationship Id="rId7" Type="http://schemas.openxmlformats.org/officeDocument/2006/relationships/image" Target="../media/image-16-7.svg"/><Relationship Id="rId8" Type="http://schemas.openxmlformats.org/officeDocument/2006/relationships/image" Target="../media/image-16-8.png"/><Relationship Id="rId9" Type="http://schemas.openxmlformats.org/officeDocument/2006/relationships/image" Target="../media/image-16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svg"/><Relationship Id="rId4" Type="http://schemas.openxmlformats.org/officeDocument/2006/relationships/image" Target="../media/image-19-4.png"/><Relationship Id="rId5" Type="http://schemas.openxmlformats.org/officeDocument/2006/relationships/image" Target="../media/image-19-5.svg"/><Relationship Id="rId6" Type="http://schemas.openxmlformats.org/officeDocument/2006/relationships/image" Target="../media/image-19-6.png"/><Relationship Id="rId7" Type="http://schemas.openxmlformats.org/officeDocument/2006/relationships/image" Target="../media/image-19-7.svg"/><Relationship Id="rId8" Type="http://schemas.openxmlformats.org/officeDocument/2006/relationships/image" Target="../media/image-19-8.png"/><Relationship Id="rId9" Type="http://schemas.openxmlformats.org/officeDocument/2006/relationships/image" Target="../media/image-19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svg"/><Relationship Id="rId3" Type="http://schemas.openxmlformats.org/officeDocument/2006/relationships/image" Target="../media/image-28-3.png"/><Relationship Id="rId4" Type="http://schemas.openxmlformats.org/officeDocument/2006/relationships/image" Target="../media/image-28-4.svg"/><Relationship Id="rId5" Type="http://schemas.openxmlformats.org/officeDocument/2006/relationships/image" Target="../media/image-28-5.png"/><Relationship Id="rId6" Type="http://schemas.openxmlformats.org/officeDocument/2006/relationships/image" Target="../media/image-28-6.svg"/><Relationship Id="rId7" Type="http://schemas.openxmlformats.org/officeDocument/2006/relationships/image" Target="../media/image-28-7.png"/><Relationship Id="rId8" Type="http://schemas.openxmlformats.org/officeDocument/2006/relationships/image" Target="../media/image-28-8.svg"/><Relationship Id="rId9" Type="http://schemas.openxmlformats.org/officeDocument/2006/relationships/image" Target="../media/image-28-9.png"/><Relationship Id="rId10" Type="http://schemas.openxmlformats.org/officeDocument/2006/relationships/image" Target="../media/image-28-10.svg"/><Relationship Id="rId11" Type="http://schemas.openxmlformats.org/officeDocument/2006/relationships/image" Target="../media/image-28-11.png"/><Relationship Id="rId12" Type="http://schemas.openxmlformats.org/officeDocument/2006/relationships/image" Target="../media/image-28-12.svg"/><Relationship Id="rId13" Type="http://schemas.openxmlformats.org/officeDocument/2006/relationships/image" Target="../media/image-28-13.png"/><Relationship Id="rId14" Type="http://schemas.openxmlformats.org/officeDocument/2006/relationships/image" Target="../media/image-28-14.svg"/><Relationship Id="rId15" Type="http://schemas.openxmlformats.org/officeDocument/2006/relationships/image" Target="../media/image-28-15.png"/><Relationship Id="rId16" Type="http://schemas.openxmlformats.org/officeDocument/2006/relationships/image" Target="../media/image-28-16.svg"/><Relationship Id="rId17" Type="http://schemas.openxmlformats.org/officeDocument/2006/relationships/image" Target="../media/image-28-17.png"/><Relationship Id="rId18" Type="http://schemas.openxmlformats.org/officeDocument/2006/relationships/image" Target="../media/image-28-18.svg"/><Relationship Id="rId19" Type="http://schemas.openxmlformats.org/officeDocument/2006/relationships/image" Target="../media/image-28-19.png"/><Relationship Id="rId20" Type="http://schemas.openxmlformats.org/officeDocument/2006/relationships/image" Target="../media/image-28-20.svg"/><Relationship Id="rId21" Type="http://schemas.openxmlformats.org/officeDocument/2006/relationships/slideLayout" Target="../slideLayouts/slideLayout2.xml"/><Relationship Id="rId2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svg"/><Relationship Id="rId4" Type="http://schemas.openxmlformats.org/officeDocument/2006/relationships/image" Target="../media/image-30-4.png"/><Relationship Id="rId5" Type="http://schemas.openxmlformats.org/officeDocument/2006/relationships/image" Target="../media/image-30-5.svg"/><Relationship Id="rId6" Type="http://schemas.openxmlformats.org/officeDocument/2006/relationships/image" Target="../media/image-30-6.png"/><Relationship Id="rId7" Type="http://schemas.openxmlformats.org/officeDocument/2006/relationships/image" Target="../media/image-30-7.svg"/><Relationship Id="rId8" Type="http://schemas.openxmlformats.org/officeDocument/2006/relationships/image" Target="../media/image-30-8.png"/><Relationship Id="rId9" Type="http://schemas.openxmlformats.org/officeDocument/2006/relationships/image" Target="../media/image-30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42827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Сочинение ЕГЭ: Алгоритм на 21+ балл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424337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Профессиональный разбор для учителей и учеников. Этот курс — ваш полный навигатор по структуре, критериям и лайфхакам, которые превращают обычное сочинение в работу на максимальный балл.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4404221"/>
            <a:ext cx="2768729" cy="310952"/>
          </a:xfrm>
          <a:prstGeom prst="roundRect">
            <a:avLst>
              <a:gd name="adj" fmla="val 17871"/>
            </a:avLst>
          </a:prstGeom>
          <a:solidFill>
            <a:srgbClr val="D6F5EE"/>
          </a:solidFill>
          <a:ln/>
        </p:spPr>
      </p:sp>
      <p:sp>
        <p:nvSpPr>
          <p:cNvPr id="6" name="Text 3"/>
          <p:cNvSpPr/>
          <p:nvPr/>
        </p:nvSpPr>
        <p:spPr>
          <a:xfrm>
            <a:off x="760691" y="4453830"/>
            <a:ext cx="3179881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ЕГЭ · РУССКИЙ ЯЗЫК · ПОЛНЫЙ РАЗБОР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20142" y="355302"/>
            <a:ext cx="3605321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1 · Введение и регламент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2020142" y="586284"/>
            <a:ext cx="8151410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Структура сочинения: 7 обязательных элементов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020142" y="1501080"/>
            <a:ext cx="815141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элемент сочинения — это не просто раздел текста, а возможность заработать баллы. Пропустить хотя бы один — значит оставить очки на столе.</a:t>
            </a:r>
            <a:endParaRPr lang="en-US" sz="9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142" y="1952923"/>
            <a:ext cx="8151410" cy="45496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25177"/>
            <a:ext cx="4003674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1 · Критерии оценивания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661475" y="892473"/>
            <a:ext cx="6296860" cy="8784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Критерии К1–К4: Смысловые баллы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661475" y="1950145"/>
            <a:ext cx="629686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Именно эти четыре критерия формируют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смысловую основу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сочинения и приносят до 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 из 21 возможных баллов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Понимание логики проверяющего — ключ к максимуму.</a:t>
            </a:r>
            <a:endParaRPr lang="en-US" sz="11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500610"/>
            <a:ext cx="6296860" cy="8434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53061" y="2790527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1362239" y="2660154"/>
            <a:ext cx="2263024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К1 — Проблема (0–1)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1362239" y="2951361"/>
            <a:ext cx="543655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Проблема сформулирована точно и соответствует тексту.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463528"/>
            <a:ext cx="6296860" cy="84345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3061" y="3753445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1362239" y="3623072"/>
            <a:ext cx="2801272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К2 — Комментарий (0–6)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1362239" y="3914279"/>
            <a:ext cx="543655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примера-иллюстрации, пояснения и смысловая связь между ними.</a:t>
            </a:r>
            <a:endParaRPr lang="en-US" sz="11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426446"/>
            <a:ext cx="6296860" cy="84345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53061" y="4716363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650" dirty="0"/>
          </a:p>
        </p:txBody>
      </p:sp>
      <p:sp>
        <p:nvSpPr>
          <p:cNvPr id="16" name="Text 10"/>
          <p:cNvSpPr/>
          <p:nvPr/>
        </p:nvSpPr>
        <p:spPr>
          <a:xfrm>
            <a:off x="1362239" y="4585990"/>
            <a:ext cx="299533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К3 — Позиция автора (0–1)</a:t>
            </a:r>
            <a:endParaRPr lang="en-US" sz="1350" dirty="0"/>
          </a:p>
        </p:txBody>
      </p:sp>
      <p:sp>
        <p:nvSpPr>
          <p:cNvPr id="17" name="Text 11"/>
          <p:cNvSpPr/>
          <p:nvPr/>
        </p:nvSpPr>
        <p:spPr>
          <a:xfrm>
            <a:off x="1362239" y="4877197"/>
            <a:ext cx="543655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Авторская позиция сформулирована верно.</a:t>
            </a:r>
            <a:endParaRPr lang="en-US" sz="11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5389364"/>
            <a:ext cx="6296860" cy="843459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53061" y="5679281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1650" dirty="0"/>
          </a:p>
        </p:txBody>
      </p:sp>
      <p:sp>
        <p:nvSpPr>
          <p:cNvPr id="20" name="Text 13"/>
          <p:cNvSpPr/>
          <p:nvPr/>
        </p:nvSpPr>
        <p:spPr>
          <a:xfrm>
            <a:off x="1362239" y="5548908"/>
            <a:ext cx="2724677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К4 — Своя позиция (0–1)</a:t>
            </a:r>
            <a:endParaRPr lang="en-US" sz="1350" dirty="0"/>
          </a:p>
        </p:txBody>
      </p:sp>
      <p:sp>
        <p:nvSpPr>
          <p:cNvPr id="21" name="Text 14"/>
          <p:cNvSpPr/>
          <p:nvPr/>
        </p:nvSpPr>
        <p:spPr>
          <a:xfrm>
            <a:off x="1362239" y="5840115"/>
            <a:ext cx="5436555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Выражено согласие/несогласие с обоснованием.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0373" y="796131"/>
            <a:ext cx="5465229" cy="5265738"/>
          </a:xfrm>
          <a:prstGeom prst="roundRect">
            <a:avLst>
              <a:gd name="adj" fmla="val 1922"/>
            </a:avLst>
          </a:prstGeom>
          <a:solidFill>
            <a:srgbClr val="192248"/>
          </a:solidFill>
          <a:ln/>
        </p:spPr>
      </p:sp>
      <p:sp>
        <p:nvSpPr>
          <p:cNvPr id="3" name="Text 1"/>
          <p:cNvSpPr/>
          <p:nvPr/>
        </p:nvSpPr>
        <p:spPr>
          <a:xfrm>
            <a:off x="700864" y="915591"/>
            <a:ext cx="2985517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Грамотность: К5–К12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700864" y="1254621"/>
            <a:ext cx="5184248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Нормы языка — это ваша страховка. Даже блестящее по смыслу сочинение теряет баллы из-за ошибок, которых можно было избежать при внимательной проверке.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00864" y="2013148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6622" y="2061468"/>
            <a:ext cx="3155077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К5 — Логическая связность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00864" y="2568377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36622" y="2616696"/>
            <a:ext cx="2383968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К6 — Речевые нормы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00864" y="3123605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36622" y="3171924"/>
            <a:ext cx="2149024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К7 — Орфография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00864" y="3678833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36622" y="3727152"/>
            <a:ext cx="1997124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К8 — Пунктуация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00864" y="4234061"/>
            <a:ext cx="316301" cy="316309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36622" y="4282380"/>
            <a:ext cx="442464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К9–К12 — Грамматика, этика, фактика</a:t>
            </a:r>
            <a:endParaRPr lang="en-US" sz="135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3643" y="930473"/>
            <a:ext cx="4473364" cy="4473476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273643" y="5538291"/>
            <a:ext cx="5262828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Систематическая работа над каждым из критериев грамотности — залог стабильно высокого результата в части «С».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28241"/>
            <a:ext cx="9866463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Тайминг: как распределить 210 минут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261269"/>
            <a:ext cx="10868547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Грамотное управление временем на экзамене — отдельный навык. Большинство учеников теряют баллы не из-за незнания, а из-за спешки в конце.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1864420"/>
            <a:ext cx="744221" cy="8930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9737" y="2013248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 мин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539737" y="2326084"/>
            <a:ext cx="999038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Внимательное чтение текста и анализ проблематики</a:t>
            </a:r>
            <a:endParaRPr lang="en-US" sz="11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74" y="2757488"/>
            <a:ext cx="744221" cy="8930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39737" y="2906316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60 мин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539737" y="3219152"/>
            <a:ext cx="999038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Написание черновика: от проблемы до заключения</a:t>
            </a:r>
            <a:endParaRPr lang="en-US" sz="11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74" y="3650555"/>
            <a:ext cx="744221" cy="89306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9737" y="3799384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 мин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1539737" y="4112220"/>
            <a:ext cx="999038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Проверка смысла, логики и аргументации</a:t>
            </a:r>
            <a:endParaRPr lang="en-US" sz="11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574" y="4543623"/>
            <a:ext cx="744221" cy="89306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9737" y="4692452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 мин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1539737" y="5005288"/>
            <a:ext cx="999038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Правка языка, орфографии, пунктуации</a:t>
            </a:r>
            <a:endParaRPr lang="en-US" sz="11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574" y="5436691"/>
            <a:ext cx="744221" cy="89306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539737" y="5585520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10 мин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1539737" y="5898356"/>
            <a:ext cx="9990384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Перенос в чистовик и финальный просмотр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332012"/>
            <a:ext cx="567725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2 · Проблема и авторская позиция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61574" y="1637209"/>
            <a:ext cx="10868547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Формулировка проблемы (К1): метод «Вопрос — Ответ»</a:t>
            </a:r>
            <a:endParaRPr lang="en-US" sz="3050" dirty="0"/>
          </a:p>
        </p:txBody>
      </p:sp>
      <p:sp>
        <p:nvSpPr>
          <p:cNvPr id="4" name="Shape 2"/>
          <p:cNvSpPr/>
          <p:nvPr/>
        </p:nvSpPr>
        <p:spPr>
          <a:xfrm>
            <a:off x="548368" y="2842915"/>
            <a:ext cx="5468999" cy="2682974"/>
          </a:xfrm>
          <a:prstGeom prst="roundRect">
            <a:avLst>
              <a:gd name="adj" fmla="val 4216"/>
            </a:avLst>
          </a:prstGeom>
          <a:solidFill>
            <a:srgbClr val="26A688"/>
          </a:solidFill>
          <a:ln/>
        </p:spPr>
      </p:sp>
      <p:sp>
        <p:nvSpPr>
          <p:cNvPr id="5" name="Text 3"/>
          <p:cNvSpPr/>
          <p:nvPr/>
        </p:nvSpPr>
        <p:spPr>
          <a:xfrm>
            <a:off x="705428" y="2992140"/>
            <a:ext cx="3289019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Как работает метод?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05428" y="3386931"/>
            <a:ext cx="5154880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Определите главную тему текста и задайте к ней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острый нравственный вопрос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Ответ на этот вопрос и станет авторской позицией. Проблема всегда формулируется в форме вопроса или тезиса.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05428" y="4501952"/>
            <a:ext cx="5154880" cy="839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Шаг 1: Определите тему (о чём текст?)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Шаг 2: Найдите конфликт или противоречие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Шаг 3: Превратите его в проблемный вопрос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293883" y="2992140"/>
            <a:ext cx="3830939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преобразования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93883" y="3405584"/>
            <a:ext cx="5242588" cy="1082576"/>
          </a:xfrm>
          <a:prstGeom prst="roundRect">
            <a:avLst>
              <a:gd name="adj" fmla="val 6096"/>
            </a:avLst>
          </a:prstGeom>
          <a:solidFill>
            <a:srgbClr val="C1F1E5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0943" y="3642122"/>
            <a:ext cx="196349" cy="157063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804351" y="3579118"/>
            <a:ext cx="4575061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Тема: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Война ↓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Проблема: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Какое влияние оказывает война на душу ребёнка? Способен ли ребёнок сохранить человечность в условиях жестокой действительности?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293883" y="4656038"/>
            <a:ext cx="5242588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Обратите внимание: проблема шире, чем просто тема. Она затрагивает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ценностное измерение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предполагает авторский ответ.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463080"/>
            <a:ext cx="814615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Типы проблем в текстах ЕГЭ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310507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Умение быстро определять тип проблемы помогает выбрать правильную стратегию комментария и подобрать релевантное обоснование собственной позиции.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3025775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1676" y="3025775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Экологические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281676" y="3383459"/>
            <a:ext cx="471078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Отношение человека к природе, экологическая ответственность, потребительство vs бережливость.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9132" y="3025775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819233" y="3025775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Социальные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819233" y="3383459"/>
            <a:ext cx="471088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Взаимоотношения в обществе, одиночество, милосердие, равнодушие, ответственность перед людьми.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574" y="4508004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281676" y="450800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Философские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281676" y="4865688"/>
            <a:ext cx="471078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Смысл жизни, поиск себя, нравственный выбор, добро и зло, честь и совесть.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9132" y="4508004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819233" y="450800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Культурные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819233" y="4865688"/>
            <a:ext cx="471088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Роль искусства, литературы, памяти, сохранение традиций и исторического наследия.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919956"/>
            <a:ext cx="11437453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Клише для вступления: готовые формулы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574" y="1783953"/>
            <a:ext cx="507342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Проверенные фразы-открыватели</a:t>
            </a:r>
            <a:endParaRPr lang="en-US" sz="15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525" y="2197398"/>
            <a:ext cx="5261637" cy="84256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4832" y="2373511"/>
            <a:ext cx="483322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 предложенном для анализа тексте (ФИО автора) поднимается проблема…»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525" y="3189188"/>
            <a:ext cx="5261637" cy="8425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4832" y="3365302"/>
            <a:ext cx="483322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«Автор текста (ФИО) размышляет над актуальным вопросом…»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525" y="4180979"/>
            <a:ext cx="5261637" cy="84256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4832" y="4357092"/>
            <a:ext cx="4833221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«Что значит быть… ? Именно над этим вопросом задумывается автор.»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2525" y="5172770"/>
            <a:ext cx="5261637" cy="59739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94832" y="5348883"/>
            <a:ext cx="4833221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«Проблема, которую исследует (ФИО), — это проблема…»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6293883" y="1783953"/>
            <a:ext cx="4327516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готового вступления</a:t>
            </a: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6293883" y="2197398"/>
            <a:ext cx="5242588" cy="1572915"/>
          </a:xfrm>
          <a:prstGeom prst="roundRect">
            <a:avLst>
              <a:gd name="adj" fmla="val 4195"/>
            </a:avLst>
          </a:prstGeom>
          <a:solidFill>
            <a:srgbClr val="C1F1E5"/>
          </a:solidFill>
          <a:ln/>
        </p:spPr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0943" y="2433935"/>
            <a:ext cx="196349" cy="15706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804351" y="2370931"/>
            <a:ext cx="4575061" cy="12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предложенном для анализа тексте Василия Быкова поднимается проблема сохранения человечности в условиях войны. Автор задаётся вопросом: способен ли человек, оказавшийся на грани жизни и смерти, остаться верным своим нравственным принципам?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6293883" y="3938191"/>
            <a:ext cx="5242588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Такое вступление сразу показывает проверяющему: проблема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найдена, сформулирована точно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соответствует тексту.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45927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Авторская позиция (К3): найти «голос» автора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233360" y="1951633"/>
            <a:ext cx="629686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Позиция автора — это его ответ на поставленный проблемный вопрос. Она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всегда присутствует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тексте, нужно лишь научиться её видеть.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233360" y="2759075"/>
            <a:ext cx="2956744" cy="491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Маркеры авторской позиции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233360" y="3399433"/>
            <a:ext cx="2956744" cy="2660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Прямые оценочные слова: «к сожалению», «к счастью», «страшно», «восхищает»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Риторические вопросы и восклицания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Финальный абзац — часто содержит вывод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Речь и поступки главного героя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Авторский выбор деталей и образов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15465" y="2912070"/>
            <a:ext cx="2721105" cy="1360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spcAft>
                <a:spcPts val="1050"/>
              </a:spcAft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«Все счастливые семьи похожи друг на друга, каждая несчастливая семья несчастлива по-своему.»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— Л. Н. Толстой, «Анна Каренина»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579826" y="4574480"/>
            <a:ext cx="2956744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начало романа сразу же формулирует авторскую позицию: трагедия всегда индивидуальна, шаблонного несчастья не бывает.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23446" y="393402"/>
            <a:ext cx="4701264" cy="6071195"/>
          </a:xfrm>
          <a:prstGeom prst="roundRect">
            <a:avLst>
              <a:gd name="adj" fmla="val 2177"/>
            </a:avLst>
          </a:prstGeom>
          <a:solidFill>
            <a:srgbClr val="26A688"/>
          </a:solidFill>
          <a:ln/>
        </p:spPr>
      </p:sp>
      <p:sp>
        <p:nvSpPr>
          <p:cNvPr id="3" name="Text 1"/>
          <p:cNvSpPr/>
          <p:nvPr/>
        </p:nvSpPr>
        <p:spPr>
          <a:xfrm>
            <a:off x="1465523" y="515541"/>
            <a:ext cx="4227804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Золотое правило соответствия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465523" y="786408"/>
            <a:ext cx="4417108" cy="8882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Проблема = Позиция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465523" y="1796752"/>
            <a:ext cx="4417108" cy="1057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Авторская позиция — это </a:t>
            </a:r>
            <a:pPr algn="l" indent="0" marL="0">
              <a:lnSpc>
                <a:spcPct val="12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прямой ответ</a:t>
            </a:r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вопрос, заключённый в проблеме. Если проблема сформулирована как вопрос, то позиция — развёрнутый ответ на него. Нарушение этого соответствия — одна из самых частых причин потери баллов по К3.</a:t>
            </a:r>
            <a:endParaRPr lang="en-US" sz="11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5429" y="530721"/>
            <a:ext cx="4496680" cy="44967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75429" y="5164832"/>
            <a:ext cx="3006848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Как проверить себя?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275429" y="5509022"/>
            <a:ext cx="4496680" cy="845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Задайте вопрос: </a:t>
            </a:r>
            <a:pPr algn="l" indent="0" marL="0">
              <a:lnSpc>
                <a:spcPct val="124000"/>
              </a:lnSpc>
              <a:buNone/>
            </a:pPr>
            <a:r>
              <a:rPr lang="en-US" sz="11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«Отвечает ли сформулированная мной позиция автора именно на ту проблему, которую я назвал?»</a:t>
            </a:r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Если да — всё верно. Если нет — уточните формулировку одного из двух элементов.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1156" y="493911"/>
            <a:ext cx="6295471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3 · Комментарий — сердце сочинения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651156" y="812304"/>
            <a:ext cx="6317497" cy="1526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Зачем нужен комментарий? 6 баллов — максимум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651156" y="2578695"/>
            <a:ext cx="6317497" cy="103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Комментарий — это </a:t>
            </a:r>
            <a:pPr algn="l" indent="0" marL="0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аналитический мостик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между проблемой и авторской позицией. Он доказывает, что ученик не просто прочитал текст, но понял авторский замысел. Именно здесь сосредоточена почти треть всех баллов за сочинение — 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 из 21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51156" y="3792835"/>
            <a:ext cx="3078582" cy="1463973"/>
          </a:xfrm>
          <a:prstGeom prst="roundRect">
            <a:avLst>
              <a:gd name="adj" fmla="val 4671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0221" y="3961904"/>
            <a:ext cx="2035025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 пересказ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0221" y="4312345"/>
            <a:ext cx="274045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Пересказ = 0 баллов. Нужен анализ, а не изложение сюжета.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889972" y="3792835"/>
            <a:ext cx="3078681" cy="1463973"/>
          </a:xfrm>
          <a:prstGeom prst="roundRect">
            <a:avLst>
              <a:gd name="adj" fmla="val 4671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59037" y="3961904"/>
            <a:ext cx="2035025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 цитатник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059037" y="4312345"/>
            <a:ext cx="2740552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Цитата без пояснения не считается полноценным примером.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51156" y="5417046"/>
            <a:ext cx="6317497" cy="947043"/>
          </a:xfrm>
          <a:prstGeom prst="roundRect">
            <a:avLst>
              <a:gd name="adj" fmla="val 7220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0221" y="5586115"/>
            <a:ext cx="2035025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Да — анализ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0221" y="5936555"/>
            <a:ext cx="59793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Объясните, ЗАЧЕМ автор использует тот или иной эпизод или приём.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86120" y="482600"/>
            <a:ext cx="10019454" cy="952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Структура комментария: цепочка из 5 звеньев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086120" y="1716584"/>
            <a:ext cx="10629039" cy="234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Комментарий строго структурирован. Пропуск любого звена ведёт к потере баллов. Запомните эту последовательность как формулу.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6553" y="2109093"/>
            <a:ext cx="9698489" cy="36393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082787" y="4864953"/>
            <a:ext cx="1462795" cy="281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Связь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239263" y="4724055"/>
            <a:ext cx="1462796" cy="563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Пояснение 2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405759" y="4864953"/>
            <a:ext cx="1462795" cy="281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 2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3572255" y="4724055"/>
            <a:ext cx="1462795" cy="563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Пояснение 1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698675" y="4864953"/>
            <a:ext cx="1462795" cy="281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 1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86120" y="5906492"/>
            <a:ext cx="10019454" cy="4689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элемент цепочки — это отдельный микро-абзац. Итого: комментарий занимает не менее 5–7 предложений и является самой объёмной частью сочинения.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25738" y="528538"/>
            <a:ext cx="4496680" cy="444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Пример-иллюстрация №1: как вводить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1425738" y="1094780"/>
            <a:ext cx="4496680" cy="634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Первый пример должен быть </a:t>
            </a:r>
            <a:pPr algn="l" indent="0" marL="0">
              <a:lnSpc>
                <a:spcPct val="124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конкретным</a:t>
            </a:r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цитата, описание эпизода или ссылка на поступок героя. Избегайте расплывчатых формулировок вроде «автор пишет о войне».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79017" y="1870819"/>
            <a:ext cx="213117" cy="2131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87589" y="1866404"/>
            <a:ext cx="2481200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Цитата с атрибуцией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1887589" y="2210594"/>
            <a:ext cx="4034828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«Автор пишет: "…"» — если цитата короткая и точная.</a:t>
            </a:r>
            <a:endParaRPr lang="en-US" sz="11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9017" y="2670721"/>
            <a:ext cx="213117" cy="21312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887589" y="2666305"/>
            <a:ext cx="2140591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Пересказ эпизода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1887589" y="3010495"/>
            <a:ext cx="4034828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 сцене, где герой…» — для развёрнутых эпизодов.</a:t>
            </a:r>
            <a:endParaRPr lang="en-US" sz="11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9017" y="3470622"/>
            <a:ext cx="213117" cy="21312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887589" y="3466207"/>
            <a:ext cx="2088403" cy="222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Ссылка на деталь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1887589" y="3810397"/>
            <a:ext cx="4034828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«Писатель обращает внимание на то, что…»</a:t>
            </a:r>
            <a:endParaRPr lang="en-US" sz="11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429" y="543719"/>
            <a:ext cx="4496680" cy="4496792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6275429" y="5177830"/>
            <a:ext cx="4496680" cy="1136452"/>
          </a:xfrm>
          <a:prstGeom prst="roundRect">
            <a:avLst>
              <a:gd name="adj" fmla="val 5253"/>
            </a:avLst>
          </a:prstGeom>
          <a:solidFill>
            <a:srgbClr val="C1F1E5"/>
          </a:solidFill>
          <a:ln/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7507" y="5389860"/>
            <a:ext cx="177597" cy="14208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737181" y="5323185"/>
            <a:ext cx="3892849" cy="845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Образец:</a:t>
            </a:r>
            <a:pPr algn="l"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«Писатель обращает внимание на поведение главного героя в сцене встречи с раненым солдатом: мальчик не убегает, а остаётся рядом, несмотря на страх.»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365052"/>
            <a:ext cx="10868547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Пояснение к первому примеру: «зачем» важнее «что»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811859"/>
            <a:ext cx="30778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Логика пояснения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574" y="3235623"/>
            <a:ext cx="5232567" cy="147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Пояснение — это ответ на вопрос: </a:t>
            </a:r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«Что хотел показать автор этим эпизодом? Что он доказывает в рамках заявленной проблемы?»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Без пояснения пример не засчитывается. Это самая частая причина потери баллов по К2.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184844" y="2646561"/>
            <a:ext cx="5470686" cy="2846387"/>
          </a:xfrm>
          <a:prstGeom prst="roundRect">
            <a:avLst>
              <a:gd name="adj" fmla="val 4184"/>
            </a:avLst>
          </a:prstGeom>
          <a:solidFill>
            <a:srgbClr val="DDF8F2"/>
          </a:solidFill>
          <a:ln/>
        </p:spPr>
      </p:sp>
      <p:sp>
        <p:nvSpPr>
          <p:cNvPr id="6" name="Text 4"/>
          <p:cNvSpPr/>
          <p:nvPr/>
        </p:nvSpPr>
        <p:spPr>
          <a:xfrm>
            <a:off x="6350139" y="2811859"/>
            <a:ext cx="3259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Фразы-помощники</a:t>
            </a:r>
            <a:endParaRPr lang="en-US" sz="16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1089" y="3237309"/>
            <a:ext cx="5159147" cy="30271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53532" y="3256359"/>
            <a:ext cx="49367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«Этот поступок свидетельствует о том, что…»</a:t>
            </a:r>
            <a:endParaRPr lang="en-US" sz="13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1089" y="3832622"/>
            <a:ext cx="5159147" cy="30271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53532" y="3851672"/>
            <a:ext cx="49367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«Читатель понимает, что автор хочет показать…»</a:t>
            </a:r>
            <a:endParaRPr lang="en-US" sz="13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1089" y="4427934"/>
            <a:ext cx="5159147" cy="30271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553532" y="4446984"/>
            <a:ext cx="49367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«Данный эпизод помогает осознать, насколько важна…»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31089" y="5023247"/>
            <a:ext cx="5159147" cy="30271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553532" y="5042297"/>
            <a:ext cx="49367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«Этим автор подчёркивает, что…»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16260"/>
            <a:ext cx="6296860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Пример-иллюстрация №2: контраст или дополнение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661475" y="2312591"/>
            <a:ext cx="6296860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Второй пример должен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дублировать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первый, а расширять или углублять анализ проблемы. Лучший вариант — когда примеры показывают две стороны одного явления.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3275905"/>
            <a:ext cx="2966864" cy="464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Как подобрать второй пример?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475" y="3874790"/>
            <a:ext cx="2966864" cy="1903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Найдите эпизод, который 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развивает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мысль первого примера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Или найдите противоположную ситуацию — тогда связь будет «противопоставление»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Используйте другого героя, другой момент времени или иную деталь текста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3997820" y="3292673"/>
            <a:ext cx="2966864" cy="1899047"/>
          </a:xfrm>
          <a:prstGeom prst="roundRect">
            <a:avLst>
              <a:gd name="adj" fmla="val 3292"/>
            </a:avLst>
          </a:prstGeom>
          <a:solidFill>
            <a:srgbClr val="C1F1E5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645" y="3513534"/>
            <a:ext cx="186031" cy="1488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81500" y="3450431"/>
            <a:ext cx="2334360" cy="1583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Образец: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«Однако в финале рассказа автор показывает совершенно иное: тот же мальчик, повзрослев, осознаёт, что именно тот момент стал для него уроком истинного мужества.»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3997820" y="5342434"/>
            <a:ext cx="2966864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Такой пример создаёт динамику внутри комментария и показывает проверяющему глубину анализа.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0809" y="558701"/>
            <a:ext cx="4341505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Пояснение ко второму примеру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1340809" y="911324"/>
            <a:ext cx="4578434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Второе пояснение должно быть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глубже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первого. Здесь уместно сделать шаг к обобщению — но ещё не формулировать авторскую позицию.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0809" y="1704975"/>
            <a:ext cx="4578434" cy="457854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174427" y="432098"/>
            <a:ext cx="4786788" cy="5993805"/>
          </a:xfrm>
          <a:prstGeom prst="roundRect">
            <a:avLst>
              <a:gd name="adj" fmla="val 2177"/>
            </a:avLst>
          </a:prstGeom>
          <a:solidFill>
            <a:srgbClr val="192248"/>
          </a:solidFill>
          <a:ln/>
        </p:spPr>
      </p:sp>
      <p:sp>
        <p:nvSpPr>
          <p:cNvPr id="6" name="Text 3"/>
          <p:cNvSpPr/>
          <p:nvPr/>
        </p:nvSpPr>
        <p:spPr>
          <a:xfrm>
            <a:off x="6319084" y="558701"/>
            <a:ext cx="4356487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Шаблон для глубокого анализа</a:t>
            </a:r>
            <a:endParaRPr lang="en-US" sz="1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0035" y="908050"/>
            <a:ext cx="4516523" cy="2551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01840" y="927100"/>
            <a:ext cx="4314717" cy="217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«Этот пример позволяет увидеть иную сторону проблемы…»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0035" y="1378347"/>
            <a:ext cx="4516523" cy="47228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501840" y="1397397"/>
            <a:ext cx="4314717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«Автор, изображая (что), стремится донести мысль о том, что…»</a:t>
            </a:r>
            <a:endParaRPr lang="en-US" sz="11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00035" y="2065734"/>
            <a:ext cx="4516523" cy="25519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501840" y="2084784"/>
            <a:ext cx="4314717" cy="217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«Таким образом, второй эпизод углубляет понимание…»</a:t>
            </a:r>
            <a:endParaRPr lang="en-US" sz="11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00035" y="2536031"/>
            <a:ext cx="4516523" cy="47228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501840" y="2555081"/>
            <a:ext cx="4314717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«Писатель показывает, что даже в самых трудных условиях…»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638697"/>
            <a:ext cx="1077637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Смысловая связь: три ключевых типа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2486124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Смысловая связь — это отдельный обязательный элемент комментария. Нужно не просто назвать тип связи, но 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объяснить, что она даёт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для понимания проблемы.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574" y="3201392"/>
            <a:ext cx="10868547" cy="2017911"/>
          </a:xfrm>
          <a:prstGeom prst="roundRect">
            <a:avLst>
              <a:gd name="adj" fmla="val 3442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924" y="3207742"/>
            <a:ext cx="3618616" cy="2005211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6" name="Text 4"/>
          <p:cNvSpPr/>
          <p:nvPr/>
        </p:nvSpPr>
        <p:spPr>
          <a:xfrm>
            <a:off x="833218" y="3373041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Дополнение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3218" y="3730724"/>
            <a:ext cx="303988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Второй пример развивает и усиливает мысль первого, раскрывая проблему полнее.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86540" y="3207742"/>
            <a:ext cx="3618616" cy="2005211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9" name="Shape 7"/>
          <p:cNvSpPr/>
          <p:nvPr/>
        </p:nvSpPr>
        <p:spPr>
          <a:xfrm>
            <a:off x="4286540" y="3207742"/>
            <a:ext cx="19050" cy="2005211"/>
          </a:xfrm>
          <a:prstGeom prst="roundRect">
            <a:avLst>
              <a:gd name="adj" fmla="val 364642"/>
            </a:avLst>
          </a:prstGeom>
          <a:solidFill>
            <a:srgbClr val="BCDBD4"/>
          </a:solidFill>
          <a:ln/>
        </p:spPr>
      </p:sp>
      <p:sp>
        <p:nvSpPr>
          <p:cNvPr id="10" name="Text 8"/>
          <p:cNvSpPr/>
          <p:nvPr/>
        </p:nvSpPr>
        <p:spPr>
          <a:xfrm>
            <a:off x="4699974" y="3373041"/>
            <a:ext cx="279174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Противопоставление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99974" y="3989189"/>
            <a:ext cx="279174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Примеры показывают противоположные стороны проблемы, выявляя её внутреннее противоречие.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079872" y="4003625"/>
            <a:ext cx="413434" cy="413445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19050">
            <a:solidFill>
              <a:srgbClr val="BCDBD4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83256" y="4106912"/>
            <a:ext cx="206667" cy="206673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7905155" y="3207742"/>
            <a:ext cx="3618616" cy="2005211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15" name="Shape 12"/>
          <p:cNvSpPr/>
          <p:nvPr/>
        </p:nvSpPr>
        <p:spPr>
          <a:xfrm>
            <a:off x="7905155" y="3207742"/>
            <a:ext cx="19050" cy="2005211"/>
          </a:xfrm>
          <a:prstGeom prst="roundRect">
            <a:avLst>
              <a:gd name="adj" fmla="val 364642"/>
            </a:avLst>
          </a:prstGeom>
          <a:solidFill>
            <a:srgbClr val="BCDBD4"/>
          </a:solidFill>
          <a:ln/>
        </p:spPr>
      </p:sp>
      <p:sp>
        <p:nvSpPr>
          <p:cNvPr id="16" name="Text 13"/>
          <p:cNvSpPr/>
          <p:nvPr/>
        </p:nvSpPr>
        <p:spPr>
          <a:xfrm>
            <a:off x="8318590" y="3373041"/>
            <a:ext cx="289771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Причина и следствие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318590" y="3730724"/>
            <a:ext cx="303988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Первый пример — условие или причина, второй — закономерный результат или вывод.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698488" y="4003625"/>
            <a:ext cx="413434" cy="413445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19050">
            <a:solidFill>
              <a:srgbClr val="BCDBD4"/>
            </a:solidFill>
            <a:prstDash val="solid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1871" y="4106912"/>
            <a:ext cx="206667" cy="20667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2515" y="1711127"/>
            <a:ext cx="5470686" cy="3435648"/>
          </a:xfrm>
          <a:prstGeom prst="roundRect">
            <a:avLst>
              <a:gd name="adj" fmla="val 3466"/>
            </a:avLst>
          </a:prstGeom>
          <a:solidFill>
            <a:srgbClr val="26A688"/>
          </a:solidFill>
          <a:ln/>
        </p:spPr>
      </p:sp>
      <p:sp>
        <p:nvSpPr>
          <p:cNvPr id="3" name="Text 1"/>
          <p:cNvSpPr/>
          <p:nvPr/>
        </p:nvSpPr>
        <p:spPr>
          <a:xfrm>
            <a:off x="707809" y="1876425"/>
            <a:ext cx="475017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Анализ связи: главный вопрос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07809" y="2200970"/>
            <a:ext cx="5140097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Зачем автор сопоставил эти примеры?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707809" y="3916462"/>
            <a:ext cx="514009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и есть анализ смысловой связи. Проверяющий хочет убедиться, что ученик понимает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авторский замысел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не просто перечисляет эпизоды.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1876425"/>
            <a:ext cx="52325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Образцовая формулировка анализа связи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303904" y="2579390"/>
            <a:ext cx="5232567" cy="1703288"/>
          </a:xfrm>
          <a:prstGeom prst="roundRect">
            <a:avLst>
              <a:gd name="adj" fmla="val 4078"/>
            </a:avLst>
          </a:prstGeom>
          <a:solidFill>
            <a:srgbClr val="C1F1E5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9198" y="2831802"/>
            <a:ext cx="206667" cy="1652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41160" y="2769493"/>
            <a:ext cx="4530016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«Оба примера, дополняя друг друга, позволяют автору показать полноту нравственного выбора героя: сначала мы видим растерянность, затем — осознанное решение. Именно это сопоставление раскрывает авторскую мысль о силе внутреннего роста человека.»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303904" y="4468713"/>
            <a:ext cx="523256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Обратите внимание: указан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тип связи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(«дополняя»), названа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цель сопоставления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сделан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вывод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связанный с проблемой.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12723" y="600571"/>
            <a:ext cx="6338134" cy="851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Типичные ошибки в К2: ловушки комментария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5212723" y="1620044"/>
            <a:ext cx="6338134" cy="397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Зная врага в лицо, его легче избежать. Эти ошибки встречаются в каждом втором сочинении и стоят от 2 до 4 баллов.</a:t>
            </a:r>
            <a:endParaRPr lang="en-US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3674" y="2143423"/>
            <a:ext cx="6357183" cy="99407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25046" y="2298601"/>
            <a:ext cx="3156466" cy="219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Пересказ вместо анализа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5425046" y="2585045"/>
            <a:ext cx="5970637" cy="397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«Герой пошёл в магазин, купил хлеб и вернулся домой» — это пересказ. Нет анализа — нет баллов.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93674" y="3249613"/>
            <a:ext cx="6357183" cy="99407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25046" y="3404791"/>
            <a:ext cx="2461952" cy="219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Подмена проблемы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5425046" y="3691235"/>
            <a:ext cx="5970637" cy="397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Примеры иллюстрируют другую проблему, а не ту, что заявлена в К1. Проверяйте соответствие.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3674" y="4355802"/>
            <a:ext cx="6357183" cy="99407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25046" y="4510980"/>
            <a:ext cx="3539739" cy="219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Отсутствие смысловой связи</a:t>
            </a:r>
            <a:endParaRPr lang="en-US" sz="1300" dirty="0"/>
          </a:p>
        </p:txBody>
      </p:sp>
      <p:sp>
        <p:nvSpPr>
          <p:cNvPr id="13" name="Text 7"/>
          <p:cNvSpPr/>
          <p:nvPr/>
        </p:nvSpPr>
        <p:spPr>
          <a:xfrm>
            <a:off x="5425046" y="4797425"/>
            <a:ext cx="5970637" cy="397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примера есть, пояснения есть, но связь между ними не установлена — минус 2 балла.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3674" y="5461992"/>
            <a:ext cx="6357183" cy="79543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425046" y="5617170"/>
            <a:ext cx="2783512" cy="219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Пример без пояснения</a:t>
            </a:r>
            <a:endParaRPr lang="en-US" sz="1300" dirty="0"/>
          </a:p>
        </p:txBody>
      </p:sp>
      <p:sp>
        <p:nvSpPr>
          <p:cNvPr id="16" name="Text 9"/>
          <p:cNvSpPr/>
          <p:nvPr/>
        </p:nvSpPr>
        <p:spPr>
          <a:xfrm>
            <a:off x="5425046" y="5903615"/>
            <a:ext cx="5970637" cy="19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Привести цитату и сразу перейти к следующему пункту — грубейшая ошибка структуры.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355" y="1033562"/>
            <a:ext cx="10992766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Конструктор фраз (К2): полная шпаргалка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2347556" y="1833563"/>
            <a:ext cx="356672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Для введения примеров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839870" y="2298601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5" name="Text 3"/>
          <p:cNvSpPr/>
          <p:nvPr/>
        </p:nvSpPr>
        <p:spPr>
          <a:xfrm>
            <a:off x="661574" y="2216745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«Обратимся к (номер) абзацу текста, где…»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839870" y="2792710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7" name="Text 5"/>
          <p:cNvSpPr/>
          <p:nvPr/>
        </p:nvSpPr>
        <p:spPr>
          <a:xfrm>
            <a:off x="661574" y="2710855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«Автор акцентирует внимание на…»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839870" y="3286820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9" name="Text 7"/>
          <p:cNvSpPr/>
          <p:nvPr/>
        </p:nvSpPr>
        <p:spPr>
          <a:xfrm>
            <a:off x="661574" y="3204964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«Показателен эпизод, в котором…»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839870" y="3780929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11" name="Text 9"/>
          <p:cNvSpPr/>
          <p:nvPr/>
        </p:nvSpPr>
        <p:spPr>
          <a:xfrm>
            <a:off x="661574" y="3699073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«Не случайно автор изображает…»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444094" y="4076005"/>
            <a:ext cx="247018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Для связи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839870" y="4541044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14" name="Text 12"/>
          <p:cNvSpPr/>
          <p:nvPr/>
        </p:nvSpPr>
        <p:spPr>
          <a:xfrm>
            <a:off x="661574" y="4459188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«Оба примера, дополняя друг друга, позволяют…»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839870" y="5035153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16" name="Text 14"/>
          <p:cNvSpPr/>
          <p:nvPr/>
        </p:nvSpPr>
        <p:spPr>
          <a:xfrm>
            <a:off x="661574" y="4953298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«Противопоставляя эти эпизоды, автор показывает…»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839870" y="5529263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18" name="Text 16"/>
          <p:cNvSpPr/>
          <p:nvPr/>
        </p:nvSpPr>
        <p:spPr>
          <a:xfrm>
            <a:off x="661574" y="5447407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«Если первый пример…, то второй…»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066283" y="1833563"/>
            <a:ext cx="247018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Для пояснений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11462059" y="2298601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21" name="Text 19"/>
          <p:cNvSpPr/>
          <p:nvPr/>
        </p:nvSpPr>
        <p:spPr>
          <a:xfrm>
            <a:off x="6283763" y="2216745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«Этим автор хочет подчеркнуть, что…»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1462059" y="2792710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23" name="Text 21"/>
          <p:cNvSpPr/>
          <p:nvPr/>
        </p:nvSpPr>
        <p:spPr>
          <a:xfrm>
            <a:off x="6283763" y="2710855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«Данный эпизод наглядно демонстрирует…»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11462059" y="3286820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25" name="Text 23"/>
          <p:cNvSpPr/>
          <p:nvPr/>
        </p:nvSpPr>
        <p:spPr>
          <a:xfrm>
            <a:off x="6283763" y="3204964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«Читатель осознаёт: именно здесь кроется…»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11462059" y="3780929"/>
            <a:ext cx="74412" cy="74414"/>
          </a:xfrm>
          <a:prstGeom prst="roundRect">
            <a:avLst>
              <a:gd name="adj" fmla="val 512001"/>
            </a:avLst>
          </a:prstGeom>
          <a:solidFill>
            <a:srgbClr val="26A68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3763" y="3699073"/>
            <a:ext cx="5044353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«Такая деталь позволяет автору раскрыть…»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283763" y="4076005"/>
            <a:ext cx="5252708" cy="1000522"/>
          </a:xfrm>
          <a:prstGeom prst="roundRect">
            <a:avLst>
              <a:gd name="adj" fmla="val 6249"/>
            </a:avLst>
          </a:prstGeom>
          <a:solidFill>
            <a:srgbClr val="C1F1E5"/>
          </a:solidFill>
          <a:ln/>
        </p:spPr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616" y="4296866"/>
            <a:ext cx="186031" cy="148828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6432588" y="4233763"/>
            <a:ext cx="4620204" cy="685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rtl="1" algn="r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Совет:</a:t>
            </a:r>
            <a:pPr rtl="1" algn="r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Выпишите 5–7 любимых фраз на отдельный лист и отработайте до автоматизма. На экзамене это сэкономит время и снизит тревогу.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54546"/>
            <a:ext cx="625836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4 · Собственное мнение и обоснование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661475" y="959743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Своя позиция (К4): голос ученика</a:t>
            </a:r>
            <a:endParaRPr lang="en-US" sz="3050" dirty="0"/>
          </a:p>
        </p:txBody>
      </p:sp>
      <p:sp>
        <p:nvSpPr>
          <p:cNvPr id="5" name="Text 2"/>
          <p:cNvSpPr/>
          <p:nvPr/>
        </p:nvSpPr>
        <p:spPr>
          <a:xfrm>
            <a:off x="661475" y="2165449"/>
            <a:ext cx="6296860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К4 — это место, где ученик выражает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собственное мнение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Важно: позиция должна соотноситься с авторской и быть логически обоснована. Простого «я согласен» недостаточно.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61475" y="3218061"/>
            <a:ext cx="2956744" cy="491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Структура собственной позиции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61475" y="3858419"/>
            <a:ext cx="2956744" cy="1085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0000"/>
              </a:lnSpc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Формула согласия/несогласия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Font typeface="+mj-lt"/>
              <a:buAutoNum type="arabicPeriod" startAt="2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Собственный тезис — развитие авторской мысли своими словами</a:t>
            </a:r>
            <a:endParaRPr lang="en-US" sz="1200" dirty="0"/>
          </a:p>
          <a:p>
            <a:pPr algn="l" marL="342900" indent="-342900">
              <a:lnSpc>
                <a:spcPct val="130000"/>
              </a:lnSpc>
              <a:buSzPct val="100000"/>
              <a:buFont typeface="+mj-lt"/>
              <a:buAutoNum type="arabicPeriod" startAt="3"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Переход к обоснованию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007940" y="3236714"/>
            <a:ext cx="2956744" cy="2798763"/>
          </a:xfrm>
          <a:prstGeom prst="roundRect">
            <a:avLst>
              <a:gd name="adj" fmla="val 2358"/>
            </a:avLst>
          </a:prstGeom>
          <a:solidFill>
            <a:srgbClr val="C1F1E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000" y="3473252"/>
            <a:ext cx="196349" cy="1570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18408" y="3410248"/>
            <a:ext cx="2289217" cy="2451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Образец:</a:t>
            </a:r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«Я разделяю позицию автора. Действительно, любовь к Родине не возникает сама по себе — она рождается из маленьких детских воспоминаний: запаха летнего леса, голоса матери, скрипа калитки родного дома.»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47049" y="458291"/>
            <a:ext cx="4783613" cy="5941417"/>
          </a:xfrm>
          <a:prstGeom prst="roundRect">
            <a:avLst>
              <a:gd name="adj" fmla="val 1960"/>
            </a:avLst>
          </a:prstGeom>
          <a:solidFill>
            <a:srgbClr val="192248"/>
          </a:solidFill>
          <a:ln/>
        </p:spPr>
      </p:sp>
      <p:sp>
        <p:nvSpPr>
          <p:cNvPr id="3" name="Text 1"/>
          <p:cNvSpPr/>
          <p:nvPr/>
        </p:nvSpPr>
        <p:spPr>
          <a:xfrm>
            <a:off x="1377221" y="560784"/>
            <a:ext cx="3370873" cy="203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Откуда брать аргументы?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377221" y="805259"/>
            <a:ext cx="4523270" cy="813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Источники обоснования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377221" y="1721743"/>
            <a:ext cx="4523270" cy="5587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Обоснование — это </a:t>
            </a:r>
            <a:pPr algn="l" indent="0" marL="0">
              <a:lnSpc>
                <a:spcPct val="119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логический аргумент</a:t>
            </a:r>
            <a:pPr algn="l" indent="0" marL="0">
              <a:lnSpc>
                <a:spcPct val="11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подкреплённый конкретным примером. Аргумент без примера — слабее. Пример без вывода — неполный.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7221" y="2395835"/>
            <a:ext cx="260443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377221" y="2598043"/>
            <a:ext cx="4523270" cy="1905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8" name="Text 6"/>
          <p:cNvSpPr/>
          <p:nvPr/>
        </p:nvSpPr>
        <p:spPr>
          <a:xfrm>
            <a:off x="1377221" y="2701230"/>
            <a:ext cx="3107354" cy="203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Художественная литература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377221" y="3007221"/>
            <a:ext cx="4523270" cy="18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Классика и современные произведения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77221" y="3393579"/>
            <a:ext cx="260443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377221" y="3595787"/>
            <a:ext cx="4523270" cy="1905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2" name="Text 10"/>
          <p:cNvSpPr/>
          <p:nvPr/>
        </p:nvSpPr>
        <p:spPr>
          <a:xfrm>
            <a:off x="1377221" y="3698974"/>
            <a:ext cx="2351624" cy="203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История и биографии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377221" y="4004965"/>
            <a:ext cx="4523270" cy="18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Реальные события и личности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377221" y="4391323"/>
            <a:ext cx="260443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377221" y="4593530"/>
            <a:ext cx="4523270" cy="1905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6" name="Text 14"/>
          <p:cNvSpPr/>
          <p:nvPr/>
        </p:nvSpPr>
        <p:spPr>
          <a:xfrm>
            <a:off x="1377221" y="4696718"/>
            <a:ext cx="2289614" cy="203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Кино и публицистика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377221" y="5002709"/>
            <a:ext cx="4523270" cy="18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Документальные фильмы, известные эссе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377221" y="5389066"/>
            <a:ext cx="260443" cy="1627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377221" y="5591274"/>
            <a:ext cx="4523270" cy="1905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20" name="Text 18"/>
          <p:cNvSpPr/>
          <p:nvPr/>
        </p:nvSpPr>
        <p:spPr>
          <a:xfrm>
            <a:off x="1377221" y="5694462"/>
            <a:ext cx="1628040" cy="2034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Личный опыт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377221" y="6000452"/>
            <a:ext cx="4523270" cy="1862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Допустимо, но наименее весомо</a:t>
            </a:r>
            <a:endParaRPr lang="en-US" sz="10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0943" y="573683"/>
            <a:ext cx="4136425" cy="413652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49585"/>
            <a:ext cx="10868547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Идеальное обоснование: структура «Аргумент + Вывод»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914723"/>
            <a:ext cx="264927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Из чего состоит?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574" y="2281138"/>
            <a:ext cx="5252708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Обоснование — это мини-рассуждение: сначала вы называете конкретный пример, затем объясняете, почему он подтверждает вашу позицию.</a:t>
            </a:r>
            <a:endParaRPr lang="en-US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3110508"/>
            <a:ext cx="446473" cy="9525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41989" y="3259336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Тезис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1241989" y="3625751"/>
            <a:ext cx="467229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Ваше мнение, сформулированное чётко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811" y="4137521"/>
            <a:ext cx="446473" cy="9525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5226" y="4286349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Аргумент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1465226" y="4652764"/>
            <a:ext cx="444905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Конкретный пример из литературы или истории</a:t>
            </a:r>
            <a:endParaRPr lang="en-US" sz="11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047" y="5164534"/>
            <a:ext cx="446473" cy="9525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88462" y="5313363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Вывод-связка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688462" y="5679777"/>
            <a:ext cx="4225819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Объяснение, как пример доказывает тезис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6283763" y="1914723"/>
            <a:ext cx="3123130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из классики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6283763" y="2297906"/>
            <a:ext cx="5252708" cy="1446609"/>
          </a:xfrm>
          <a:prstGeom prst="roundRect">
            <a:avLst>
              <a:gd name="adj" fmla="val 4322"/>
            </a:avLst>
          </a:prstGeom>
          <a:solidFill>
            <a:srgbClr val="C1F1E5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588" y="2518767"/>
            <a:ext cx="186031" cy="1488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767442" y="2455664"/>
            <a:ext cx="4620204" cy="1131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«Эту мысль подтверждает и А. С. Пушкин в повести "Капитанская дочка": Пётр Гринёв, несмотря на угрозу смерти, отказывается присягнуть Пугачёву. Его поступок доказывает: честь — не абстрактное понятие, а конкретный выбор в конкретный момент жизни.»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6283763" y="3895229"/>
            <a:ext cx="5252708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Обратите внимание: названо произведение, описан поступок, сделан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логический вывод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соответствующий тезису.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57647"/>
            <a:ext cx="44528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 5 · Практикум и фишки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661475" y="1182191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Заключение: итог без повторов</a:t>
            </a:r>
            <a:endParaRPr lang="en-US" sz="3250" dirty="0"/>
          </a:p>
        </p:txBody>
      </p:sp>
      <p:sp>
        <p:nvSpPr>
          <p:cNvPr id="5" name="Text 2"/>
          <p:cNvSpPr/>
          <p:nvPr/>
        </p:nvSpPr>
        <p:spPr>
          <a:xfrm>
            <a:off x="661475" y="2463701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Заключение — финальный аккорд. Его задача — дать читателю ощущение завершённости, но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пересказывать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уже сказанное. Хорошее заключение выводит на более широкий контекст или личное обращение к читателю.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3443585"/>
            <a:ext cx="3065783" cy="1328043"/>
          </a:xfrm>
          <a:prstGeom prst="roundRect">
            <a:avLst>
              <a:gd name="adj" fmla="val 5231"/>
            </a:avLst>
          </a:prstGeom>
          <a:solidFill>
            <a:srgbClr val="FFFFFF"/>
          </a:solidFill>
          <a:ln w="19050">
            <a:solidFill>
              <a:srgbClr val="BCDBD4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08" y="3363416"/>
            <a:ext cx="198433" cy="198438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992" y="4653359"/>
            <a:ext cx="198433" cy="19843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28565" y="3710682"/>
            <a:ext cx="253160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«В заключение хочется выразить надежду на то, что каждый из нас найдёт силы…»</a:t>
            </a:r>
            <a:endParaRPr lang="en-US" sz="1300" dirty="0"/>
          </a:p>
        </p:txBody>
      </p:sp>
      <p:sp>
        <p:nvSpPr>
          <p:cNvPr id="10" name="Shape 5"/>
          <p:cNvSpPr/>
          <p:nvPr/>
        </p:nvSpPr>
        <p:spPr>
          <a:xfrm>
            <a:off x="3892552" y="3443585"/>
            <a:ext cx="3065783" cy="1328043"/>
          </a:xfrm>
          <a:prstGeom prst="roundRect">
            <a:avLst>
              <a:gd name="adj" fmla="val 5231"/>
            </a:avLst>
          </a:prstGeom>
          <a:solidFill>
            <a:srgbClr val="FFFFFF"/>
          </a:solidFill>
          <a:ln w="19050">
            <a:solidFill>
              <a:srgbClr val="BCDBD4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385" y="3363416"/>
            <a:ext cx="198433" cy="198438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069" y="4653359"/>
            <a:ext cx="198433" cy="19843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159642" y="3710682"/>
            <a:ext cx="253160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«Таким образом, (ФИО автора) убеждает нас: именно от нас зависит…»</a:t>
            </a:r>
            <a:endParaRPr lang="en-US" sz="1300" dirty="0"/>
          </a:p>
        </p:txBody>
      </p:sp>
      <p:sp>
        <p:nvSpPr>
          <p:cNvPr id="14" name="Shape 7"/>
          <p:cNvSpPr/>
          <p:nvPr/>
        </p:nvSpPr>
        <p:spPr>
          <a:xfrm>
            <a:off x="661475" y="4936927"/>
            <a:ext cx="6296860" cy="1063427"/>
          </a:xfrm>
          <a:prstGeom prst="roundRect">
            <a:avLst>
              <a:gd name="adj" fmla="val 6532"/>
            </a:avLst>
          </a:prstGeom>
          <a:solidFill>
            <a:srgbClr val="FFFFFF"/>
          </a:solidFill>
          <a:ln w="19050">
            <a:solidFill>
              <a:srgbClr val="BCDBD4"/>
            </a:solidFill>
            <a:prstDash val="solid"/>
          </a:ln>
        </p:spPr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308" y="4856758"/>
            <a:ext cx="198433" cy="198438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0069" y="5882084"/>
            <a:ext cx="198433" cy="198438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28565" y="5204023"/>
            <a:ext cx="576267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«Подводя итог, можно утверждать: проблема (назвать) остаётся актуальной и сегодня, потому что…»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2273995"/>
            <a:ext cx="8970540" cy="335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Логика и связность (К5): текст как единое целое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584185" y="2714724"/>
            <a:ext cx="5457986" cy="1869281"/>
          </a:xfrm>
          <a:prstGeom prst="roundRect">
            <a:avLst>
              <a:gd name="adj" fmla="val 4141"/>
            </a:avLst>
          </a:prstGeom>
          <a:solidFill>
            <a:srgbClr val="26A688"/>
          </a:solidFill>
          <a:ln/>
        </p:spPr>
      </p:sp>
      <p:sp>
        <p:nvSpPr>
          <p:cNvPr id="4" name="Text 2"/>
          <p:cNvSpPr/>
          <p:nvPr/>
        </p:nvSpPr>
        <p:spPr>
          <a:xfrm>
            <a:off x="691637" y="2784574"/>
            <a:ext cx="3845424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Зачем нужны логические переходы?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91637" y="3022302"/>
            <a:ext cx="5243084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Проверяющий читает сотни работ. Текст без переходов воспринимается как набор не связанных между собой мыслей. Вводные слова и связки — это «дорожные знаки» вашего рассуждения.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233262" y="2784574"/>
            <a:ext cx="3060127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Арсенал логических связок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233262" y="3031034"/>
            <a:ext cx="5303209" cy="1474391"/>
          </a:xfrm>
          <a:prstGeom prst="roundRect">
            <a:avLst>
              <a:gd name="adj" fmla="val 3062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47162" y="3085604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Функция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995542" y="3085604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Слова и фразы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347162" y="3330277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Вывод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995542" y="3330277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Следовательно, таким образом, итак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347162" y="3574951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Противопоставление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8995542" y="3574951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Напротив, однако, тем не менее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347162" y="3819624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Дополнение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995542" y="3819624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Более того, кроме того, также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6347162" y="4064298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Причина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995542" y="4064298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Поскольку, так как, ведь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347162" y="4308971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Переход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995542" y="4308971"/>
            <a:ext cx="3036712" cy="141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Обратимся к, перейдём к, следует отметить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504527"/>
            <a:ext cx="10698689" cy="1017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Речевые нормы: борьба с повторами и канцеляризмами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46503" y="1842393"/>
            <a:ext cx="1069868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Речевые ошибки — это не только повторы одного слова, но и штампы, канцелярит и неточное словоупотребление. Богатство речи проверяется именно здесь.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46503" y="2539603"/>
            <a:ext cx="10698689" cy="2825155"/>
          </a:xfrm>
          <a:prstGeom prst="roundRect">
            <a:avLst>
              <a:gd name="adj" fmla="val 2420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5568" y="2648446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❌</a:t>
            </a:r>
            <a:pPr algn="l" indent="0" marL="0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Плохо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261737" y="2648446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pPr algn="l" indent="0" marL="0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Хорошо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15568" y="3118247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 говорит о том, что говорит герой…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261737" y="3118247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Писатель описывает, как персонаж выражает…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15568" y="3588048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данном тексте данная проблема…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261737" y="3588048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этом произведении указанная проблема…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915568" y="4057848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Проблема является актуальной проблемой…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261737" y="4057848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Проблема остаётся злободневной в наши дни…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915568" y="4527649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 использует использование приёма…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261737" y="4527649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Писатель прибегает к художественному приёму…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15568" y="4997450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 думаю, что я согласен…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261737" y="4997450"/>
            <a:ext cx="562397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 разделяю позицию автора: …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46503" y="5545038"/>
            <a:ext cx="10698689" cy="628154"/>
          </a:xfrm>
          <a:prstGeom prst="roundRect">
            <a:avLst>
              <a:gd name="adj" fmla="val 10886"/>
            </a:avLst>
          </a:prstGeom>
          <a:solidFill>
            <a:srgbClr val="C1F1E5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218" y="5777508"/>
            <a:ext cx="203493" cy="162719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75425" y="5729883"/>
            <a:ext cx="106166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💡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Совет: перед сдачей прочитайте сочинение вслух. Ухо замечает повторы быстрее, чем глаз.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42553"/>
            <a:ext cx="6296860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Работа с черновиком: метод «Скелет»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33360" y="1657350"/>
            <a:ext cx="629686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Профессиональные эссеисты никогда не начинают писать с первого предложения. Сначала — </a:t>
            </a:r>
            <a:pPr algn="l" indent="0" marL="0">
              <a:lnSpc>
                <a:spcPct val="117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скелет</a:t>
            </a:r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потом — наполнение. Этот метод экономит время и предотвращает структурные ошибки.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5233360" y="2109192"/>
            <a:ext cx="248041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5233360" y="2307233"/>
            <a:ext cx="6296860" cy="1270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7" name="Text 4"/>
          <p:cNvSpPr/>
          <p:nvPr/>
        </p:nvSpPr>
        <p:spPr>
          <a:xfrm>
            <a:off x="5233360" y="2394645"/>
            <a:ext cx="1994445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Набросайте тезисы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233360" y="2644180"/>
            <a:ext cx="629686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полях: проблема, позиция автора, два примера, своя позиция, аргумент — по одному слову для каждого.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5233360" y="3177381"/>
            <a:ext cx="248041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5233360" y="3375422"/>
            <a:ext cx="6296860" cy="1270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1" name="Text 8"/>
          <p:cNvSpPr/>
          <p:nvPr/>
        </p:nvSpPr>
        <p:spPr>
          <a:xfrm>
            <a:off x="5233360" y="3462834"/>
            <a:ext cx="1841652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Выстройте логику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233360" y="3712369"/>
            <a:ext cx="629686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Убедитесь, что каждый блок вытекает из предыдущего. Связи должны быть видны уже на уровне тезисов.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233360" y="4245570"/>
            <a:ext cx="248041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233360" y="4443611"/>
            <a:ext cx="6296860" cy="1270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5" name="Text 12"/>
          <p:cNvSpPr/>
          <p:nvPr/>
        </p:nvSpPr>
        <p:spPr>
          <a:xfrm>
            <a:off x="5233360" y="4531023"/>
            <a:ext cx="2046633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Наполните «мясом»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233360" y="4780558"/>
            <a:ext cx="629686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Разверните каждый тезис в полноценный абзац. Скелет держит форму — ваша задача наполнить её смыслом.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5233360" y="5313759"/>
            <a:ext cx="248041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5233360" y="5511800"/>
            <a:ext cx="6296860" cy="1270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9" name="Text 16"/>
          <p:cNvSpPr/>
          <p:nvPr/>
        </p:nvSpPr>
        <p:spPr>
          <a:xfrm>
            <a:off x="5233360" y="5599212"/>
            <a:ext cx="2519796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Проверьте и перепишите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5233360" y="5848747"/>
            <a:ext cx="6296860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Черновик — не чистовик. Исправляйте смело: именно здесь рождается качество текста.</a:t>
            </a:r>
            <a:endParaRPr lang="en-US" sz="9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6262" y="463352"/>
            <a:ext cx="10359071" cy="788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Чек-лист самопроверки: 10 вопросов перед сдачей</a:t>
            </a:r>
            <a:endParaRPr lang="en-US" sz="2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6262" y="1503859"/>
            <a:ext cx="5025701" cy="840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353460" y="1598414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055066" y="2008188"/>
            <a:ext cx="3699576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Проблема сформулирована точно?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6262" y="2440186"/>
            <a:ext cx="5025701" cy="840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353460" y="2534741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1055066" y="2944515"/>
            <a:ext cx="4009825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Комментарий содержит два примера?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262" y="3376513"/>
            <a:ext cx="5025701" cy="8401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353460" y="3471069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1055066" y="3880842"/>
            <a:ext cx="3807027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 каждому примеру есть пояснение?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6262" y="4312841"/>
            <a:ext cx="5025701" cy="10372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353460" y="4407396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1150" dirty="0"/>
          </a:p>
        </p:txBody>
      </p:sp>
      <p:sp>
        <p:nvSpPr>
          <p:cNvPr id="14" name="Text 8"/>
          <p:cNvSpPr/>
          <p:nvPr/>
        </p:nvSpPr>
        <p:spPr>
          <a:xfrm>
            <a:off x="1055066" y="4817170"/>
            <a:ext cx="4748094" cy="394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Смысловая связь установлена и проанализирована?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6262" y="5446216"/>
            <a:ext cx="5025701" cy="84018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353460" y="5540772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1150" dirty="0"/>
          </a:p>
        </p:txBody>
      </p:sp>
      <p:sp>
        <p:nvSpPr>
          <p:cNvPr id="17" name="Text 10"/>
          <p:cNvSpPr/>
          <p:nvPr/>
        </p:nvSpPr>
        <p:spPr>
          <a:xfrm>
            <a:off x="1055066" y="5950545"/>
            <a:ext cx="4694120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Авторская позиция соответствует проблеме?</a:t>
            </a:r>
            <a:endParaRPr lang="en-US" sz="12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55883" y="1503859"/>
            <a:ext cx="5025701" cy="84018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693081" y="1598414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150" dirty="0"/>
          </a:p>
        </p:txBody>
      </p:sp>
      <p:sp>
        <p:nvSpPr>
          <p:cNvPr id="20" name="Text 12"/>
          <p:cNvSpPr/>
          <p:nvPr/>
        </p:nvSpPr>
        <p:spPr>
          <a:xfrm>
            <a:off x="6394687" y="2008188"/>
            <a:ext cx="4109538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Своя позиция выражена и обоснована?</a:t>
            </a:r>
            <a:endParaRPr lang="en-US" sz="12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55883" y="2440186"/>
            <a:ext cx="5025701" cy="840184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8693081" y="2534741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150" dirty="0"/>
          </a:p>
        </p:txBody>
      </p:sp>
      <p:sp>
        <p:nvSpPr>
          <p:cNvPr id="23" name="Text 14"/>
          <p:cNvSpPr/>
          <p:nvPr/>
        </p:nvSpPr>
        <p:spPr>
          <a:xfrm>
            <a:off x="6394687" y="2944515"/>
            <a:ext cx="3305588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Нет пересказа вместо анализа?</a:t>
            </a:r>
            <a:endParaRPr lang="en-US" sz="12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55883" y="3376513"/>
            <a:ext cx="5025701" cy="840184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8693081" y="3471069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150" dirty="0"/>
          </a:p>
        </p:txBody>
      </p:sp>
      <p:sp>
        <p:nvSpPr>
          <p:cNvPr id="26" name="Text 16"/>
          <p:cNvSpPr/>
          <p:nvPr/>
        </p:nvSpPr>
        <p:spPr>
          <a:xfrm>
            <a:off x="6394687" y="3880842"/>
            <a:ext cx="3689357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Нет неоправданных повторов слов?</a:t>
            </a:r>
            <a:endParaRPr lang="en-US" sz="120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55883" y="4312841"/>
            <a:ext cx="5025701" cy="840184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8693081" y="4407396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1150" dirty="0"/>
          </a:p>
        </p:txBody>
      </p:sp>
      <p:sp>
        <p:nvSpPr>
          <p:cNvPr id="29" name="Text 18"/>
          <p:cNvSpPr/>
          <p:nvPr/>
        </p:nvSpPr>
        <p:spPr>
          <a:xfrm>
            <a:off x="6394687" y="4817170"/>
            <a:ext cx="4692929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переходы между абзацами есть?</a:t>
            </a:r>
            <a:endParaRPr lang="en-US" sz="120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55883" y="5249168"/>
            <a:ext cx="5025701" cy="840184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8693081" y="5343723"/>
            <a:ext cx="151305" cy="1891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1150" dirty="0"/>
          </a:p>
        </p:txBody>
      </p:sp>
      <p:sp>
        <p:nvSpPr>
          <p:cNvPr id="32" name="Text 20"/>
          <p:cNvSpPr/>
          <p:nvPr/>
        </p:nvSpPr>
        <p:spPr>
          <a:xfrm>
            <a:off x="6394687" y="5753497"/>
            <a:ext cx="4122634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Орфография и пунктуация проверены?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34987"/>
            <a:ext cx="6296860" cy="8784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Топ ловушек ЕГЭ: где теряют баллы чаще всего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61475" y="1592659"/>
            <a:ext cx="629686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Эти ошибки —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«подводные камни»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которые не видны на первый взгляд, но стоят реальных баллов. Предупреждён — значит вооружён.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61475" y="2143125"/>
            <a:ext cx="6296860" cy="1007368"/>
          </a:xfrm>
          <a:prstGeom prst="roundRect">
            <a:avLst>
              <a:gd name="adj" fmla="val 5861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8315" y="2289969"/>
            <a:ext cx="2440026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Этические ошибки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08315" y="2587526"/>
            <a:ext cx="600318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Грубость, бестактность в адрес автора или героев. Снимается полностью по К11 — ноль баллов за этику.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61475" y="3269952"/>
            <a:ext cx="6296860" cy="1007368"/>
          </a:xfrm>
          <a:prstGeom prst="roundRect">
            <a:avLst>
              <a:gd name="adj" fmla="val 5861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8315" y="3416796"/>
            <a:ext cx="2770515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Фактические ошибки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08315" y="3714353"/>
            <a:ext cx="600318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Неверное имя автора, искажение сюжета, неточное название произведения. Снимает баллы по К12.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61475" y="4396780"/>
            <a:ext cx="6296860" cy="1007368"/>
          </a:xfrm>
          <a:prstGeom prst="roundRect">
            <a:avLst>
              <a:gd name="adj" fmla="val 5861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8315" y="4543623"/>
            <a:ext cx="2900885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Выход за рамки текста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08315" y="4841180"/>
            <a:ext cx="600318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Комментарий строится на «знании жизни», а не на тексте. Примеры должны быть из предложенного текста.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61475" y="5523607"/>
            <a:ext cx="6296860" cy="799306"/>
          </a:xfrm>
          <a:prstGeom prst="roundRect">
            <a:avLst>
              <a:gd name="adj" fmla="val 7387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8315" y="5670451"/>
            <a:ext cx="2511164" cy="225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Нарушение объёма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808315" y="5968008"/>
            <a:ext cx="600318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Менее 150 слов — сочинение не проверяется. Оптимальный объём: 200–350 слов.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36277"/>
            <a:ext cx="6296860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Ты готов. Твоё сочинение будет лучшим!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5233360" y="1667470"/>
            <a:ext cx="6296860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Теперь у тебя есть всё необходимое: структура, клише, логика, примеры и стратегия.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ЕГЭ — это не экзамен на удачу, а экзамен на подготовку.</a:t>
            </a:r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А ты — подготовлен.</a:t>
            </a:r>
            <a:endParaRPr lang="en-US" sz="1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270621"/>
            <a:ext cx="6296860" cy="85576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388535" y="2425799"/>
            <a:ext cx="2186131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Знай структуру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5388535" y="2744986"/>
            <a:ext cx="598651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 элементов сочинения — как дыхание. Автоматически.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260328"/>
            <a:ext cx="6296860" cy="85576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388535" y="3415506"/>
            <a:ext cx="2686181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📝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Пиши по алгоритму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5388535" y="3734693"/>
            <a:ext cx="598651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Скелет → наполнение → проверка. Никакой импровизации в структуре.</a:t>
            </a:r>
            <a:endParaRPr lang="en-US" sz="11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4250035"/>
            <a:ext cx="6296860" cy="85576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388535" y="4405213"/>
            <a:ext cx="3030958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Проверяй по чек-листу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5388535" y="4724400"/>
            <a:ext cx="598651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 вопросов перед сдачей — 10 спасённых баллов.</a:t>
            </a:r>
            <a:endParaRPr lang="en-US" sz="11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3360" y="5239742"/>
            <a:ext cx="6296860" cy="108198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388535" y="5394920"/>
            <a:ext cx="1860603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🌟</a:t>
            </a:r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Верь в себя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5388535" y="5714107"/>
            <a:ext cx="5986511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21+ балл — это реально. Тысячи учеников делали это раньше тебя. Теперь твоя очередь.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2026-06-10T13:14:36Z</dcterms:created>
  <dcterms:modified xsi:type="dcterms:W3CDTF">2026-06-10T13:14:36Z</dcterms:modified>
</cp:coreProperties>
</file>