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1695" cy="6858000"/>
  <p:notesSz cx="6858000" cy="12191695"/>
  <p:embeddedFontLst>
    <p:embeddedFont>
      <p:font typeface="Lato Thin"/>
      <p:regular r:id="rId201314"/>
    </p:embeddedFont>
    <p:embeddedFont>
      <p:font typeface="Lato Light"/>
      <p:regular r:id="rId201315"/>
    </p:embeddedFont>
    <p:embeddedFont>
      <p:font typeface="Lato"/>
      <p:regular r:id="rId201316"/>
    </p:embeddedFont>
    <p:embeddedFont>
      <p:font typeface="Lato Bold"/>
      <p:regular r:id="rId201317"/>
    </p:embeddedFont>
    <p:embeddedFont>
      <p:font typeface="Lato Black"/>
      <p:regular r:id="rId2013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ECE6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1.png"/><Relationship Id="rId4" Type="http://schemas.openxmlformats.org/officeDocument/2006/relationships/image" Target="../media/image-2-2.sv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1.png"/><Relationship Id="rId4" Type="http://schemas.openxmlformats.org/officeDocument/2006/relationships/image" Target="../media/image-5-2.svg"/><Relationship Id="rId5" Type="http://schemas.openxmlformats.org/officeDocument/2006/relationships/image" Target="../media/image-5-1.png"/><Relationship Id="rId6" Type="http://schemas.openxmlformats.org/officeDocument/2006/relationships/image" Target="../media/image-5-2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2.png"/><Relationship Id="rId5" Type="http://schemas.openxmlformats.org/officeDocument/2006/relationships/image" Target="../media/image-7-3.svg"/><Relationship Id="rId6" Type="http://schemas.openxmlformats.org/officeDocument/2006/relationships/image" Target="../media/image-7-2.png"/><Relationship Id="rId7" Type="http://schemas.openxmlformats.org/officeDocument/2006/relationships/image" Target="../media/image-7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1.png"/><Relationship Id="rId4" Type="http://schemas.openxmlformats.org/officeDocument/2006/relationships/image" Target="../media/image-10-2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1.png"/><Relationship Id="rId8" Type="http://schemas.openxmlformats.org/officeDocument/2006/relationships/image" Target="../media/image-10-2.svg"/><Relationship Id="rId9" Type="http://schemas.openxmlformats.org/officeDocument/2006/relationships/image" Target="../media/image-10-1.png"/><Relationship Id="rId10" Type="http://schemas.openxmlformats.org/officeDocument/2006/relationships/image" Target="../media/image-10-2.svg"/><Relationship Id="rId11" Type="http://schemas.openxmlformats.org/officeDocument/2006/relationships/image" Target="../media/image-10-5.png"/><Relationship Id="rId12" Type="http://schemas.openxmlformats.org/officeDocument/2006/relationships/image" Target="../media/image-10-6.svg"/><Relationship Id="rId13" Type="http://schemas.openxmlformats.org/officeDocument/2006/relationships/image" Target="../media/image-8-1.pn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1.png"/><Relationship Id="rId4" Type="http://schemas.openxmlformats.org/officeDocument/2006/relationships/image" Target="../media/image-12-2.svg"/><Relationship Id="rId5" Type="http://schemas.openxmlformats.org/officeDocument/2006/relationships/image" Target="../media/image-12-1.png"/><Relationship Id="rId6" Type="http://schemas.openxmlformats.org/officeDocument/2006/relationships/image" Target="../media/image-12-2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1.png"/><Relationship Id="rId4" Type="http://schemas.openxmlformats.org/officeDocument/2006/relationships/image" Target="../media/image-13-2.svg"/><Relationship Id="rId5" Type="http://schemas.openxmlformats.org/officeDocument/2006/relationships/image" Target="../media/image-13-1.png"/><Relationship Id="rId6" Type="http://schemas.openxmlformats.org/officeDocument/2006/relationships/image" Target="../media/image-13-2.svg"/><Relationship Id="rId7" Type="http://schemas.openxmlformats.org/officeDocument/2006/relationships/image" Target="../media/image-13-1.png"/><Relationship Id="rId8" Type="http://schemas.openxmlformats.org/officeDocument/2006/relationships/image" Target="../media/image-13-2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212280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Словосочетание и виды связи в нём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3469184"/>
            <a:ext cx="629686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Согласование, управление, примыкание — синтаксис русского языка · 8 класс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356682" y="4343202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68152"/>
            <a:ext cx="6853264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Понятие словосочетания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525350" y="1642269"/>
            <a:ext cx="5476043" cy="3932436"/>
          </a:xfrm>
          <a:prstGeom prst="roundRect">
            <a:avLst>
              <a:gd name="adj" fmla="val 721"/>
            </a:avLst>
          </a:prstGeom>
          <a:solidFill>
            <a:srgbClr val="282824"/>
          </a:solidFill>
          <a:ln/>
        </p:spPr>
      </p:sp>
      <p:sp>
        <p:nvSpPr>
          <p:cNvPr id="4" name="Text 2"/>
          <p:cNvSpPr/>
          <p:nvPr/>
        </p:nvSpPr>
        <p:spPr>
          <a:xfrm>
            <a:off x="714357" y="1831280"/>
            <a:ext cx="396984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Что такое словосочетание?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14357" y="2315567"/>
            <a:ext cx="5098029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Словосочетание — это два или несколько слов, связанных между собой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 смыслу и грамматически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Оно точнее, чем отдельное слово, называет предметы, действия и их признаки.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332776" y="1831280"/>
            <a:ext cx="54981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Два вида связи внутри словосочетания</a:t>
            </a:r>
            <a:endParaRPr lang="en-US" sz="185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32776" y="2339181"/>
            <a:ext cx="2507394" cy="30228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648780" y="2553593"/>
            <a:ext cx="197698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Смысловая связь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6648780" y="3333155"/>
            <a:ext cx="1976983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Одно слово поясняет другое. От главного к зависимому всегда можно задать вопрос.</a:t>
            </a:r>
            <a:endParaRPr lang="en-US" sz="14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29176" y="2339181"/>
            <a:ext cx="2507394" cy="302289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345180" y="2553593"/>
            <a:ext cx="197698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Грамматическая связь</a:t>
            </a:r>
            <a:endParaRPr lang="en-US" sz="1850" dirty="0"/>
          </a:p>
        </p:txBody>
      </p:sp>
      <p:sp>
        <p:nvSpPr>
          <p:cNvPr id="12" name="Text 8"/>
          <p:cNvSpPr/>
          <p:nvPr/>
        </p:nvSpPr>
        <p:spPr>
          <a:xfrm>
            <a:off x="9345180" y="3333155"/>
            <a:ext cx="1976983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Выражается с помощью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окончаний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зависимого слова или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окончаний и предлогов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356682" y="5787330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37183"/>
            <a:ext cx="6839870" cy="552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Структура словосочетания</a:t>
            </a:r>
            <a:endParaRPr lang="en-US" sz="3450" dirty="0"/>
          </a:p>
        </p:txBody>
      </p:sp>
      <p:sp>
        <p:nvSpPr>
          <p:cNvPr id="4" name="Text 1"/>
          <p:cNvSpPr/>
          <p:nvPr/>
        </p:nvSpPr>
        <p:spPr>
          <a:xfrm>
            <a:off x="661475" y="1437481"/>
            <a:ext cx="6906444" cy="273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 любом словосочетании одно слово </a:t>
            </a:r>
            <a:pPr algn="l" indent="0" marL="0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командует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другое </a:t>
            </a:r>
            <a:pPr algn="l" indent="0" marL="0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подчиняется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661475" y="1897063"/>
            <a:ext cx="6296860" cy="2728516"/>
          </a:xfrm>
          <a:prstGeom prst="roundRect">
            <a:avLst>
              <a:gd name="adj" fmla="val 972"/>
            </a:avLst>
          </a:prstGeom>
          <a:solidFill>
            <a:srgbClr val="E5DFD2"/>
          </a:solidFill>
          <a:ln/>
        </p:spPr>
      </p:sp>
      <p:sp>
        <p:nvSpPr>
          <p:cNvPr id="6" name="Shape 3"/>
          <p:cNvSpPr/>
          <p:nvPr/>
        </p:nvSpPr>
        <p:spPr>
          <a:xfrm>
            <a:off x="661475" y="1897063"/>
            <a:ext cx="6296860" cy="1501080"/>
          </a:xfrm>
          <a:prstGeom prst="rect">
            <a:avLst/>
          </a:prstGeom>
          <a:solidFill>
            <a:srgbClr val="E5DFD2"/>
          </a:solidFill>
          <a:ln/>
        </p:spPr>
      </p:sp>
      <p:sp>
        <p:nvSpPr>
          <p:cNvPr id="7" name="Text 4"/>
          <p:cNvSpPr/>
          <p:nvPr/>
        </p:nvSpPr>
        <p:spPr>
          <a:xfrm>
            <a:off x="826769" y="2062361"/>
            <a:ext cx="2209447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Главное слово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826769" y="2437606"/>
            <a:ext cx="5966271" cy="5472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Слово, </a:t>
            </a:r>
            <a:pPr algn="l" indent="0" marL="0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от которого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задаётся вопрос. При разборе над ним ставится знак </a:t>
            </a:r>
            <a:pPr algn="l" indent="0" marL="0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×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61475" y="3398143"/>
            <a:ext cx="6296860" cy="1227435"/>
          </a:xfrm>
          <a:prstGeom prst="rect">
            <a:avLst/>
          </a:prstGeom>
          <a:solidFill>
            <a:srgbClr val="E5DFD2"/>
          </a:solidFill>
          <a:ln/>
        </p:spPr>
      </p:sp>
      <p:sp>
        <p:nvSpPr>
          <p:cNvPr id="10" name="Shape 7"/>
          <p:cNvSpPr/>
          <p:nvPr/>
        </p:nvSpPr>
        <p:spPr>
          <a:xfrm>
            <a:off x="661475" y="3398143"/>
            <a:ext cx="6296860" cy="19050"/>
          </a:xfrm>
          <a:prstGeom prst="roundRect">
            <a:avLst>
              <a:gd name="adj" fmla="val 139183"/>
            </a:avLst>
          </a:prstGeom>
          <a:solidFill>
            <a:srgbClr val="CBC5B8"/>
          </a:solidFill>
          <a:ln/>
        </p:spPr>
      </p:sp>
      <p:sp>
        <p:nvSpPr>
          <p:cNvPr id="11" name="Shape 8"/>
          <p:cNvSpPr/>
          <p:nvPr/>
        </p:nvSpPr>
        <p:spPr>
          <a:xfrm>
            <a:off x="3588950" y="3186757"/>
            <a:ext cx="441810" cy="441821"/>
          </a:xfrm>
          <a:prstGeom prst="roundRect">
            <a:avLst>
              <a:gd name="adj" fmla="val 6001"/>
            </a:avLst>
          </a:prstGeom>
          <a:solidFill>
            <a:srgbClr val="EFECE6"/>
          </a:solidFill>
          <a:ln w="19050">
            <a:solidFill>
              <a:srgbClr val="CBC5B8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99378" y="3297188"/>
            <a:ext cx="220855" cy="220861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826769" y="3811389"/>
            <a:ext cx="2209447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Зависимое слово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826769" y="4186634"/>
            <a:ext cx="5966271" cy="273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Слово, </a:t>
            </a:r>
            <a:pPr algn="l" indent="0" marL="0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 которому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задаётся вопрос от главного.</a:t>
            </a:r>
            <a:endParaRPr lang="en-US" sz="1350" dirty="0"/>
          </a:p>
        </p:txBody>
      </p:sp>
      <p:sp>
        <p:nvSpPr>
          <p:cNvPr id="15" name="Shape 11"/>
          <p:cNvSpPr/>
          <p:nvPr/>
        </p:nvSpPr>
        <p:spPr>
          <a:xfrm>
            <a:off x="661475" y="4811514"/>
            <a:ext cx="6296860" cy="949623"/>
          </a:xfrm>
          <a:prstGeom prst="roundRect">
            <a:avLst>
              <a:gd name="adj" fmla="val 2792"/>
            </a:avLst>
          </a:prstGeom>
          <a:solidFill>
            <a:srgbClr val="E7E7E4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79" y="5061843"/>
            <a:ext cx="220855" cy="176709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35739" y="5020965"/>
            <a:ext cx="5545892" cy="5472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Пример: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pPr algn="l" indent="0" marL="0">
              <a:lnSpc>
                <a:spcPct val="129000"/>
              </a:lnSpc>
              <a:buNone/>
            </a:pPr>
            <a:r>
              <a:rPr lang="en-US" sz="1350" i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Интересная книга.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Слово </a:t>
            </a:r>
            <a:pPr algn="l" indent="0" marL="0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книга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главное (×). Книга (какая?) → </a:t>
            </a:r>
            <a:pPr algn="l" indent="0" marL="0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интересная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зависимое.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356682" y="5947073"/>
            <a:ext cx="6906444" cy="273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3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29407"/>
            <a:ext cx="7409074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Запретная зона синтаксиса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098080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Далеко не каждое сочетание слов является словосочетанием. Запомните три главных исключения: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613124"/>
            <a:ext cx="3496877" cy="2600424"/>
          </a:xfrm>
          <a:prstGeom prst="roundRect">
            <a:avLst>
              <a:gd name="adj" fmla="val 1090"/>
            </a:avLst>
          </a:prstGeom>
          <a:solidFill>
            <a:srgbClr val="E5DFD2"/>
          </a:solidFill>
          <a:ln/>
        </p:spPr>
      </p:sp>
      <p:sp>
        <p:nvSpPr>
          <p:cNvPr id="5" name="Text 3"/>
          <p:cNvSpPr/>
          <p:nvPr/>
        </p:nvSpPr>
        <p:spPr>
          <a:xfrm>
            <a:off x="850482" y="2802136"/>
            <a:ext cx="3118863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⚡</a:t>
            </a:r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Грамматическая основа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0482" y="3512443"/>
            <a:ext cx="3118863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Подлежащее + сказуемое — это уже предложение. Они равноправны.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«Пошёл дождь»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не словосочетание.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347359" y="2613124"/>
            <a:ext cx="3496877" cy="2600424"/>
          </a:xfrm>
          <a:prstGeom prst="roundRect">
            <a:avLst>
              <a:gd name="adj" fmla="val 1090"/>
            </a:avLst>
          </a:prstGeom>
          <a:solidFill>
            <a:srgbClr val="E5DFD2"/>
          </a:solidFill>
          <a:ln/>
        </p:spPr>
      </p:sp>
      <p:sp>
        <p:nvSpPr>
          <p:cNvPr id="8" name="Text 6"/>
          <p:cNvSpPr/>
          <p:nvPr/>
        </p:nvSpPr>
        <p:spPr>
          <a:xfrm>
            <a:off x="4536366" y="2802136"/>
            <a:ext cx="2785398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⚡</a:t>
            </a:r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Однородные члены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4536366" y="3217168"/>
            <a:ext cx="3118863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Связаны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сочинительной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а не подчинительной связью.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«Яблоки и груши»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не словосочетание.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033244" y="2613124"/>
            <a:ext cx="3496877" cy="2600424"/>
          </a:xfrm>
          <a:prstGeom prst="roundRect">
            <a:avLst>
              <a:gd name="adj" fmla="val 1090"/>
            </a:avLst>
          </a:prstGeom>
          <a:solidFill>
            <a:srgbClr val="E5DFD2"/>
          </a:solidFill>
          <a:ln/>
        </p:spPr>
      </p:sp>
      <p:sp>
        <p:nvSpPr>
          <p:cNvPr id="11" name="Text 9"/>
          <p:cNvSpPr/>
          <p:nvPr/>
        </p:nvSpPr>
        <p:spPr>
          <a:xfrm>
            <a:off x="8222251" y="2802136"/>
            <a:ext cx="3118863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⚡</a:t>
            </a:r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Служебное + знаменательное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8222251" y="3512443"/>
            <a:ext cx="3118863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Предлог, союз или частица со знаменательным словом.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«Около дома», «пусть поёт»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не словосочетания.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356682" y="5426174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12180"/>
            <a:ext cx="1083461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Виды словосочетаний по главному слову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580852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 зависимости от того, какой частью речи выражено главное слово, словосочетания делятся на три типа:</a:t>
            </a:r>
            <a:endParaRPr lang="en-US" sz="1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095897"/>
            <a:ext cx="3496877" cy="363487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268183" y="2227560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875881" y="2877344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Глагольные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75881" y="3286026"/>
            <a:ext cx="3068065" cy="10206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Главное слово —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глагол, причастие или деепричастие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Читать книгу, громко смеясь</a:t>
            </a:r>
            <a:endParaRPr lang="en-US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2095897"/>
            <a:ext cx="3496877" cy="363487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54067" y="2227560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4561766" y="2877344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Именные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4561766" y="3286026"/>
            <a:ext cx="3068065" cy="2230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Главное слово —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существительное, прилагательное, числительное или местоимение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Новый дом, нужный всем, три друга</a:t>
            </a:r>
            <a:endParaRPr lang="en-US" sz="14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3244" y="2095897"/>
            <a:ext cx="3496877" cy="363487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639952" y="2227560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8247650" y="2877344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Наречные</a:t>
            </a:r>
            <a:endParaRPr lang="en-US" sz="1850" dirty="0"/>
          </a:p>
        </p:txBody>
      </p:sp>
      <p:sp>
        <p:nvSpPr>
          <p:cNvPr id="15" name="Text 10"/>
          <p:cNvSpPr/>
          <p:nvPr/>
        </p:nvSpPr>
        <p:spPr>
          <a:xfrm>
            <a:off x="8247650" y="3286026"/>
            <a:ext cx="3068065" cy="71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Главное слово —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наречие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Очень быстро, наедине с собой</a:t>
            </a:r>
            <a:endParaRPr lang="en-US" sz="1450" dirty="0"/>
          </a:p>
        </p:txBody>
      </p:sp>
      <p:sp>
        <p:nvSpPr>
          <p:cNvPr id="16" name="Text 11"/>
          <p:cNvSpPr/>
          <p:nvPr/>
        </p:nvSpPr>
        <p:spPr>
          <a:xfrm>
            <a:off x="356682" y="5943402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5448"/>
            <a:ext cx="6296860" cy="11047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Три вида подчинительной связи</a:t>
            </a:r>
            <a:endParaRPr lang="en-US" sz="3450" dirty="0"/>
          </a:p>
        </p:txBody>
      </p:sp>
      <p:sp>
        <p:nvSpPr>
          <p:cNvPr id="4" name="Text 1"/>
          <p:cNvSpPr/>
          <p:nvPr/>
        </p:nvSpPr>
        <p:spPr>
          <a:xfrm>
            <a:off x="661475" y="1918097"/>
            <a:ext cx="6296860" cy="5472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 русском языке существует ровно </a:t>
            </a:r>
            <a:pPr algn="l" indent="0" marL="0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три способа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грамматически привязать зависимое слово к главному: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2651323"/>
            <a:ext cx="883719" cy="106054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710488" y="2828032"/>
            <a:ext cx="2209447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1. Согласование</a:t>
            </a:r>
            <a:endParaRPr lang="en-US" sz="1700" dirty="0"/>
          </a:p>
        </p:txBody>
      </p:sp>
      <p:sp>
        <p:nvSpPr>
          <p:cNvPr id="7" name="Text 3"/>
          <p:cNvSpPr/>
          <p:nvPr/>
        </p:nvSpPr>
        <p:spPr>
          <a:xfrm>
            <a:off x="1710488" y="3203277"/>
            <a:ext cx="5247846" cy="273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Зависимое слово полностью копирует форму главного</a:t>
            </a:r>
            <a:endParaRPr lang="en-US" sz="13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3711873"/>
            <a:ext cx="883719" cy="106054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710488" y="3888581"/>
            <a:ext cx="2209447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2. Управление</a:t>
            </a:r>
            <a:endParaRPr lang="en-US" sz="1700" dirty="0"/>
          </a:p>
        </p:txBody>
      </p:sp>
      <p:sp>
        <p:nvSpPr>
          <p:cNvPr id="10" name="Text 5"/>
          <p:cNvSpPr/>
          <p:nvPr/>
        </p:nvSpPr>
        <p:spPr>
          <a:xfrm>
            <a:off x="1710488" y="4263827"/>
            <a:ext cx="5247846" cy="273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Главное слово требует определённого падежа</a:t>
            </a:r>
            <a:endParaRPr lang="en-US" sz="13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4772422"/>
            <a:ext cx="883719" cy="1060549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710488" y="4949130"/>
            <a:ext cx="2209447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3. Примыкание</a:t>
            </a:r>
            <a:endParaRPr lang="en-US" sz="1700" dirty="0"/>
          </a:p>
        </p:txBody>
      </p:sp>
      <p:sp>
        <p:nvSpPr>
          <p:cNvPr id="13" name="Text 7"/>
          <p:cNvSpPr/>
          <p:nvPr/>
        </p:nvSpPr>
        <p:spPr>
          <a:xfrm>
            <a:off x="1710488" y="5324376"/>
            <a:ext cx="5247846" cy="273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Слова связываются только по смыслу, без изменений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356682" y="6018907"/>
            <a:ext cx="6906444" cy="273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3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4966"/>
            <a:ext cx="4079773" cy="433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Согласование</a:t>
            </a:r>
            <a:endParaRPr lang="en-US" sz="2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226245"/>
            <a:ext cx="6946131" cy="390723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52482" y="2495649"/>
            <a:ext cx="780336" cy="237133"/>
          </a:xfrm>
          <a:prstGeom prst="roundRect">
            <a:avLst>
              <a:gd name="adj" fmla="val 7024"/>
            </a:avLst>
          </a:prstGeom>
          <a:solidFill>
            <a:srgbClr val="E7E7E4"/>
          </a:solidFill>
          <a:ln/>
        </p:spPr>
      </p:sp>
      <p:sp>
        <p:nvSpPr>
          <p:cNvPr id="5" name="Text 2"/>
          <p:cNvSpPr/>
          <p:nvPr/>
        </p:nvSpPr>
        <p:spPr>
          <a:xfrm>
            <a:off x="8035724" y="2537222"/>
            <a:ext cx="1223436" cy="153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ВИД СВЯЗИ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7952482" y="2773462"/>
            <a:ext cx="3583989" cy="433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Зависимое слово принимает формы главного слова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7952482" y="3309144"/>
            <a:ext cx="3583989" cy="5777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 изменении формы главного слова зависимое меняется </a:t>
            </a:r>
            <a:pPr algn="l" indent="0" marL="0">
              <a:lnSpc>
                <a:spcPct val="116000"/>
              </a:lnSpc>
              <a:buNone/>
            </a:pPr>
            <a:r>
              <a:rPr lang="en-US" sz="10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автоматически</a:t>
            </a:r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полностью копирует род, число и падеж.</a:t>
            </a:r>
            <a:endParaRPr lang="en-US" sz="10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425" y="5343624"/>
            <a:ext cx="3557002" cy="70127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38377" y="5362674"/>
            <a:ext cx="1735094" cy="2168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Вопросы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838377" y="5640685"/>
            <a:ext cx="3361050" cy="192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Какой? Чей? Какая? Какое? Какие?</a:t>
            </a:r>
            <a:endParaRPr lang="en-US" sz="10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07772" y="5343624"/>
            <a:ext cx="3557002" cy="70127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503724" y="5362674"/>
            <a:ext cx="1735094" cy="2168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Зависимое слово</a:t>
            </a:r>
            <a:endParaRPr lang="en-US" sz="1350" dirty="0"/>
          </a:p>
        </p:txBody>
      </p:sp>
      <p:sp>
        <p:nvSpPr>
          <p:cNvPr id="13" name="Text 8"/>
          <p:cNvSpPr/>
          <p:nvPr/>
        </p:nvSpPr>
        <p:spPr>
          <a:xfrm>
            <a:off x="4503724" y="5640685"/>
            <a:ext cx="3361050" cy="3851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Прилагательное, причастие, местоимение-прилагательное, порядковое числительное</a:t>
            </a:r>
            <a:endParaRPr lang="en-US" sz="10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73119" y="5343624"/>
            <a:ext cx="3557002" cy="70127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169071" y="5362674"/>
            <a:ext cx="1735094" cy="2168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Пример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8169071" y="5640685"/>
            <a:ext cx="3361050" cy="3851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Зелёный лист → зелёного листа → зелёным листом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356682" y="6140450"/>
            <a:ext cx="11478330" cy="192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0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64121"/>
            <a:ext cx="5833123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Разбор согласования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127250"/>
            <a:ext cx="347385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Стандартные примеры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661475" y="2635151"/>
            <a:ext cx="2507394" cy="673298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</p:sp>
      <p:sp>
        <p:nvSpPr>
          <p:cNvPr id="5" name="Text 3"/>
          <p:cNvSpPr/>
          <p:nvPr/>
        </p:nvSpPr>
        <p:spPr>
          <a:xfrm>
            <a:off x="850482" y="2824163"/>
            <a:ext cx="212938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Школьный двор</a:t>
            </a:r>
            <a:endParaRPr lang="en-US" sz="1850" dirty="0"/>
          </a:p>
        </p:txBody>
      </p:sp>
      <p:sp>
        <p:nvSpPr>
          <p:cNvPr id="6" name="Shape 4"/>
          <p:cNvSpPr/>
          <p:nvPr/>
        </p:nvSpPr>
        <p:spPr>
          <a:xfrm>
            <a:off x="3357875" y="2635151"/>
            <a:ext cx="2507394" cy="673298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</p:sp>
      <p:sp>
        <p:nvSpPr>
          <p:cNvPr id="7" name="Text 5"/>
          <p:cNvSpPr/>
          <p:nvPr/>
        </p:nvSpPr>
        <p:spPr>
          <a:xfrm>
            <a:off x="3546882" y="2824163"/>
            <a:ext cx="212938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Летящая птица</a:t>
            </a:r>
            <a:endParaRPr lang="en-US" sz="1850" dirty="0"/>
          </a:p>
        </p:txBody>
      </p:sp>
      <p:sp>
        <p:nvSpPr>
          <p:cNvPr id="8" name="Shape 6"/>
          <p:cNvSpPr/>
          <p:nvPr/>
        </p:nvSpPr>
        <p:spPr>
          <a:xfrm>
            <a:off x="661475" y="3497461"/>
            <a:ext cx="2507394" cy="673298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</p:sp>
      <p:sp>
        <p:nvSpPr>
          <p:cNvPr id="9" name="Text 7"/>
          <p:cNvSpPr/>
          <p:nvPr/>
        </p:nvSpPr>
        <p:spPr>
          <a:xfrm>
            <a:off x="850482" y="3686473"/>
            <a:ext cx="212938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Наш класс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3357875" y="3497461"/>
            <a:ext cx="2507394" cy="673298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</p:sp>
      <p:sp>
        <p:nvSpPr>
          <p:cNvPr id="11" name="Text 9"/>
          <p:cNvSpPr/>
          <p:nvPr/>
        </p:nvSpPr>
        <p:spPr>
          <a:xfrm>
            <a:off x="3546882" y="3686473"/>
            <a:ext cx="212938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Первый урок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6332776" y="2127250"/>
            <a:ext cx="5203794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Коварный случай: Существительное + Приложение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6332776" y="2906812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Если два существительных стоят рядом и оба изменяются по падежам — это тоже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согласование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332776" y="3724275"/>
            <a:ext cx="5203794" cy="1341834"/>
          </a:xfrm>
          <a:prstGeom prst="roundRect">
            <a:avLst>
              <a:gd name="adj" fmla="val 2113"/>
            </a:avLst>
          </a:prstGeom>
          <a:solidFill>
            <a:srgbClr val="E7E7E4"/>
          </a:solidFill>
          <a:ln/>
        </p:spPr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21783" y="4017367"/>
            <a:ext cx="236234" cy="189012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6947024" y="3941564"/>
            <a:ext cx="440053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Город-герой → города-героя → городу-герою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Озеро Байкал → у озера Байкала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Оба слова меняются — связь согласование.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356682" y="5491361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4729540" cy="515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Управление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2812" y="1250355"/>
            <a:ext cx="5470686" cy="4681339"/>
          </a:xfrm>
          <a:prstGeom prst="roundRect">
            <a:avLst>
              <a:gd name="adj" fmla="val 528"/>
            </a:avLst>
          </a:prstGeom>
          <a:solidFill>
            <a:srgbClr val="282824"/>
          </a:solidFill>
          <a:ln/>
        </p:spPr>
      </p:sp>
      <p:sp>
        <p:nvSpPr>
          <p:cNvPr id="4" name="Shape 2"/>
          <p:cNvSpPr/>
          <p:nvPr/>
        </p:nvSpPr>
        <p:spPr>
          <a:xfrm>
            <a:off x="707610" y="1411982"/>
            <a:ext cx="926779" cy="296267"/>
          </a:xfrm>
          <a:prstGeom prst="roundRect">
            <a:avLst>
              <a:gd name="adj" fmla="val 6675"/>
            </a:avLst>
          </a:prstGeom>
          <a:solidFill>
            <a:srgbClr val="282824"/>
          </a:solidFill>
          <a:ln/>
        </p:spPr>
      </p:sp>
      <p:sp>
        <p:nvSpPr>
          <p:cNvPr id="5" name="Text 3"/>
          <p:cNvSpPr/>
          <p:nvPr/>
        </p:nvSpPr>
        <p:spPr>
          <a:xfrm>
            <a:off x="806430" y="1461393"/>
            <a:ext cx="1338725" cy="197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ВИД СВЯЗИ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707610" y="1765697"/>
            <a:ext cx="5141089" cy="5149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Главное слово требует от зависимого определённого падежа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7610" y="2424311"/>
            <a:ext cx="5141089" cy="7402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Главное слово </a:t>
            </a:r>
            <a:pPr algn="l"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жёстко диктует</a:t>
            </a:r>
            <a:pPr algn="l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падеж зависимому существительному. При изменении формы главного слова зависимое </a:t>
            </a:r>
            <a:pPr algn="l"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остаётся неизменным</a:t>
            </a:r>
            <a:pPr algn="l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сохраняет свой падеж.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6303209" y="1394023"/>
            <a:ext cx="3774286" cy="257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Вопросы косвенных падежей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303209" y="1813123"/>
            <a:ext cx="2544798" cy="1015603"/>
          </a:xfrm>
          <a:prstGeom prst="roundRect">
            <a:avLst>
              <a:gd name="adj" fmla="val 2434"/>
            </a:avLst>
          </a:prstGeom>
          <a:solidFill>
            <a:srgbClr val="EFECE6"/>
          </a:solidFill>
          <a:ln w="19050">
            <a:solidFill>
              <a:srgbClr val="CBC5B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87057" y="1996976"/>
            <a:ext cx="2059928" cy="257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Кого? Чего?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87057" y="2398117"/>
            <a:ext cx="2177103" cy="246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Родительный падеж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991673" y="1813123"/>
            <a:ext cx="2544897" cy="1015603"/>
          </a:xfrm>
          <a:prstGeom prst="roundRect">
            <a:avLst>
              <a:gd name="adj" fmla="val 2434"/>
            </a:avLst>
          </a:prstGeom>
          <a:solidFill>
            <a:srgbClr val="EFECE6"/>
          </a:solidFill>
          <a:ln w="19050">
            <a:solidFill>
              <a:srgbClr val="CBC5B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75520" y="1996976"/>
            <a:ext cx="2059928" cy="257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Кому? Чему?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175520" y="2398117"/>
            <a:ext cx="2177202" cy="246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Дательный падеж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303209" y="2972395"/>
            <a:ext cx="2544798" cy="1015603"/>
          </a:xfrm>
          <a:prstGeom prst="roundRect">
            <a:avLst>
              <a:gd name="adj" fmla="val 2434"/>
            </a:avLst>
          </a:prstGeom>
          <a:solidFill>
            <a:srgbClr val="EFECE6"/>
          </a:solidFill>
          <a:ln w="19050">
            <a:solidFill>
              <a:srgbClr val="CBC5B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87057" y="3156248"/>
            <a:ext cx="2059928" cy="257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Кого? Что?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87057" y="3557389"/>
            <a:ext cx="2177103" cy="246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Винительный падеж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8991673" y="2972395"/>
            <a:ext cx="2544897" cy="1015603"/>
          </a:xfrm>
          <a:prstGeom prst="roundRect">
            <a:avLst>
              <a:gd name="adj" fmla="val 2434"/>
            </a:avLst>
          </a:prstGeom>
          <a:solidFill>
            <a:srgbClr val="EFECE6"/>
          </a:solidFill>
          <a:ln w="19050">
            <a:solidFill>
              <a:srgbClr val="CBC5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75520" y="3156248"/>
            <a:ext cx="2059928" cy="257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Кем? Чем?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175520" y="3557389"/>
            <a:ext cx="2177202" cy="246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Творительный падеж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303209" y="4131667"/>
            <a:ext cx="5233360" cy="1015603"/>
          </a:xfrm>
          <a:prstGeom prst="roundRect">
            <a:avLst>
              <a:gd name="adj" fmla="val 2434"/>
            </a:avLst>
          </a:prstGeom>
          <a:solidFill>
            <a:srgbClr val="EFECE6"/>
          </a:solidFill>
          <a:ln w="19050">
            <a:solidFill>
              <a:srgbClr val="CBC5B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87057" y="4315520"/>
            <a:ext cx="2059928" cy="257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 ком? О чём?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87057" y="4716661"/>
            <a:ext cx="4865665" cy="246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Предложный падеж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6303209" y="5308898"/>
            <a:ext cx="5233360" cy="493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Зависимое слово — существительное, местоимение или числительное.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356682" y="6093321"/>
            <a:ext cx="11478330" cy="246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2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47923"/>
            <a:ext cx="5405898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Разбор управления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816596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 управлении связь может осуществляться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напрямую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или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 помощью предлога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661475" y="2520652"/>
            <a:ext cx="409981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Беспредложное управление</a:t>
            </a:r>
            <a:endParaRPr lang="en-US" sz="18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6075" y="3003153"/>
            <a:ext cx="2509179" cy="35321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01281" y="3028553"/>
            <a:ext cx="224397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Читать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книгу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(В.п.)</a:t>
            </a:r>
            <a:endParaRPr lang="en-US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56089" y="3003153"/>
            <a:ext cx="2509179" cy="35321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621295" y="3028553"/>
            <a:ext cx="224397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Рубить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топором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(Тв.п.)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075" y="3683595"/>
            <a:ext cx="5229193" cy="35321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01281" y="3708995"/>
            <a:ext cx="496398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Встретить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друга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(В.п.)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6332776" y="2520652"/>
            <a:ext cx="371019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Предложное управление</a:t>
            </a:r>
            <a:endParaRPr lang="en-US" sz="18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07377" y="3003153"/>
            <a:ext cx="2509179" cy="35321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572582" y="3028553"/>
            <a:ext cx="224397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Войти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 класс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(В.п.)</a:t>
            </a:r>
            <a:endParaRPr lang="en-US" sz="14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27391" y="3003153"/>
            <a:ext cx="2509179" cy="353219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9292596" y="3028553"/>
            <a:ext cx="224397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Думать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 лете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(Пр.п.)</a:t>
            </a:r>
            <a:endParaRPr lang="en-US" sz="145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07377" y="3683595"/>
            <a:ext cx="5229193" cy="353219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6572582" y="3708995"/>
            <a:ext cx="496398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Устать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от учёбы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(Р.п.)</a:t>
            </a:r>
            <a:endParaRPr lang="en-US" sz="1450" dirty="0"/>
          </a:p>
        </p:txBody>
      </p:sp>
      <p:sp>
        <p:nvSpPr>
          <p:cNvPr id="18" name="Shape 10"/>
          <p:cNvSpPr/>
          <p:nvPr/>
        </p:nvSpPr>
        <p:spPr>
          <a:xfrm>
            <a:off x="661475" y="4436666"/>
            <a:ext cx="10868745" cy="1058366"/>
          </a:xfrm>
          <a:prstGeom prst="roundRect">
            <a:avLst>
              <a:gd name="adj" fmla="val 2679"/>
            </a:avLst>
          </a:prstGeom>
          <a:solidFill>
            <a:srgbClr val="E7E7E4"/>
          </a:solidFill>
          <a:ln/>
        </p:spPr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0482" y="4704358"/>
            <a:ext cx="236234" cy="189012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1275723" y="4672905"/>
            <a:ext cx="1006549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Проверка устойчивости: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Читаю книгу — читал книгу — буду читать книгу.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Главное слово меняется, зависимое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книгу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всегда стоит в Винительном падеже.</a:t>
            </a:r>
            <a:endParaRPr lang="en-US" sz="1450" dirty="0"/>
          </a:p>
        </p:txBody>
      </p:sp>
      <p:sp>
        <p:nvSpPr>
          <p:cNvPr id="21" name="Text 12"/>
          <p:cNvSpPr/>
          <p:nvPr/>
        </p:nvSpPr>
        <p:spPr>
          <a:xfrm>
            <a:off x="356682" y="5707658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619423"/>
            <a:ext cx="5098724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5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Примыкание</a:t>
            </a:r>
            <a:endParaRPr lang="en-US" sz="3500" dirty="0"/>
          </a:p>
        </p:txBody>
      </p:sp>
      <p:sp>
        <p:nvSpPr>
          <p:cNvPr id="4" name="Shape 1"/>
          <p:cNvSpPr/>
          <p:nvPr/>
        </p:nvSpPr>
        <p:spPr>
          <a:xfrm>
            <a:off x="5233360" y="1436489"/>
            <a:ext cx="1009823" cy="331589"/>
          </a:xfrm>
          <a:prstGeom prst="roundRect">
            <a:avLst>
              <a:gd name="adj" fmla="val 6498"/>
            </a:avLst>
          </a:prstGeom>
          <a:noFill/>
          <a:ln/>
          <a:effectLst>
            <a:outerShdw sx="100000" sy="100000" kx="0" ky="0" algn="bl" rotWithShape="0" blurRad="101600" dist="50800" dir="16200000">
              <a:srgbClr val="282824">
                <a:alpha val="100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5341010" y="1490266"/>
            <a:ext cx="1404109" cy="224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ВИД СВЯЗИ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233360" y="1959967"/>
            <a:ext cx="6296860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 примыкании нет ни окончаний, ни предлогов. Зависимое слово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грамматически не изменяется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оно само по себе является неизменяемой частью речи.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233360" y="2992140"/>
            <a:ext cx="6296860" cy="1301948"/>
          </a:xfrm>
          <a:prstGeom prst="roundRect">
            <a:avLst>
              <a:gd name="adj" fmla="val 2069"/>
            </a:avLst>
          </a:prstGeom>
          <a:solidFill>
            <a:srgbClr val="E5DFD2"/>
          </a:solidFill>
          <a:ln/>
        </p:spPr>
      </p:sp>
      <p:sp>
        <p:nvSpPr>
          <p:cNvPr id="8" name="Text 5"/>
          <p:cNvSpPr/>
          <p:nvPr/>
        </p:nvSpPr>
        <p:spPr>
          <a:xfrm>
            <a:off x="5412843" y="3171627"/>
            <a:ext cx="224457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Вопросы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5412843" y="3554413"/>
            <a:ext cx="5937895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Наречные: </a:t>
            </a:r>
            <a:pPr algn="l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Как? Где? Куда? Когда? Зачем? Почему?</a:t>
            </a:r>
            <a:endParaRPr lang="en-US" sz="14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Также вопрос </a:t>
            </a:r>
            <a:pPr algn="l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Что делать?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(для инфинитива)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233360" y="4464645"/>
            <a:ext cx="6296860" cy="1301948"/>
          </a:xfrm>
          <a:prstGeom prst="roundRect">
            <a:avLst>
              <a:gd name="adj" fmla="val 2069"/>
            </a:avLst>
          </a:prstGeom>
          <a:solidFill>
            <a:srgbClr val="E5DFD2"/>
          </a:solidFill>
          <a:ln/>
        </p:spPr>
      </p:sp>
      <p:sp>
        <p:nvSpPr>
          <p:cNvPr id="11" name="Text 8"/>
          <p:cNvSpPr/>
          <p:nvPr/>
        </p:nvSpPr>
        <p:spPr>
          <a:xfrm>
            <a:off x="5412843" y="4644132"/>
            <a:ext cx="224457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Зависимое слово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5412843" y="5026918"/>
            <a:ext cx="5937895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Наречие, инфинитив глагола или деепричастие — всё это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неизменяемые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части речи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928568" y="5958483"/>
            <a:ext cx="6906444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90042"/>
            <a:ext cx="5689458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Разбор примыкания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25871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Изучаем три типа неизменяемых зависимых слов:</a:t>
            </a:r>
            <a:endParaRPr lang="en-US" sz="1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773759"/>
            <a:ext cx="3496877" cy="227915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296410" y="2915543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875881" y="3529707"/>
            <a:ext cx="306806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Зависимое слово — наречие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75881" y="4233664"/>
            <a:ext cx="30680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Бежать быстро, жить весело, приехать вчера, очень красивый</a:t>
            </a:r>
            <a:endParaRPr lang="en-US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2773759"/>
            <a:ext cx="3496877" cy="227915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82294" y="2915543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2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4561766" y="3529707"/>
            <a:ext cx="306806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Зависимое слово — инфинитив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4561766" y="4233664"/>
            <a:ext cx="30680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Желание учиться, бросил курить, приказал уйти</a:t>
            </a:r>
            <a:endParaRPr lang="en-US" sz="14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3244" y="2773759"/>
            <a:ext cx="3496877" cy="227915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668179" y="2915543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3</a:t>
            </a:r>
            <a:endParaRPr lang="en-US" sz="1750" dirty="0"/>
          </a:p>
        </p:txBody>
      </p:sp>
      <p:sp>
        <p:nvSpPr>
          <p:cNvPr id="14" name="Text 9"/>
          <p:cNvSpPr/>
          <p:nvPr/>
        </p:nvSpPr>
        <p:spPr>
          <a:xfrm>
            <a:off x="8247650" y="3529707"/>
            <a:ext cx="306806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Зависимое слово — деепричастие</a:t>
            </a:r>
            <a:endParaRPr lang="en-US" sz="1850" dirty="0"/>
          </a:p>
        </p:txBody>
      </p:sp>
      <p:sp>
        <p:nvSpPr>
          <p:cNvPr id="15" name="Text 10"/>
          <p:cNvSpPr/>
          <p:nvPr/>
        </p:nvSpPr>
        <p:spPr>
          <a:xfrm>
            <a:off x="8247650" y="4233664"/>
            <a:ext cx="30680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Шёл улыбаясь, читать не отвлекаясь</a:t>
            </a:r>
            <a:endParaRPr lang="en-US" sz="1450" dirty="0"/>
          </a:p>
        </p:txBody>
      </p:sp>
      <p:sp>
        <p:nvSpPr>
          <p:cNvPr id="16" name="Text 11"/>
          <p:cNvSpPr/>
          <p:nvPr/>
        </p:nvSpPr>
        <p:spPr>
          <a:xfrm>
            <a:off x="356682" y="5265539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02977"/>
            <a:ext cx="1007193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Ловушка с местоимениями ЕГО, ЕЁ, ИХ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771650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Слова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его, её, их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могут быть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разными частями речи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 определять совершенно разный вид связи: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25350" y="2286695"/>
            <a:ext cx="5476043" cy="2223095"/>
          </a:xfrm>
          <a:prstGeom prst="roundRect">
            <a:avLst>
              <a:gd name="adj" fmla="val 1275"/>
            </a:avLst>
          </a:prstGeom>
          <a:solidFill>
            <a:srgbClr val="282824"/>
          </a:solidFill>
          <a:ln/>
        </p:spPr>
      </p:sp>
      <p:sp>
        <p:nvSpPr>
          <p:cNvPr id="5" name="Text 3"/>
          <p:cNvSpPr/>
          <p:nvPr/>
        </p:nvSpPr>
        <p:spPr>
          <a:xfrm>
            <a:off x="714357" y="2475706"/>
            <a:ext cx="297222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Управление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714357" y="2959993"/>
            <a:ext cx="5098029" cy="1379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Личное местоимение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в косвенном падеже. Отвечает на падежный вопрос.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Это личные местоимения в косвенном падеже →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Управление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332776" y="2475706"/>
            <a:ext cx="297222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Примыкание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6332776" y="2959993"/>
            <a:ext cx="5203794" cy="10773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Притяжательное местоимение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Отвечает на вопрос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Чей?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Оно неизменяемо.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Слово не изменяется →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Примыкание</a:t>
            </a:r>
            <a:endParaRPr lang="en-US" sz="145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6075" y="4697016"/>
            <a:ext cx="5341605" cy="35321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901281" y="4722416"/>
            <a:ext cx="507640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Вижу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(кого?)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его</a:t>
            </a:r>
            <a:endParaRPr lang="en-US" sz="14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88515" y="4697016"/>
            <a:ext cx="5341705" cy="35321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453721" y="4722416"/>
            <a:ext cx="507650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Вызвал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(кого?)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их</a:t>
            </a:r>
            <a:endParaRPr lang="en-US" sz="145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075" y="5212060"/>
            <a:ext cx="5341605" cy="353219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01281" y="5237460"/>
            <a:ext cx="507640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Его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книга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(чья?)</a:t>
            </a:r>
            <a:endParaRPr lang="en-US" sz="14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88515" y="5212060"/>
            <a:ext cx="5341705" cy="353219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453721" y="5237460"/>
            <a:ext cx="507650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Их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дом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(чей?)</a:t>
            </a:r>
            <a:endParaRPr lang="en-US" sz="1450" dirty="0"/>
          </a:p>
        </p:txBody>
      </p:sp>
      <p:sp>
        <p:nvSpPr>
          <p:cNvPr id="17" name="Text 11"/>
          <p:cNvSpPr/>
          <p:nvPr/>
        </p:nvSpPr>
        <p:spPr>
          <a:xfrm>
            <a:off x="356682" y="575250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5186"/>
            <a:ext cx="10947821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Пошаговый алгоритм определения связи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4060" y="1503859"/>
            <a:ext cx="6383575" cy="378876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47124" y="4260957"/>
            <a:ext cx="1586812" cy="611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Сравнить форму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5347307" y="4260957"/>
            <a:ext cx="1586812" cy="611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Определить часть речи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3314884" y="4413800"/>
            <a:ext cx="1586812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Найти связь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661475" y="5505252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Этот алгоритм работает безотказно — применяйте его последовательно при каждом разборе словосочетания.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356682" y="6020296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63588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Синонимичные словосочетания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2228354"/>
            <a:ext cx="1908623" cy="355203"/>
          </a:xfrm>
          <a:prstGeom prst="roundRect">
            <a:avLst>
              <a:gd name="adj" fmla="val 6386"/>
            </a:avLst>
          </a:prstGeom>
          <a:solidFill>
            <a:srgbClr val="E7E7E4"/>
          </a:solidFill>
          <a:ln/>
        </p:spPr>
      </p:sp>
      <p:sp>
        <p:nvSpPr>
          <p:cNvPr id="5" name="Shape 2"/>
          <p:cNvSpPr/>
          <p:nvPr/>
        </p:nvSpPr>
        <p:spPr>
          <a:xfrm>
            <a:off x="5346765" y="2330351"/>
            <a:ext cx="151206" cy="151209"/>
          </a:xfrm>
          <a:prstGeom prst="rect">
            <a:avLst/>
          </a:prstGeom>
          <a:solidFill>
            <a:srgbClr val="4A4A45"/>
          </a:solidFill>
          <a:ln/>
        </p:spPr>
      </p:sp>
      <p:sp>
        <p:nvSpPr>
          <p:cNvPr id="6" name="Text 3"/>
          <p:cNvSpPr/>
          <p:nvPr/>
        </p:nvSpPr>
        <p:spPr>
          <a:xfrm>
            <a:off x="5573573" y="2285008"/>
            <a:ext cx="2064591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ПОДГОТОВКА К ОГЭ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5233360" y="2796183"/>
            <a:ext cx="629686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Синонимичными называются словосочетания, которые имеют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одинаковое лексическое значение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но построены на основе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разных видов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подчинительной связи.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5233360" y="3916065"/>
            <a:ext cx="6296860" cy="1663204"/>
          </a:xfrm>
          <a:prstGeom prst="roundRect">
            <a:avLst>
              <a:gd name="adj" fmla="val 1705"/>
            </a:avLst>
          </a:prstGeom>
          <a:solidFill>
            <a:srgbClr val="E7E7E4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367" y="4183757"/>
            <a:ext cx="236234" cy="18901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847608" y="4152305"/>
            <a:ext cx="5493605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Зачем это знать: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Умение трансформировать один вид связи в другой — это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обязательное задание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на государственном экзамене (ОГЭ) по русскому языку в 9 классе. Начинайте тренироваться уже сейчас!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4928568" y="5791895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5980"/>
            <a:ext cx="10868745" cy="11628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Трансформация: Согласование → Управление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661475" y="2065139"/>
            <a:ext cx="1086874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Правило:</a:t>
            </a:r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Прилагательное заменяется однокоренным существительным с предлогом, которое ставится после главного слова.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27533" y="2861667"/>
            <a:ext cx="5475349" cy="2959100"/>
          </a:xfrm>
          <a:prstGeom prst="roundRect">
            <a:avLst>
              <a:gd name="adj" fmla="val 943"/>
            </a:avLst>
          </a:prstGeom>
          <a:solidFill>
            <a:srgbClr val="282824"/>
          </a:solidFill>
          <a:ln/>
        </p:spPr>
      </p:sp>
      <p:sp>
        <p:nvSpPr>
          <p:cNvPr id="5" name="Text 3"/>
          <p:cNvSpPr/>
          <p:nvPr/>
        </p:nvSpPr>
        <p:spPr>
          <a:xfrm>
            <a:off x="713563" y="3044825"/>
            <a:ext cx="293531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Согласование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713563" y="3541514"/>
            <a:ext cx="2460067" cy="2073275"/>
          </a:xfrm>
          <a:prstGeom prst="roundRect">
            <a:avLst>
              <a:gd name="adj" fmla="val 1346"/>
            </a:avLst>
          </a:prstGeom>
          <a:solidFill>
            <a:srgbClr val="282824"/>
          </a:solidFill>
          <a:ln w="25399">
            <a:solidFill>
              <a:srgbClr val="CBC5B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4993" y="3752949"/>
            <a:ext cx="2037208" cy="581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Деревянный дом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24993" y="4517529"/>
            <a:ext cx="2037208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прилагательное согласуется с существительным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56784" y="3541514"/>
            <a:ext cx="2460067" cy="2073275"/>
          </a:xfrm>
          <a:prstGeom prst="roundRect">
            <a:avLst>
              <a:gd name="adj" fmla="val 1346"/>
            </a:avLst>
          </a:prstGeom>
          <a:solidFill>
            <a:srgbClr val="282824"/>
          </a:solidFill>
          <a:ln w="25399">
            <a:solidFill>
              <a:srgbClr val="CBC5B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68214" y="3752949"/>
            <a:ext cx="2037208" cy="581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Школьный портфель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568214" y="4517529"/>
            <a:ext cx="2037208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прилагательное согласуется с существительным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6329105" y="3044825"/>
            <a:ext cx="293531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Управление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329105" y="3541514"/>
            <a:ext cx="2512156" cy="1778000"/>
          </a:xfrm>
          <a:prstGeom prst="roundRect">
            <a:avLst>
              <a:gd name="adj" fmla="val 1570"/>
            </a:avLst>
          </a:prstGeom>
          <a:solidFill>
            <a:srgbClr val="EFECE6"/>
          </a:solidFill>
          <a:ln w="25399">
            <a:solidFill>
              <a:srgbClr val="CBC5B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40535" y="3752949"/>
            <a:ext cx="2089296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Дом из дерева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540535" y="4226818"/>
            <a:ext cx="208929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существительное управляет падежом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9024414" y="3541514"/>
            <a:ext cx="2512156" cy="1778000"/>
          </a:xfrm>
          <a:prstGeom prst="roundRect">
            <a:avLst>
              <a:gd name="adj" fmla="val 1570"/>
            </a:avLst>
          </a:prstGeom>
          <a:solidFill>
            <a:srgbClr val="EFECE6"/>
          </a:solidFill>
          <a:ln w="25399">
            <a:solidFill>
              <a:srgbClr val="CBC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35844" y="3752949"/>
            <a:ext cx="2089296" cy="581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Портфель для школы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235844" y="4517529"/>
            <a:ext cx="208929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существительное управляет падежом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356682" y="6026745"/>
            <a:ext cx="1147833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2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69342"/>
            <a:ext cx="10868745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Трансформация: Управление → Согласование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328664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Правило: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Зависимое существительное превращается в однокоренное прилагательное и ставится перед главным словом, полностью согласуясь с ним.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25350" y="3146127"/>
            <a:ext cx="5476043" cy="2427486"/>
          </a:xfrm>
          <a:prstGeom prst="roundRect">
            <a:avLst>
              <a:gd name="adj" fmla="val 1168"/>
            </a:avLst>
          </a:prstGeom>
          <a:solidFill>
            <a:srgbClr val="282824"/>
          </a:solidFill>
          <a:ln/>
        </p:spPr>
      </p:sp>
      <p:sp>
        <p:nvSpPr>
          <p:cNvPr id="5" name="Text 3"/>
          <p:cNvSpPr/>
          <p:nvPr/>
        </p:nvSpPr>
        <p:spPr>
          <a:xfrm>
            <a:off x="714357" y="3335139"/>
            <a:ext cx="297222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Управление</a:t>
            </a:r>
            <a:endParaRPr lang="en-US" sz="1850" dirty="0"/>
          </a:p>
        </p:txBody>
      </p:sp>
      <p:sp>
        <p:nvSpPr>
          <p:cNvPr id="6" name="Shape 4"/>
          <p:cNvSpPr/>
          <p:nvPr/>
        </p:nvSpPr>
        <p:spPr>
          <a:xfrm>
            <a:off x="714357" y="3843040"/>
            <a:ext cx="2454511" cy="1517948"/>
          </a:xfrm>
          <a:prstGeom prst="roundRect">
            <a:avLst>
              <a:gd name="adj" fmla="val 1868"/>
            </a:avLst>
          </a:prstGeom>
          <a:solidFill>
            <a:srgbClr val="282824"/>
          </a:solidFill>
          <a:ln w="25399">
            <a:solidFill>
              <a:srgbClr val="CBC5B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8763" y="4057452"/>
            <a:ext cx="202569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Каша из гречки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928763" y="4541738"/>
            <a:ext cx="202569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существительное в Р.п.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57875" y="3843040"/>
            <a:ext cx="2454511" cy="1517948"/>
          </a:xfrm>
          <a:prstGeom prst="roundRect">
            <a:avLst>
              <a:gd name="adj" fmla="val 1868"/>
            </a:avLst>
          </a:prstGeom>
          <a:solidFill>
            <a:srgbClr val="282824"/>
          </a:solidFill>
          <a:ln w="25399">
            <a:solidFill>
              <a:srgbClr val="CBC5B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2282" y="4057452"/>
            <a:ext cx="202569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Тишина ночи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3572282" y="4541738"/>
            <a:ext cx="202569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существительное в Р.п.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6332776" y="3335139"/>
            <a:ext cx="297222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Согласование</a:t>
            </a:r>
            <a:endParaRPr lang="en-US" sz="1850" dirty="0"/>
          </a:p>
        </p:txBody>
      </p:sp>
      <p:sp>
        <p:nvSpPr>
          <p:cNvPr id="13" name="Shape 11"/>
          <p:cNvSpPr/>
          <p:nvPr/>
        </p:nvSpPr>
        <p:spPr>
          <a:xfrm>
            <a:off x="6332776" y="3843040"/>
            <a:ext cx="2507394" cy="1517948"/>
          </a:xfrm>
          <a:prstGeom prst="roundRect">
            <a:avLst>
              <a:gd name="adj" fmla="val 1868"/>
            </a:avLst>
          </a:prstGeom>
          <a:solidFill>
            <a:srgbClr val="EFECE6"/>
          </a:solidFill>
          <a:ln w="25399">
            <a:solidFill>
              <a:srgbClr val="CBC5B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47182" y="4057452"/>
            <a:ext cx="207858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Гречневая каша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6547182" y="4541738"/>
            <a:ext cx="2078581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прилагательное согласуется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9029176" y="3843040"/>
            <a:ext cx="2507394" cy="1517948"/>
          </a:xfrm>
          <a:prstGeom prst="roundRect">
            <a:avLst>
              <a:gd name="adj" fmla="val 1868"/>
            </a:avLst>
          </a:prstGeom>
          <a:solidFill>
            <a:srgbClr val="EFECE6"/>
          </a:solidFill>
          <a:ln w="25399">
            <a:solidFill>
              <a:srgbClr val="CBC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43583" y="4057452"/>
            <a:ext cx="207858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Ночная тишина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9243583" y="4541738"/>
            <a:ext cx="2078581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прилагательное согласуется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356682" y="5786239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82563"/>
            <a:ext cx="10110634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Сводная карта подчинительной связи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1951236"/>
            <a:ext cx="10868745" cy="3409156"/>
          </a:xfrm>
          <a:prstGeom prst="roundRect">
            <a:avLst>
              <a:gd name="adj" fmla="val 832"/>
            </a:avLst>
          </a:prstGeom>
          <a:noFill/>
          <a:ln w="635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8122" y="1957586"/>
            <a:ext cx="2171150" cy="847527"/>
          </a:xfrm>
          <a:prstGeom prst="rect">
            <a:avLst/>
          </a:prstGeom>
          <a:solidFill>
            <a:srgbClr val="282824"/>
          </a:solidFill>
          <a:ln/>
        </p:spPr>
      </p:sp>
      <p:sp>
        <p:nvSpPr>
          <p:cNvPr id="5" name="Text 3"/>
          <p:cNvSpPr/>
          <p:nvPr/>
        </p:nvSpPr>
        <p:spPr>
          <a:xfrm>
            <a:off x="857129" y="2077343"/>
            <a:ext cx="240272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Вид связи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2839272" y="1957586"/>
            <a:ext cx="2931047" cy="847527"/>
          </a:xfrm>
          <a:prstGeom prst="rect">
            <a:avLst/>
          </a:prstGeom>
          <a:solidFill>
            <a:srgbClr val="282824"/>
          </a:solidFill>
          <a:ln/>
        </p:spPr>
      </p:sp>
      <p:sp>
        <p:nvSpPr>
          <p:cNvPr id="7" name="Text 5"/>
          <p:cNvSpPr/>
          <p:nvPr/>
        </p:nvSpPr>
        <p:spPr>
          <a:xfrm>
            <a:off x="3028279" y="2077343"/>
            <a:ext cx="255303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Что происходит при изменении главного?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770319" y="1957586"/>
            <a:ext cx="2931047" cy="847527"/>
          </a:xfrm>
          <a:prstGeom prst="rect">
            <a:avLst/>
          </a:prstGeom>
          <a:solidFill>
            <a:srgbClr val="282824"/>
          </a:solidFill>
          <a:ln/>
        </p:spPr>
      </p:sp>
      <p:sp>
        <p:nvSpPr>
          <p:cNvPr id="9" name="Text 7"/>
          <p:cNvSpPr/>
          <p:nvPr/>
        </p:nvSpPr>
        <p:spPr>
          <a:xfrm>
            <a:off x="5959326" y="2077343"/>
            <a:ext cx="31626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Вопросы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701366" y="1957586"/>
            <a:ext cx="2822504" cy="847527"/>
          </a:xfrm>
          <a:prstGeom prst="rect">
            <a:avLst/>
          </a:prstGeom>
          <a:solidFill>
            <a:srgbClr val="282824"/>
          </a:solidFill>
          <a:ln/>
        </p:spPr>
      </p:sp>
      <p:sp>
        <p:nvSpPr>
          <p:cNvPr id="11" name="Text 9"/>
          <p:cNvSpPr/>
          <p:nvPr/>
        </p:nvSpPr>
        <p:spPr>
          <a:xfrm>
            <a:off x="8890373" y="2077343"/>
            <a:ext cx="3054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Примеры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857129" y="2928045"/>
            <a:ext cx="240272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Согласование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3028279" y="2928045"/>
            <a:ext cx="255303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Зависимое меняется вместе с главным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5959326" y="2928045"/>
            <a:ext cx="31626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Какой? Чей?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8890373" y="2928045"/>
            <a:ext cx="244449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Красивый сад, наш класс, первый ряд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857129" y="3778746"/>
            <a:ext cx="240272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Управление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3028279" y="3778746"/>
            <a:ext cx="255303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Зависимое застывает в своём падеже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5959326" y="3778746"/>
            <a:ext cx="31626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Вопросы косвенных падежей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8890373" y="3778746"/>
            <a:ext cx="244449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Любить маму, войти в дом, думать о друге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857129" y="4629448"/>
            <a:ext cx="240272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Примыкание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3028279" y="4629448"/>
            <a:ext cx="255303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Зависимое не меняется вообще (неизменяемое)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5959326" y="4629448"/>
            <a:ext cx="255303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Как? Где? Когда? Чей? (его/её/их)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8890373" y="4629448"/>
            <a:ext cx="244449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Читать быстро, их дом, шёл улыбаясь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356682" y="5573018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87996"/>
            <a:ext cx="883133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Практика: Определите вид связи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556669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Разберём три словосочетания по алгоритму: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3071713"/>
            <a:ext cx="425241" cy="425252"/>
          </a:xfrm>
          <a:prstGeom prst="roundRect">
            <a:avLst>
              <a:gd name="adj" fmla="val 6667"/>
            </a:avLst>
          </a:prstGeom>
          <a:solidFill>
            <a:srgbClr val="E5DFD2"/>
          </a:solidFill>
          <a:ln/>
        </p:spPr>
      </p:sp>
      <p:sp>
        <p:nvSpPr>
          <p:cNvPr id="5" name="Text 3"/>
          <p:cNvSpPr/>
          <p:nvPr/>
        </p:nvSpPr>
        <p:spPr>
          <a:xfrm>
            <a:off x="732365" y="3107134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275723" y="3136602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Лисья нора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1275723" y="3545284"/>
            <a:ext cx="2851178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Зависимое слово меняется вместе с главным: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лисьей норы, лисьей норе.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Итог: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Согласование ✓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4363135" y="3071713"/>
            <a:ext cx="425241" cy="425252"/>
          </a:xfrm>
          <a:prstGeom prst="roundRect">
            <a:avLst>
              <a:gd name="adj" fmla="val 6667"/>
            </a:avLst>
          </a:prstGeom>
          <a:solidFill>
            <a:srgbClr val="E5DFD2"/>
          </a:solidFill>
          <a:ln/>
        </p:spPr>
      </p:sp>
      <p:sp>
        <p:nvSpPr>
          <p:cNvPr id="9" name="Text 7"/>
          <p:cNvSpPr/>
          <p:nvPr/>
        </p:nvSpPr>
        <p:spPr>
          <a:xfrm>
            <a:off x="4434025" y="3107134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977383" y="3136602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Поехать в Москву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4977383" y="3545284"/>
            <a:ext cx="2851178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Зависимое стоит в косвенном падеже с предлогом и не меняется при изменении главного. Итог: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Управление ✓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8064794" y="3071713"/>
            <a:ext cx="425241" cy="425252"/>
          </a:xfrm>
          <a:prstGeom prst="roundRect">
            <a:avLst>
              <a:gd name="adj" fmla="val 6667"/>
            </a:avLst>
          </a:prstGeom>
          <a:solidFill>
            <a:srgbClr val="E5DFD2"/>
          </a:solidFill>
          <a:ln/>
        </p:spPr>
      </p:sp>
      <p:sp>
        <p:nvSpPr>
          <p:cNvPr id="13" name="Text 11"/>
          <p:cNvSpPr/>
          <p:nvPr/>
        </p:nvSpPr>
        <p:spPr>
          <a:xfrm>
            <a:off x="8135684" y="3107134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679042" y="3136602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Говорить тихо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8679042" y="3545284"/>
            <a:ext cx="2851178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Зависимое слово — неизменяемое наречие, связь только по смыслу. Итог: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Примыкание ✓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356682" y="496758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21308"/>
            <a:ext cx="5313924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Главные итоги урока</a:t>
            </a:r>
            <a:endParaRPr lang="en-US" sz="3300" dirty="0"/>
          </a:p>
        </p:txBody>
      </p:sp>
      <p:sp>
        <p:nvSpPr>
          <p:cNvPr id="4" name="Shape 1"/>
          <p:cNvSpPr/>
          <p:nvPr/>
        </p:nvSpPr>
        <p:spPr>
          <a:xfrm>
            <a:off x="661475" y="1382514"/>
            <a:ext cx="3071835" cy="1731863"/>
          </a:xfrm>
          <a:prstGeom prst="roundRect">
            <a:avLst>
              <a:gd name="adj" fmla="val 1473"/>
            </a:avLst>
          </a:prstGeom>
          <a:solidFill>
            <a:srgbClr val="E5DFD2"/>
          </a:solidFill>
          <a:ln/>
        </p:spPr>
      </p:sp>
      <p:sp>
        <p:nvSpPr>
          <p:cNvPr id="5" name="Text 2"/>
          <p:cNvSpPr/>
          <p:nvPr/>
        </p:nvSpPr>
        <p:spPr>
          <a:xfrm>
            <a:off x="831532" y="1552575"/>
            <a:ext cx="2126403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Структура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831532" y="1910060"/>
            <a:ext cx="2731722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Словосочетание — это главное + зависимое слово, связанные по смыслу и грамматически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886400" y="1382514"/>
            <a:ext cx="3071934" cy="1731863"/>
          </a:xfrm>
          <a:prstGeom prst="roundRect">
            <a:avLst>
              <a:gd name="adj" fmla="val 1473"/>
            </a:avLst>
          </a:prstGeom>
          <a:solidFill>
            <a:srgbClr val="E5DFD2"/>
          </a:solidFill>
          <a:ln/>
        </p:spPr>
      </p:sp>
      <p:sp>
        <p:nvSpPr>
          <p:cNvPr id="8" name="Text 5"/>
          <p:cNvSpPr/>
          <p:nvPr/>
        </p:nvSpPr>
        <p:spPr>
          <a:xfrm>
            <a:off x="4056457" y="1552575"/>
            <a:ext cx="2126403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Исключения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4056457" y="1910060"/>
            <a:ext cx="2731821" cy="1034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Грамматическая основа, однородные члены и служебное + знаменательное — </a:t>
            </a:r>
            <a:pPr algn="l" indent="0" marL="0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не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словосочетания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61475" y="3267472"/>
            <a:ext cx="6296860" cy="1473299"/>
          </a:xfrm>
          <a:prstGeom prst="roundRect">
            <a:avLst>
              <a:gd name="adj" fmla="val 1732"/>
            </a:avLst>
          </a:prstGeom>
          <a:solidFill>
            <a:srgbClr val="E5DFD2"/>
          </a:solidFill>
          <a:ln/>
        </p:spPr>
      </p:sp>
      <p:sp>
        <p:nvSpPr>
          <p:cNvPr id="11" name="Text 8"/>
          <p:cNvSpPr/>
          <p:nvPr/>
        </p:nvSpPr>
        <p:spPr>
          <a:xfrm>
            <a:off x="831532" y="3437533"/>
            <a:ext cx="2126403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Три вида связи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831532" y="3795018"/>
            <a:ext cx="5956746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Согласование — полное эхо</a:t>
            </a:r>
            <a:endParaRPr lang="en-US" sz="1300" dirty="0"/>
          </a:p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Управление — падежный диктат</a:t>
            </a:r>
            <a:endParaRPr lang="en-US" sz="1300" dirty="0"/>
          </a:p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Примыкание — связь по смыслу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61475" y="4913015"/>
            <a:ext cx="6296860" cy="892870"/>
          </a:xfrm>
          <a:prstGeom prst="roundRect">
            <a:avLst>
              <a:gd name="adj" fmla="val 2858"/>
            </a:avLst>
          </a:prstGeom>
          <a:solidFill>
            <a:srgbClr val="E7E7E4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32" y="5148163"/>
            <a:ext cx="212620" cy="170061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214209" y="5108575"/>
            <a:ext cx="5574069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Умение трансформировать один вид связи в другой — ключевой навык для успешной сдачи </a:t>
            </a:r>
            <a:pPr algn="l" indent="0" marL="0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ОГЭ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в 9 классе. Тренируйтесь!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356682" y="5978128"/>
            <a:ext cx="6906444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7000"/>
              </a:lnSpc>
              <a:buNone/>
            </a:pPr>
            <a:r>
              <a:rPr lang="en-US" sz="13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2026-07-06T17:08:43Z</dcterms:created>
  <dcterms:modified xsi:type="dcterms:W3CDTF">2026-07-06T17:08:43Z</dcterms:modified>
</cp:coreProperties>
</file>