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embeddedFontLst>
    <p:embeddedFont>
      <p:font typeface="Unbounded Bold"/>
      <p:regular r:id="rId201314"/>
    </p:embeddedFont>
    <p:embeddedFont>
      <p:font typeface="Open Sans"/>
      <p:regular r:id="rId201315"/>
    </p:embeddedFont>
    <p:embeddedFont>
      <p:font typeface="Open Sans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67519" y="475580"/>
            <a:ext cx="5179963" cy="1329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魔法</a:t>
            </a:r>
            <a:endParaRPr lang="zh-CN" sz="8350" dirty="0"/>
          </a:p>
        </p:txBody>
      </p:sp>
      <p:sp>
        <p:nvSpPr>
          <p:cNvPr id="4" name="Text 1"/>
          <p:cNvSpPr/>
          <p:nvPr/>
        </p:nvSpPr>
        <p:spPr>
          <a:xfrm>
            <a:off x="496119" y="2017216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Магия китайских чисел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267519" y="3115791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Учимся считать до 10 и показывать цифры </a:t>
            </a:r>
            <a:pPr algn="ctr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одной рукой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96119" y="3502075"/>
            <a:ext cx="4722763" cy="1006376"/>
          </a:xfrm>
          <a:prstGeom prst="roundRect">
            <a:avLst>
              <a:gd name="adj" fmla="val 5917"/>
            </a:avLst>
          </a:prstGeom>
          <a:solidFill>
            <a:srgbClr val="B6D6FC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77" y="3702844"/>
            <a:ext cx="177180" cy="14175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6816" y="3665041"/>
            <a:ext cx="412030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Знаешь ли ты, что в Китае можно показать любое число от 1 до 10 на одной руке? Сегодня мы выучим иероглифы и освоим тайный язык жестов торговцев!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280" y="603126"/>
            <a:ext cx="466844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Магия цифр: 8 и 4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823022" y="1258714"/>
            <a:ext cx="2392635" cy="3281660"/>
          </a:xfrm>
          <a:prstGeom prst="roundRect">
            <a:avLst>
              <a:gd name="adj" fmla="val 4266"/>
            </a:avLst>
          </a:prstGeom>
          <a:solidFill>
            <a:srgbClr val="26A688"/>
          </a:solidFill>
          <a:ln/>
        </p:spPr>
      </p:sp>
      <p:sp>
        <p:nvSpPr>
          <p:cNvPr id="5" name="Text 2"/>
          <p:cNvSpPr/>
          <p:nvPr/>
        </p:nvSpPr>
        <p:spPr>
          <a:xfrm>
            <a:off x="3736181" y="1400473"/>
            <a:ext cx="2566318" cy="8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5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八 8</a:t>
            </a:r>
            <a:endParaRPr lang="zh-CN" sz="5550" dirty="0"/>
          </a:p>
        </p:txBody>
      </p:sp>
      <p:sp>
        <p:nvSpPr>
          <p:cNvPr id="6" name="Text 3"/>
          <p:cNvSpPr/>
          <p:nvPr/>
        </p:nvSpPr>
        <p:spPr>
          <a:xfrm>
            <a:off x="3964781" y="2428280"/>
            <a:ext cx="2109118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СЧАСТЛИВОЕ!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964781" y="3278758"/>
            <a:ext cx="2109118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«Бā» звучит похоже на слово </a:t>
            </a:r>
            <a:pPr algn="ctr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«богатство»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Китайцы обожают эту цифру и стремятся использовать её везде!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235601" y="1400473"/>
            <a:ext cx="2645643" cy="8860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55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四 4</a:t>
            </a:r>
            <a:endParaRPr lang="zh-CN" sz="5550" dirty="0"/>
          </a:p>
        </p:txBody>
      </p:sp>
      <p:sp>
        <p:nvSpPr>
          <p:cNvPr id="9" name="Text 6"/>
          <p:cNvSpPr/>
          <p:nvPr/>
        </p:nvSpPr>
        <p:spPr>
          <a:xfrm>
            <a:off x="6464201" y="2428280"/>
            <a:ext cx="2188443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Несчастливое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6464201" y="3278758"/>
            <a:ext cx="2188443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«Sì» звучит почти как слово </a:t>
            </a:r>
            <a:pPr algn="ctr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«смерть»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В китайских домах часто </a:t>
            </a:r>
            <a:pPr algn="ctr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нет 4-го этажа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его просто пропускают!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9300" y="567779"/>
            <a:ext cx="724532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Как китайцы диктуют числа?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365126"/>
            <a:ext cx="3902943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Каждая цифра — по отдельности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96119" y="2215604"/>
            <a:ext cx="390294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Когда китайцы называют номера телефонов или кабинетов, они произносят каждую цифру строго по отдельности, одну за другой.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96119" y="3055516"/>
            <a:ext cx="3902943" cy="779562"/>
          </a:xfrm>
          <a:prstGeom prst="roundRect">
            <a:avLst>
              <a:gd name="adj" fmla="val 7638"/>
            </a:avLst>
          </a:prstGeom>
          <a:solidFill>
            <a:srgbClr val="B6D6FC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877" y="3275335"/>
            <a:ext cx="177180" cy="1417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56816" y="3218483"/>
            <a:ext cx="330048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Число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15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читается не как «пятнадцать», а как: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«один, пять»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一五 (yī wǔ)!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496119" y="3994547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Попробуй продиктовать свой телефонный номер по-китайски!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749701" y="1382837"/>
            <a:ext cx="1880592" cy="911647"/>
          </a:xfrm>
          <a:prstGeom prst="roundRect">
            <a:avLst>
              <a:gd name="adj" fmla="val 6531"/>
            </a:avLst>
          </a:prstGeom>
          <a:solidFill>
            <a:srgbClr val="FFFFFF"/>
          </a:solidFill>
          <a:ln w="19050">
            <a:solidFill>
              <a:srgbClr val="BCDBD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910510" y="1543645"/>
            <a:ext cx="155897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一 五</a:t>
            </a:r>
            <a:endParaRPr lang="zh-CN" sz="1350" dirty="0"/>
          </a:p>
        </p:txBody>
      </p:sp>
      <p:sp>
        <p:nvSpPr>
          <p:cNvPr id="11" name="Text 8"/>
          <p:cNvSpPr/>
          <p:nvPr/>
        </p:nvSpPr>
        <p:spPr>
          <a:xfrm>
            <a:off x="4910510" y="1906860"/>
            <a:ext cx="155897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yī wǔ = 15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772052" y="1382837"/>
            <a:ext cx="1880592" cy="911647"/>
          </a:xfrm>
          <a:prstGeom prst="roundRect">
            <a:avLst>
              <a:gd name="adj" fmla="val 6531"/>
            </a:avLst>
          </a:prstGeom>
          <a:solidFill>
            <a:srgbClr val="FFFFFF"/>
          </a:solidFill>
          <a:ln w="19050">
            <a:solidFill>
              <a:srgbClr val="BCDBD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932861" y="1543645"/>
            <a:ext cx="155897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三 七</a:t>
            </a:r>
            <a:endParaRPr lang="zh-CN" sz="1350" dirty="0"/>
          </a:p>
        </p:txBody>
      </p:sp>
      <p:sp>
        <p:nvSpPr>
          <p:cNvPr id="14" name="Text 11"/>
          <p:cNvSpPr/>
          <p:nvPr/>
        </p:nvSpPr>
        <p:spPr>
          <a:xfrm>
            <a:off x="6932861" y="1906860"/>
            <a:ext cx="155897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sān qī = 37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4749701" y="2436242"/>
            <a:ext cx="3902943" cy="911647"/>
          </a:xfrm>
          <a:prstGeom prst="roundRect">
            <a:avLst>
              <a:gd name="adj" fmla="val 6531"/>
            </a:avLst>
          </a:prstGeom>
          <a:solidFill>
            <a:srgbClr val="FFFFFF"/>
          </a:solidFill>
          <a:ln w="19050">
            <a:solidFill>
              <a:srgbClr val="BCDBD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5815161" y="259705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八 九</a:t>
            </a:r>
            <a:endParaRPr lang="zh-CN" sz="1350" dirty="0"/>
          </a:p>
        </p:txBody>
      </p:sp>
      <p:sp>
        <p:nvSpPr>
          <p:cNvPr id="17" name="Text 14"/>
          <p:cNvSpPr/>
          <p:nvPr/>
        </p:nvSpPr>
        <p:spPr>
          <a:xfrm>
            <a:off x="4910510" y="2960266"/>
            <a:ext cx="358132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bā jiǔ = 89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428997"/>
            <a:ext cx="4722763" cy="20493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2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🎉</a:t>
            </a:r>
            <a:pPr algn="ctr" indent="0" marL="0">
              <a:lnSpc>
                <a:spcPct val="104000"/>
              </a:lnSpc>
              <a:buNone/>
            </a:pPr>
            <a:r>
              <a:rPr lang="en-US" sz="42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Ты умеешь считать по-китайски!</a:t>
            </a:r>
            <a:endParaRPr lang="en-US" sz="4250" dirty="0"/>
          </a:p>
        </p:txBody>
      </p:sp>
      <p:sp>
        <p:nvSpPr>
          <p:cNvPr id="4" name="Text 1"/>
          <p:cNvSpPr/>
          <p:nvPr/>
        </p:nvSpPr>
        <p:spPr>
          <a:xfrm>
            <a:off x="3925119" y="2603004"/>
            <a:ext cx="4722763" cy="542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Прекрасно! Ты освоил все 10 цифр!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3925119" y="3270275"/>
            <a:ext cx="2319858" cy="757238"/>
          </a:xfrm>
          <a:prstGeom prst="roundRect">
            <a:avLst>
              <a:gd name="adj" fmla="val 6020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38377" y="3383533"/>
            <a:ext cx="1356717" cy="174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🖊️</a:t>
            </a:r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Иероглифы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4038377" y="3607668"/>
            <a:ext cx="2093342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Ты знаешь все знаки от 一 до 十</a:t>
            </a:r>
            <a:endParaRPr lang="zh-CN" sz="850" dirty="0"/>
          </a:p>
        </p:txBody>
      </p:sp>
      <p:sp>
        <p:nvSpPr>
          <p:cNvPr id="8" name="Shape 5"/>
          <p:cNvSpPr/>
          <p:nvPr/>
        </p:nvSpPr>
        <p:spPr>
          <a:xfrm>
            <a:off x="6328023" y="3270275"/>
            <a:ext cx="2319858" cy="757238"/>
          </a:xfrm>
          <a:prstGeom prst="roundRect">
            <a:avLst>
              <a:gd name="adj" fmla="val 6020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41281" y="3383533"/>
            <a:ext cx="1356717" cy="174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🤙</a:t>
            </a:r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Жесты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6441281" y="3607668"/>
            <a:ext cx="2093342" cy="306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Телефон, щепотка, пистолет, крючок — запомнил!</a:t>
            </a:r>
            <a:endParaRPr lang="en-US" sz="850" dirty="0"/>
          </a:p>
        </p:txBody>
      </p:sp>
      <p:sp>
        <p:nvSpPr>
          <p:cNvPr id="11" name="Shape 8"/>
          <p:cNvSpPr/>
          <p:nvPr/>
        </p:nvSpPr>
        <p:spPr>
          <a:xfrm>
            <a:off x="3925119" y="4110558"/>
            <a:ext cx="4722763" cy="603945"/>
          </a:xfrm>
          <a:prstGeom prst="roundRect">
            <a:avLst>
              <a:gd name="adj" fmla="val 7548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38377" y="4223817"/>
            <a:ext cx="1356717" cy="174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🪞</a:t>
            </a:r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Практика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4038377" y="4447952"/>
            <a:ext cx="4496246" cy="15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8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Потренируй жесты дома перед зеркалом!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71304" y="719435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Начало счёта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1375023"/>
            <a:ext cx="4107135" cy="3048967"/>
          </a:xfrm>
          <a:prstGeom prst="roundRect">
            <a:avLst>
              <a:gd name="adj" fmla="val 3348"/>
            </a:avLst>
          </a:prstGeom>
          <a:solidFill>
            <a:srgbClr val="26A688"/>
          </a:solidFill>
          <a:ln/>
        </p:spPr>
      </p:sp>
      <p:sp>
        <p:nvSpPr>
          <p:cNvPr id="4" name="Text 2"/>
          <p:cNvSpPr/>
          <p:nvPr/>
        </p:nvSpPr>
        <p:spPr>
          <a:xfrm>
            <a:off x="307181" y="1516782"/>
            <a:ext cx="4280818" cy="1329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3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一</a:t>
            </a:r>
            <a:endParaRPr lang="zh-CN" sz="8350" dirty="0"/>
          </a:p>
        </p:txBody>
      </p:sp>
      <p:sp>
        <p:nvSpPr>
          <p:cNvPr id="5" name="Text 3"/>
          <p:cNvSpPr/>
          <p:nvPr/>
        </p:nvSpPr>
        <p:spPr>
          <a:xfrm>
            <a:off x="801291" y="2987576"/>
            <a:ext cx="3292525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yī — Один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5781" y="3483694"/>
            <a:ext cx="3823618" cy="812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Одна горизонтальная черта — просто и красиво!</a:t>
            </a:r>
            <a:endParaRPr lang="en-US" sz="11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👆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ctr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Жест: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Показываем обычный указательный палец вверх.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4521101" y="1516782"/>
            <a:ext cx="4360143" cy="1329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二</a:t>
            </a:r>
            <a:endParaRPr lang="zh-CN" sz="8350" dirty="0"/>
          </a:p>
        </p:txBody>
      </p:sp>
      <p:sp>
        <p:nvSpPr>
          <p:cNvPr id="8" name="Text 6"/>
          <p:cNvSpPr/>
          <p:nvPr/>
        </p:nvSpPr>
        <p:spPr>
          <a:xfrm>
            <a:off x="5054873" y="2987576"/>
            <a:ext cx="3292525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èr — Два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749701" y="3483694"/>
            <a:ext cx="3902943" cy="812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Две горизонтальные черты — одна над другой.</a:t>
            </a:r>
            <a:endParaRPr lang="en-US" sz="11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✌️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ctr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Жест: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Выставляем указательный и средний пальцы вверх.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42914" y="719435"/>
            <a:ext cx="4658171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Продолжаем счёт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267519" y="1516782"/>
            <a:ext cx="4360143" cy="1329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三</a:t>
            </a:r>
            <a:endParaRPr lang="zh-CN" sz="8350" dirty="0"/>
          </a:p>
        </p:txBody>
      </p:sp>
      <p:sp>
        <p:nvSpPr>
          <p:cNvPr id="4" name="Text 2"/>
          <p:cNvSpPr/>
          <p:nvPr/>
        </p:nvSpPr>
        <p:spPr>
          <a:xfrm>
            <a:off x="801291" y="2987576"/>
            <a:ext cx="3292525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sān — Три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96119" y="3483694"/>
            <a:ext cx="3902943" cy="812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Три параллельные горизонтальные черты.</a:t>
            </a:r>
            <a:endParaRPr lang="en-US" sz="11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🤟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ctr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Жест: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Три пальца вверх — указательный, средний и безымянный.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647605" y="1375023"/>
            <a:ext cx="4107135" cy="3048967"/>
          </a:xfrm>
          <a:prstGeom prst="roundRect">
            <a:avLst>
              <a:gd name="adj" fmla="val 3348"/>
            </a:avLst>
          </a:prstGeom>
          <a:solidFill>
            <a:srgbClr val="26A688"/>
          </a:solidFill>
          <a:ln/>
        </p:spPr>
      </p:sp>
      <p:sp>
        <p:nvSpPr>
          <p:cNvPr id="7" name="Text 5"/>
          <p:cNvSpPr/>
          <p:nvPr/>
        </p:nvSpPr>
        <p:spPr>
          <a:xfrm>
            <a:off x="4560763" y="1516782"/>
            <a:ext cx="4280818" cy="1329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3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四</a:t>
            </a:r>
            <a:endParaRPr lang="zh-CN" sz="8350" dirty="0"/>
          </a:p>
        </p:txBody>
      </p:sp>
      <p:sp>
        <p:nvSpPr>
          <p:cNvPr id="8" name="Text 6"/>
          <p:cNvSpPr/>
          <p:nvPr/>
        </p:nvSpPr>
        <p:spPr>
          <a:xfrm>
            <a:off x="5054873" y="2987576"/>
            <a:ext cx="3292525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sì — Четыре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4789363" y="3483694"/>
            <a:ext cx="3823618" cy="812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Иероглиф похож на квадратное окошко со шторками!</a:t>
            </a:r>
            <a:endParaRPr lang="en-US" sz="11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🖖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ctr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Жест: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Четыре пальца вверх — большой прячется в ладони.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96519" y="1246287"/>
            <a:ext cx="5179963" cy="1329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五</a:t>
            </a:r>
            <a:endParaRPr lang="zh-CN" sz="8350" dirty="0"/>
          </a:p>
        </p:txBody>
      </p:sp>
      <p:sp>
        <p:nvSpPr>
          <p:cNvPr id="4" name="Text 1"/>
          <p:cNvSpPr/>
          <p:nvPr/>
        </p:nvSpPr>
        <p:spPr>
          <a:xfrm>
            <a:off x="4285804" y="2787923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wǔ — Пять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25119" y="3443511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Середина счёта!</a:t>
            </a:r>
            <a:pPr algn="ctr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Показываем всю открытую ладонь — пять пальцев вместе. Просто и понятно!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58119" y="676424"/>
            <a:ext cx="6627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Цифра 6: Жест «Телефон»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1332012"/>
            <a:ext cx="4107135" cy="3135064"/>
          </a:xfrm>
          <a:prstGeom prst="roundRect">
            <a:avLst>
              <a:gd name="adj" fmla="val 3256"/>
            </a:avLst>
          </a:prstGeom>
          <a:solidFill>
            <a:srgbClr val="26A688"/>
          </a:solidFill>
          <a:ln/>
        </p:spPr>
      </p:sp>
      <p:sp>
        <p:nvSpPr>
          <p:cNvPr id="4" name="Text 2"/>
          <p:cNvSpPr/>
          <p:nvPr/>
        </p:nvSpPr>
        <p:spPr>
          <a:xfrm>
            <a:off x="307181" y="1473771"/>
            <a:ext cx="4280818" cy="1329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3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六</a:t>
            </a:r>
            <a:endParaRPr lang="zh-CN" sz="8350" dirty="0"/>
          </a:p>
        </p:txBody>
      </p:sp>
      <p:sp>
        <p:nvSpPr>
          <p:cNvPr id="5" name="Text 3"/>
          <p:cNvSpPr/>
          <p:nvPr/>
        </p:nvSpPr>
        <p:spPr>
          <a:xfrm>
            <a:off x="801291" y="2944564"/>
            <a:ext cx="3292525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liù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55725" y="3355628"/>
            <a:ext cx="258365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Шесть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4749701" y="1473771"/>
            <a:ext cx="3902943" cy="7182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📞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Жест «Позвони мне!»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749701" y="2333774"/>
            <a:ext cx="3902943" cy="1034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Выставляем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большой палец и мизинец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остальные три пальца прижимаем к ладони.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Похоже на наш знакомый жест «Позвони мне»! Запомнить легко — попробуй сам прямо сейчас!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749701" y="3528045"/>
            <a:ext cx="3902943" cy="779562"/>
          </a:xfrm>
          <a:prstGeom prst="roundRect">
            <a:avLst>
              <a:gd name="adj" fmla="val 7638"/>
            </a:avLst>
          </a:prstGeom>
          <a:solidFill>
            <a:srgbClr val="B6FCB8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91460" y="3747864"/>
            <a:ext cx="177180" cy="141759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210398" y="3691012"/>
            <a:ext cx="330048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Это один из самых узнаваемых китайских жестов!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54919" y="1028328"/>
            <a:ext cx="66340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Цифра 7: Жест «Щепотка»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825675"/>
            <a:ext cx="4023271" cy="363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🤌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Жест «Щепотка»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96119" y="2331318"/>
            <a:ext cx="3902943" cy="1261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Соединяем кончики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большого, указательного и среднего пальцев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вместе в одну плотную щепотку и направляем её вверх.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Представь, что ты держишь щепотку соли и аккуратно её поднимаешь!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647605" y="1683916"/>
            <a:ext cx="4107135" cy="2431182"/>
          </a:xfrm>
          <a:prstGeom prst="roundRect">
            <a:avLst>
              <a:gd name="adj" fmla="val 4198"/>
            </a:avLst>
          </a:prstGeom>
          <a:solidFill>
            <a:srgbClr val="26A688"/>
          </a:solidFill>
          <a:ln/>
        </p:spPr>
      </p:sp>
      <p:sp>
        <p:nvSpPr>
          <p:cNvPr id="6" name="Text 4"/>
          <p:cNvSpPr/>
          <p:nvPr/>
        </p:nvSpPr>
        <p:spPr>
          <a:xfrm>
            <a:off x="4560763" y="1825675"/>
            <a:ext cx="4280818" cy="1329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3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七</a:t>
            </a:r>
            <a:endParaRPr lang="zh-CN" sz="8350" dirty="0"/>
          </a:p>
        </p:txBody>
      </p:sp>
      <p:sp>
        <p:nvSpPr>
          <p:cNvPr id="7" name="Text 5"/>
          <p:cNvSpPr/>
          <p:nvPr/>
        </p:nvSpPr>
        <p:spPr>
          <a:xfrm>
            <a:off x="5054873" y="3296469"/>
            <a:ext cx="3292525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qī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409307" y="3707532"/>
            <a:ext cx="258365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Семь</a:t>
            </a:r>
            <a:endParaRPr lang="en-US" sz="1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5213"/>
            <a:ext cx="4722763" cy="8582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Цифра 8: Жест «Пистолет»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397222" y="1453009"/>
            <a:ext cx="2391668" cy="3295204"/>
          </a:xfrm>
          <a:prstGeom prst="roundRect">
            <a:avLst>
              <a:gd name="adj" fmla="val 4134"/>
            </a:avLst>
          </a:prstGeom>
          <a:solidFill>
            <a:srgbClr val="26A688"/>
          </a:solidFill>
          <a:ln/>
        </p:spPr>
      </p:sp>
      <p:sp>
        <p:nvSpPr>
          <p:cNvPr id="5" name="Text 2"/>
          <p:cNvSpPr/>
          <p:nvPr/>
        </p:nvSpPr>
        <p:spPr>
          <a:xfrm>
            <a:off x="305916" y="1585987"/>
            <a:ext cx="2574280" cy="128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1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八</a:t>
            </a:r>
            <a:endParaRPr lang="zh-CN" sz="8100" dirty="0"/>
          </a:p>
        </p:txBody>
      </p:sp>
      <p:sp>
        <p:nvSpPr>
          <p:cNvPr id="6" name="Text 3"/>
          <p:cNvSpPr/>
          <p:nvPr/>
        </p:nvSpPr>
        <p:spPr>
          <a:xfrm>
            <a:off x="534516" y="3006477"/>
            <a:ext cx="2117080" cy="6865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bā — Восемь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3029769" y="1585987"/>
            <a:ext cx="2193875" cy="6913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🔫</a:t>
            </a:r>
            <a:pPr algn="l" indent="0" marL="0">
              <a:lnSpc>
                <a:spcPct val="104000"/>
              </a:lnSpc>
              <a:buNone/>
            </a:pPr>
            <a:r>
              <a:rPr lang="en-US" sz="21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Жест «Пистолет»</a:t>
            </a:r>
            <a:endParaRPr lang="en-US" sz="2150" dirty="0"/>
          </a:p>
        </p:txBody>
      </p:sp>
      <p:sp>
        <p:nvSpPr>
          <p:cNvPr id="8" name="Text 5"/>
          <p:cNvSpPr/>
          <p:nvPr/>
        </p:nvSpPr>
        <p:spPr>
          <a:xfrm>
            <a:off x="3029769" y="2410271"/>
            <a:ext cx="2193875" cy="865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Широко выставляем </a:t>
            </a:r>
            <a:pPr algn="l" indent="0" marL="0">
              <a:lnSpc>
                <a:spcPct val="13100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большой и указательный пальцы</a:t>
            </a:r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сторону — похоже на букву «Л» или на игрушечный пистолет!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029769" y="3425205"/>
            <a:ext cx="2193875" cy="1173361"/>
          </a:xfrm>
          <a:prstGeom prst="roundRect">
            <a:avLst>
              <a:gd name="adj" fmla="val 4916"/>
            </a:avLst>
          </a:prstGeom>
          <a:solidFill>
            <a:srgbClr val="C1F1E5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062" y="3638550"/>
            <a:ext cx="171599" cy="13729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75955" y="3579242"/>
            <a:ext cx="1610395" cy="865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0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8 — самое любимое число в Китае. Подробнее об этом скоро!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91543" y="1028328"/>
            <a:ext cx="636084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Цифра 9: Жест «Крючок»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267519" y="1825675"/>
            <a:ext cx="4360143" cy="1329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九</a:t>
            </a:r>
            <a:endParaRPr lang="zh-CN" sz="8350" dirty="0"/>
          </a:p>
        </p:txBody>
      </p:sp>
      <p:sp>
        <p:nvSpPr>
          <p:cNvPr id="4" name="Text 2"/>
          <p:cNvSpPr/>
          <p:nvPr/>
        </p:nvSpPr>
        <p:spPr>
          <a:xfrm>
            <a:off x="801291" y="3296469"/>
            <a:ext cx="3292525" cy="354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jiǔ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155725" y="3707532"/>
            <a:ext cx="2583656" cy="265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6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Девять</a:t>
            </a:r>
            <a:endParaRPr lang="en-US" sz="1650" dirty="0"/>
          </a:p>
        </p:txBody>
      </p:sp>
      <p:sp>
        <p:nvSpPr>
          <p:cNvPr id="6" name="Shape 4"/>
          <p:cNvSpPr/>
          <p:nvPr/>
        </p:nvSpPr>
        <p:spPr>
          <a:xfrm>
            <a:off x="4647605" y="1683916"/>
            <a:ext cx="4107135" cy="2431182"/>
          </a:xfrm>
          <a:prstGeom prst="roundRect">
            <a:avLst>
              <a:gd name="adj" fmla="val 4198"/>
            </a:avLst>
          </a:prstGeom>
          <a:solidFill>
            <a:srgbClr val="26A688"/>
          </a:solidFill>
          <a:ln/>
        </p:spPr>
      </p:sp>
      <p:sp>
        <p:nvSpPr>
          <p:cNvPr id="7" name="Text 5"/>
          <p:cNvSpPr/>
          <p:nvPr/>
        </p:nvSpPr>
        <p:spPr>
          <a:xfrm>
            <a:off x="4789363" y="1825675"/>
            <a:ext cx="3775249" cy="3638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🪝</a:t>
            </a:r>
            <a:pPr algn="l" indent="0" marL="0">
              <a:lnSpc>
                <a:spcPct val="104000"/>
              </a:lnSpc>
              <a:buNone/>
            </a:pPr>
            <a:r>
              <a:rPr lang="en-US" sz="220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Жест «Крючок»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789363" y="2331318"/>
            <a:ext cx="3823618" cy="1261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Загибаем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только указательный палец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виде крючка, а все остальные пальцы крепко сжимаем в кулак.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Представь рыболовный крючок — вот твой указательный палец!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696519" y="424011"/>
            <a:ext cx="5179963" cy="1308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82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十</a:t>
            </a:r>
            <a:endParaRPr lang="zh-CN" sz="8200" dirty="0"/>
          </a:p>
        </p:txBody>
      </p:sp>
      <p:sp>
        <p:nvSpPr>
          <p:cNvPr id="4" name="Text 1"/>
          <p:cNvSpPr/>
          <p:nvPr/>
        </p:nvSpPr>
        <p:spPr>
          <a:xfrm>
            <a:off x="4313486" y="1938337"/>
            <a:ext cx="3945954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shí — Десять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3696519" y="2580456"/>
            <a:ext cx="51799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Иероглиф выглядит </a:t>
            </a:r>
            <a:pPr algn="ctr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точности как знак «плюс»</a:t>
            </a:r>
            <a:pPr algn="ctr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в математике!</a:t>
            </a:r>
            <a:endParaRPr lang="en-US" sz="1050" dirty="0"/>
          </a:p>
        </p:txBody>
      </p:sp>
      <p:sp>
        <p:nvSpPr>
          <p:cNvPr id="6" name="Shape 3"/>
          <p:cNvSpPr/>
          <p:nvPr/>
        </p:nvSpPr>
        <p:spPr>
          <a:xfrm>
            <a:off x="3925119" y="2956396"/>
            <a:ext cx="4722763" cy="815206"/>
          </a:xfrm>
          <a:prstGeom prst="roundRect">
            <a:avLst>
              <a:gd name="adj" fmla="val 7190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69407" y="3100685"/>
            <a:ext cx="2338164" cy="222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✊</a:t>
            </a:r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 Жест одной рукой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069407" y="3405857"/>
            <a:ext cx="443418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Полностью сжимаем руку в кулак.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925119" y="3908971"/>
            <a:ext cx="4722763" cy="810444"/>
          </a:xfrm>
          <a:prstGeom prst="roundRect">
            <a:avLst>
              <a:gd name="adj" fmla="val 7232"/>
            </a:avLst>
          </a:prstGeom>
          <a:solidFill>
            <a:srgbClr val="D6F5EE"/>
          </a:solidFill>
          <a:ln w="4763">
            <a:solidFill>
              <a:srgbClr val="BCDBD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69407" y="4053260"/>
            <a:ext cx="2432745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333F70"/>
                </a:solidFill>
                <a:latin typeface="Unbounded Bold" pitchFamily="34" charset="0"/>
                <a:ea typeface="Unbounded Bold" pitchFamily="34" charset="-122"/>
                <a:cs typeface="Unbounded Bold" pitchFamily="34" charset="-120"/>
              </a:rPr>
              <a:t>✚ Жест двумя руками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069407" y="4353669"/>
            <a:ext cx="443418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333F7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Скрещиваем два указательных пальца двух рук крестом.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2026-06-12T09:23:45Z</dcterms:created>
  <dcterms:modified xsi:type="dcterms:W3CDTF">2026-06-12T09:23:45Z</dcterms:modified>
</cp:coreProperties>
</file>