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1695" cy="6858000"/>
  <p:notesSz cx="6858000" cy="12191695"/>
  <p:embeddedFontLst>
    <p:embeddedFont>
      <p:font typeface="Marcellus"/>
      <p:regular r:id="rId201314"/>
    </p:embeddedFont>
    <p:embeddedFont>
      <p:font typeface="Montserrat Thin"/>
      <p:regular r:id="rId201315"/>
    </p:embeddedFont>
    <p:embeddedFont>
      <p:font typeface="Montserrat"/>
      <p:regular r:id="rId201316"/>
    </p:embeddedFont>
    <p:embeddedFont>
      <p:font typeface="Montserrat SemiBold"/>
      <p:regular r:id="rId201317"/>
    </p:embeddedFont>
    <p:embeddedFont>
      <p:font typeface="Montserrat Bold"/>
      <p:regular r:id="rId201318"/>
    </p:embeddedFont>
    <p:embeddedFont>
      <p:font typeface="Montserrat Black"/>
      <p:regular r:id="rId201319"/>
    </p:embeddedFont>
    <p:embeddedFont>
      <p:font typeface="Montserrat Light"/>
      <p:regular r:id="rId201320"/>
    </p:embeddedFont>
    <p:embeddedFont>
      <p:font typeface="Montserrat ExtraLight"/>
      <p:regular r:id="rId201321"/>
    </p:embeddedFont>
    <p:embeddedFont>
      <p:font typeface="Montserrat Medium"/>
      <p:regular r:id="rId201322"/>
    </p:embeddedFont>
    <p:embeddedFont>
      <p:font typeface="Montserrat ExtraBold"/>
      <p:regular r:id="rId2013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EC8A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4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image" Target="../media/image-3-8.png"/><Relationship Id="rId9" Type="http://schemas.openxmlformats.org/officeDocument/2006/relationships/image" Target="../media/image-3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1.png"/><Relationship Id="rId4" Type="http://schemas.openxmlformats.org/officeDocument/2006/relationships/image" Target="../media/image-14-2.svg"/><Relationship Id="rId5" Type="http://schemas.openxmlformats.org/officeDocument/2006/relationships/image" Target="../media/image-14-1.png"/><Relationship Id="rId6" Type="http://schemas.openxmlformats.org/officeDocument/2006/relationships/image" Target="../media/image-14-2.sv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image" Target="../media/image-19-1.png"/><Relationship Id="rId4" Type="http://schemas.openxmlformats.org/officeDocument/2006/relationships/image" Target="../media/image-19-2.sv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svg"/><Relationship Id="rId3" Type="http://schemas.openxmlformats.org/officeDocument/2006/relationships/image" Target="../media/image-23-3.png"/><Relationship Id="rId4" Type="http://schemas.openxmlformats.org/officeDocument/2006/relationships/image" Target="../media/image-23-4.svg"/><Relationship Id="rId5" Type="http://schemas.openxmlformats.org/officeDocument/2006/relationships/image" Target="../media/image-23-3.png"/><Relationship Id="rId6" Type="http://schemas.openxmlformats.org/officeDocument/2006/relationships/image" Target="../media/image-23-4.svg"/><Relationship Id="rId7" Type="http://schemas.openxmlformats.org/officeDocument/2006/relationships/image" Target="../media/image-23-7.jpe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331541"/>
            <a:ext cx="6296860" cy="141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2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Линейные функции и график прямой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5233360" y="3820021"/>
            <a:ext cx="6296860" cy="706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Математика 8 класс — Алгебраические основы и графики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36315"/>
            <a:ext cx="6296860" cy="1200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Зачем нужны линейные функции?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61475" y="2091829"/>
            <a:ext cx="3354105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Зависимости вокруг нас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61475" y="2596852"/>
            <a:ext cx="6296860" cy="386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Линейная функция описывает процессы, в которых изменения происходят равномерно. Мы постоянно сталкиваемся с ней в жизни: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61475" y="3136602"/>
            <a:ext cx="3080169" cy="1620937"/>
          </a:xfrm>
          <a:prstGeom prst="roundRect">
            <a:avLst>
              <a:gd name="adj" fmla="val 4163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1156" y="3316288"/>
            <a:ext cx="2720808" cy="600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🚕</a:t>
            </a:r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Расчет стоимости такси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41156" y="3998615"/>
            <a:ext cx="2720808" cy="579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Фиксированная плата за посадку плюс постоянная цена за каждый километр пути.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878165" y="3136602"/>
            <a:ext cx="3080169" cy="1620937"/>
          </a:xfrm>
          <a:prstGeom prst="roundRect">
            <a:avLst>
              <a:gd name="adj" fmla="val 4163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57846" y="3316288"/>
            <a:ext cx="2720808" cy="600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🔋</a:t>
            </a:r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Расход батареи телефона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057846" y="3998615"/>
            <a:ext cx="2720808" cy="579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Сколько процентов заряда тратится за каждый час просмотра видео.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61475" y="4894064"/>
            <a:ext cx="6296860" cy="1127621"/>
          </a:xfrm>
          <a:prstGeom prst="roundRect">
            <a:avLst>
              <a:gd name="adj" fmla="val 5984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41156" y="5073749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💰</a:t>
            </a:r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Финансы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841156" y="5455841"/>
            <a:ext cx="5937498" cy="386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Постоянное накопление карманных денег или планирование бюджета.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644017" y="6457255"/>
            <a:ext cx="843537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66750"/>
            <a:ext cx="6192583" cy="5651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4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Цели сегодняшнего урока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61475" y="1280220"/>
            <a:ext cx="2783215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Чему мы научимся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61475" y="1744166"/>
            <a:ext cx="6906444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Сегодня мы научимся строить и читать графики зависимостей:</a:t>
            </a:r>
            <a:endParaRPr lang="en-US" sz="11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057102"/>
            <a:ext cx="6296860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3182" y="2363291"/>
            <a:ext cx="226808" cy="2947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1406291" y="2227362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Понятие функции</a:t>
            </a:r>
            <a:endParaRPr lang="en-US" sz="1700" dirty="0"/>
          </a:p>
        </p:txBody>
      </p:sp>
      <p:sp>
        <p:nvSpPr>
          <p:cNvPr id="9" name="Text 5"/>
          <p:cNvSpPr/>
          <p:nvPr/>
        </p:nvSpPr>
        <p:spPr>
          <a:xfrm>
            <a:off x="1406291" y="2582466"/>
            <a:ext cx="5381788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Разберемся, что такое зависимая и независимая переменные.</a:t>
            </a:r>
            <a:endParaRPr lang="en-US" sz="11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085306"/>
            <a:ext cx="6296860" cy="9072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63182" y="3391495"/>
            <a:ext cx="226808" cy="2947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1406291" y="3255566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Формула прямой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1406291" y="3610670"/>
            <a:ext cx="5381788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Изучим структуру линейной функции 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kx + b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1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113510"/>
            <a:ext cx="6296860" cy="9072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863182" y="4419699"/>
            <a:ext cx="226808" cy="2947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1406291" y="4283770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График функции</a:t>
            </a:r>
            <a:endParaRPr lang="en-US" sz="1700" dirty="0"/>
          </a:p>
        </p:txBody>
      </p:sp>
      <p:sp>
        <p:nvSpPr>
          <p:cNvPr id="17" name="Text 11"/>
          <p:cNvSpPr/>
          <p:nvPr/>
        </p:nvSpPr>
        <p:spPr>
          <a:xfrm>
            <a:off x="1406291" y="4638873"/>
            <a:ext cx="5381788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Научимся строить прямую линию по двум точкам.</a:t>
            </a:r>
            <a:endParaRPr lang="en-US" sz="11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5141714"/>
            <a:ext cx="6296860" cy="104943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63182" y="5519043"/>
            <a:ext cx="226808" cy="2947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4</a:t>
            </a:r>
            <a:endParaRPr lang="en-US" sz="1750" dirty="0"/>
          </a:p>
        </p:txBody>
      </p:sp>
      <p:sp>
        <p:nvSpPr>
          <p:cNvPr id="20" name="Text 13"/>
          <p:cNvSpPr/>
          <p:nvPr/>
        </p:nvSpPr>
        <p:spPr>
          <a:xfrm>
            <a:off x="1406291" y="5311973"/>
            <a:ext cx="2188413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Коэффициенты k и b</a:t>
            </a:r>
            <a:endParaRPr lang="en-US" sz="1700" dirty="0"/>
          </a:p>
        </p:txBody>
      </p:sp>
      <p:sp>
        <p:nvSpPr>
          <p:cNvPr id="21" name="Text 14"/>
          <p:cNvSpPr/>
          <p:nvPr/>
        </p:nvSpPr>
        <p:spPr>
          <a:xfrm>
            <a:off x="1406291" y="5667077"/>
            <a:ext cx="5381788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Поймем, как наклон прямой и её пересечение с осями зависят от чисел в формуле.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3" name="Text 16"/>
          <p:cNvSpPr/>
          <p:nvPr/>
        </p:nvSpPr>
        <p:spPr>
          <a:xfrm>
            <a:off x="6644613" y="6457255"/>
            <a:ext cx="842941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88095"/>
            <a:ext cx="5228697" cy="600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Что такое функция?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61475" y="1443137"/>
            <a:ext cx="3575159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Зависимость переменных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61475" y="1879898"/>
            <a:ext cx="5238421" cy="5792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 математике функция — это правило, по которому каждому значению одной переменной (x) соответствует ровно одно значение другой переменной (y).</a:t>
            </a:r>
            <a:endParaRPr lang="en-US" sz="1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612727"/>
            <a:ext cx="5238421" cy="98921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7354" y="2792413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Аргумент (x)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17354" y="3229173"/>
            <a:ext cx="4802861" cy="193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Независимая переменная, которую мы выбираем сами.</a:t>
            </a:r>
            <a:endParaRPr lang="en-US" sz="12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738463"/>
            <a:ext cx="5238421" cy="118229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17354" y="3918148"/>
            <a:ext cx="2478621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Значение функции (y)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917354" y="4354909"/>
            <a:ext cx="4802861" cy="386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Зависимая переменная, которая вычисляется по формуле.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5057279"/>
            <a:ext cx="5238421" cy="9955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17354" y="5236964"/>
            <a:ext cx="2499754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Область определения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917354" y="5673725"/>
            <a:ext cx="4802861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Все значения, которые может принимать аргумент 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2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8149" y="805160"/>
            <a:ext cx="4452628" cy="445273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11203600" y="6457255"/>
            <a:ext cx="855840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41363"/>
            <a:ext cx="6296860" cy="113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4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Модель функционального автомата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5233360" y="1919982"/>
            <a:ext cx="2783215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Вход и выход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5233360" y="2383929"/>
            <a:ext cx="6906444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Функцию можно представить в виде автомата-конвейера:</a:t>
            </a:r>
            <a:endParaRPr lang="en-US" sz="11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360" y="2696865"/>
            <a:ext cx="756028" cy="9072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10333" y="2848074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Вход: число </a:t>
            </a:r>
            <a:pPr algn="l" indent="0" marL="0">
              <a:lnSpc>
                <a:spcPct val="108000"/>
              </a:lnSpc>
              <a:buNone/>
            </a:pPr>
            <a:r>
              <a:rPr lang="en-US" sz="1700" b="1" dirty="0">
                <a:solidFill>
                  <a:srgbClr val="67534F"/>
                </a:solidFill>
                <a:latin typeface="Marcellus Bold" pitchFamily="34" charset="0"/>
                <a:ea typeface="Marcellus Bold" pitchFamily="34" charset="-122"/>
                <a:cs typeface="Marcellus Bold" pitchFamily="34" charset="-120"/>
              </a:rPr>
              <a:t>x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6110333" y="3203178"/>
            <a:ext cx="5419887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Мы подаем на «вход» число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x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независимую переменную.</a:t>
            </a:r>
            <a:endParaRPr lang="en-US" sz="11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60" y="3604121"/>
            <a:ext cx="756028" cy="101133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10333" y="3755330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Вычисление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6110333" y="4110434"/>
            <a:ext cx="5419887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Внутри автомата происходит математическое вычисление по правилу (функции).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3360" y="4615458"/>
            <a:ext cx="756028" cy="101133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110333" y="4766667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Выход: число </a:t>
            </a:r>
            <a:pPr algn="l" indent="0" marL="0">
              <a:lnSpc>
                <a:spcPct val="108000"/>
              </a:lnSpc>
              <a:buNone/>
            </a:pPr>
            <a:r>
              <a:rPr lang="en-US" sz="1700" b="1" dirty="0">
                <a:solidFill>
                  <a:srgbClr val="67534F"/>
                </a:solidFill>
                <a:latin typeface="Marcellus Bold" pitchFamily="34" charset="0"/>
                <a:ea typeface="Marcellus Bold" pitchFamily="34" charset="-122"/>
                <a:cs typeface="Marcellus Bold" pitchFamily="34" charset="-120"/>
              </a:rPr>
              <a:t>y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6110333" y="5121771"/>
            <a:ext cx="5419887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«выходе» мы получаем единственное готовое число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зависимую переменную.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5233360" y="5762823"/>
            <a:ext cx="6296860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Для каждого входного числа всегда получается строго определенное выходное число.</a:t>
            </a:r>
            <a:endParaRPr lang="en-US" sz="1150" dirty="0"/>
          </a:p>
        </p:txBody>
      </p:sp>
      <p:sp>
        <p:nvSpPr>
          <p:cNvPr id="16" name="Text 10"/>
          <p:cNvSpPr/>
          <p:nvPr/>
        </p:nvSpPr>
        <p:spPr>
          <a:xfrm>
            <a:off x="4704141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7" name="Text 11"/>
          <p:cNvSpPr/>
          <p:nvPr/>
        </p:nvSpPr>
        <p:spPr>
          <a:xfrm>
            <a:off x="11216201" y="6457255"/>
            <a:ext cx="843239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5789" y="709613"/>
            <a:ext cx="5469793" cy="5438775"/>
          </a:xfrm>
          <a:prstGeom prst="roundRect">
            <a:avLst>
              <a:gd name="adj" fmla="val 2127"/>
            </a:avLst>
          </a:prstGeom>
          <a:solidFill>
            <a:srgbClr val="FF954F">
              <a:alpha val="9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06420" y="846138"/>
            <a:ext cx="5228697" cy="600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Линейная функция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06420" y="1501180"/>
            <a:ext cx="3017464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Общий вид формулы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6420" y="1937941"/>
            <a:ext cx="5148531" cy="386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Линейная функция — это функция, которую можно задать формулой: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06420" y="2460625"/>
            <a:ext cx="5758115" cy="1200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72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 = kx + b</a:t>
            </a:r>
            <a:endParaRPr lang="en-US" sz="7250" dirty="0"/>
          </a:p>
        </p:txBody>
      </p:sp>
      <p:sp>
        <p:nvSpPr>
          <p:cNvPr id="7" name="Text 5"/>
          <p:cNvSpPr/>
          <p:nvPr/>
        </p:nvSpPr>
        <p:spPr>
          <a:xfrm>
            <a:off x="706420" y="3798094"/>
            <a:ext cx="5148531" cy="674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x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независимая переменная (аргумент).</a:t>
            </a:r>
            <a:endParaRPr lang="en-US" sz="1250" dirty="0"/>
          </a:p>
          <a:p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зависимая переменная (функция).</a:t>
            </a:r>
            <a:endParaRPr lang="en-US" sz="1250" dirty="0"/>
          </a:p>
          <a:p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любые постоянные числа (коэффициенты).</a:t>
            </a:r>
            <a:endParaRPr lang="en-US" sz="125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98149" y="863203"/>
            <a:ext cx="4452628" cy="4452739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298149" y="5469533"/>
            <a:ext cx="5238421" cy="525264"/>
          </a:xfrm>
          <a:prstGeom prst="roundRect">
            <a:avLst>
              <a:gd name="adj" fmla="val 12847"/>
            </a:avLst>
          </a:prstGeom>
          <a:solidFill>
            <a:srgbClr val="FFE0C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781" y="5682059"/>
            <a:ext cx="200814" cy="16063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820225" y="5632450"/>
            <a:ext cx="5165298" cy="199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Примеры: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2x + 5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-3x + 1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0.5x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11210545" y="6457255"/>
            <a:ext cx="848894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80170"/>
            <a:ext cx="5215303" cy="20130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Разбор задачи: Вычисляем значение функции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661475" y="2961382"/>
            <a:ext cx="3205578" cy="335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Постановка вопроса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61475" y="3467497"/>
            <a:ext cx="5824888" cy="227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Давай найдем значение функции вместе с классом: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1475" y="3848596"/>
            <a:ext cx="5215303" cy="22400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Дано: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Линейная функция задана формулой: 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2x + 3</a:t>
            </a:r>
            <a:endParaRPr lang="en-US" sz="1400" dirty="0"/>
          </a:p>
          <a:p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Вопрос: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Найди значение функции 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если значение аргумента 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4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  <a:p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Вопрос к классу:</a:t>
            </a:r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Какую арифметическую операцию в формуле нужно выполнить первой — умножение или сложение?</a:t>
            </a:r>
            <a:endParaRPr lang="en-US" sz="1400" dirty="0"/>
          </a:p>
          <a:p>
            <a:pPr algn="l" marL="284480" indent="-284480">
              <a:lnSpc>
                <a:spcPct val="106000"/>
              </a:lnSpc>
              <a:buSzPct val="100000"/>
              <a:buChar char="•"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Давайте посмотрим решение на следующем слайде!</a:t>
            </a:r>
            <a:endParaRPr lang="en-US" sz="14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21267" y="901502"/>
            <a:ext cx="4954464" cy="49545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1213125" y="6457255"/>
            <a:ext cx="846315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51483"/>
            <a:ext cx="6296860" cy="918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7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Разбор задачи: Вычисляем значение (Решение)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61475" y="1701701"/>
            <a:ext cx="298512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Пошаговый разбор и ответ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661475" y="2051050"/>
            <a:ext cx="6906444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Вот как правильно подставить значение аргумента: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61475" y="2272506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61475" y="2474615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8" name="Text 5"/>
          <p:cNvSpPr/>
          <p:nvPr/>
        </p:nvSpPr>
        <p:spPr>
          <a:xfrm>
            <a:off x="661475" y="2561431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Условие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61475" y="2838847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2x + 3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4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661475" y="3142357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02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661475" y="3344466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2" name="Text 9"/>
          <p:cNvSpPr/>
          <p:nvPr/>
        </p:nvSpPr>
        <p:spPr>
          <a:xfrm>
            <a:off x="661475" y="3431282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1: Подстановка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61475" y="3708698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Подставим число 4 вместо переменной 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2 × 4 + 3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661475" y="4012208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03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61475" y="4214316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6" name="Text 13"/>
          <p:cNvSpPr/>
          <p:nvPr/>
        </p:nvSpPr>
        <p:spPr>
          <a:xfrm>
            <a:off x="661475" y="4301133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2: Умножение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61475" y="4578548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Выполним умножение коэффициента на аргумент: 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8 + 3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661475" y="4882059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04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661475" y="5084167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20" name="Text 17"/>
          <p:cNvSpPr/>
          <p:nvPr/>
        </p:nvSpPr>
        <p:spPr>
          <a:xfrm>
            <a:off x="661475" y="5170984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3: Сложение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661475" y="5448399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Сложим числа: </a:t>
            </a:r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11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661475" y="5761930"/>
            <a:ext cx="6296860" cy="344587"/>
          </a:xfrm>
          <a:prstGeom prst="roundRect">
            <a:avLst>
              <a:gd name="adj" fmla="val 14975"/>
            </a:avLst>
          </a:prstGeom>
          <a:solidFill>
            <a:srgbClr val="B6FCB8"/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05" y="5915422"/>
            <a:ext cx="153488" cy="12283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060622" y="5872361"/>
            <a:ext cx="6384468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Ответ: y = 11.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Пара чисел (4; 11) является решением данного уравнения.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634790" y="6457255"/>
            <a:ext cx="852764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7818"/>
            <a:ext cx="5225423" cy="1280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8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График линейной функции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661475" y="2140347"/>
            <a:ext cx="3385954" cy="32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Геометрический образ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661475" y="2615605"/>
            <a:ext cx="5225423" cy="4244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Графиком любой линейной функции является </a:t>
            </a:r>
            <a:pPr algn="l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прямая линия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61475" y="3179763"/>
            <a:ext cx="5225423" cy="180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Чтобы построить прямую линию на координатной плоскости, нам не нужно находить бесконечно много точек.</a:t>
            </a:r>
            <a:endParaRPr lang="en-US" sz="1300" dirty="0"/>
          </a:p>
          <a:p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Геометрическое правило: через любые две точки на плоскости можно провести прямую линию, и притом только одну.</a:t>
            </a:r>
            <a:endParaRPr lang="en-US" sz="1300" dirty="0"/>
          </a:p>
          <a:p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Поэтому для построения графика достаточно вычислить координаты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всего двух точек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!</a:t>
            </a:r>
            <a:endParaRPr lang="en-US" sz="13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11147" y="817265"/>
            <a:ext cx="5225423" cy="52255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11210545" y="6459339"/>
            <a:ext cx="848894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755848"/>
            <a:ext cx="6296860" cy="1200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Разбор задачи: Точки для графика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61475" y="2011362"/>
            <a:ext cx="2932138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Постановка вопроса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661475" y="2516386"/>
            <a:ext cx="6906444" cy="193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Подготовим точки для построения графика линейной функции: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661475" y="2863056"/>
            <a:ext cx="6296860" cy="934541"/>
          </a:xfrm>
          <a:prstGeom prst="roundRect">
            <a:avLst>
              <a:gd name="adj" fmla="val 7221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41156" y="3042741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📐</a:t>
            </a:r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Функция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41156" y="3424833"/>
            <a:ext cx="5937498" cy="193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-x + 2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61475" y="3934123"/>
            <a:ext cx="6296860" cy="934541"/>
          </a:xfrm>
          <a:prstGeom prst="roundRect">
            <a:avLst>
              <a:gd name="adj" fmla="val 7221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156" y="4113808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🎯</a:t>
            </a:r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Задача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41156" y="4495899"/>
            <a:ext cx="5937498" cy="193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Найти координаты двух точек для построения этой прямой.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61475" y="5022255"/>
            <a:ext cx="6296860" cy="10798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Вопрос к классу: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Какие значения аргумента 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удобнее всего выбрать для простых вычислений?</a:t>
            </a:r>
            <a:endParaRPr lang="en-US" sz="1250" dirty="0"/>
          </a:p>
          <a:p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Вопрос к классу: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Чему будет равен 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если мы возьмем 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0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 А если 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2</a:t>
            </a:r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1250" dirty="0"/>
          </a:p>
          <a:p>
            <a:pPr algn="l" marL="254000" indent="-254000">
              <a:lnSpc>
                <a:spcPct val="100000"/>
              </a:lnSpc>
              <a:buSzPct val="100000"/>
              <a:buChar char="•"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Сверим координаты точек на следующем слайде!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6583892" y="6457255"/>
            <a:ext cx="903662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0434"/>
            <a:ext cx="10868745" cy="13686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Разбор задачи: Точки для графика (Решение)</a:t>
            </a:r>
            <a:endParaRPr lang="en-US" sz="4100" dirty="0"/>
          </a:p>
        </p:txBody>
      </p:sp>
      <p:sp>
        <p:nvSpPr>
          <p:cNvPr id="3" name="Text 1"/>
          <p:cNvSpPr/>
          <p:nvPr/>
        </p:nvSpPr>
        <p:spPr>
          <a:xfrm>
            <a:off x="661475" y="2209998"/>
            <a:ext cx="4150812" cy="342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Пошаговый разбор и ответ</a:t>
            </a:r>
            <a:endParaRPr lang="en-US" sz="2050" dirty="0"/>
          </a:p>
        </p:txBody>
      </p:sp>
      <p:sp>
        <p:nvSpPr>
          <p:cNvPr id="4" name="Text 2"/>
          <p:cNvSpPr/>
          <p:nvPr/>
        </p:nvSpPr>
        <p:spPr>
          <a:xfrm>
            <a:off x="661475" y="2818110"/>
            <a:ext cx="11478330" cy="234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Вычисляем координаты двух удобных точек: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61475" y="3251994"/>
            <a:ext cx="366207" cy="2380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61475" y="3546971"/>
            <a:ext cx="3504715" cy="254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3689251"/>
            <a:ext cx="2632208" cy="342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Условие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661475" y="4137720"/>
            <a:ext cx="3504715" cy="240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-x + 2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343490" y="3251994"/>
            <a:ext cx="366207" cy="2380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343490" y="3546971"/>
            <a:ext cx="3504715" cy="254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1" name="Text 9"/>
          <p:cNvSpPr/>
          <p:nvPr/>
        </p:nvSpPr>
        <p:spPr>
          <a:xfrm>
            <a:off x="4343490" y="3689251"/>
            <a:ext cx="2632208" cy="342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1: x = 0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4343490" y="4137720"/>
            <a:ext cx="3504715" cy="950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Выберем 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0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(удобно для нахождения пересечения с осью Y):</a:t>
            </a:r>
            <a:endParaRPr lang="en-US" sz="1400" dirty="0"/>
          </a:p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-0 + 2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</a:t>
            </a:r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2</a:t>
            </a:r>
            <a:endParaRPr lang="en-US" sz="1400" dirty="0"/>
          </a:p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Получаем первую точку: </a:t>
            </a:r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A(0; 2)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025505" y="3251994"/>
            <a:ext cx="366207" cy="23802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025505" y="3546971"/>
            <a:ext cx="3504715" cy="254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5" name="Text 13"/>
          <p:cNvSpPr/>
          <p:nvPr/>
        </p:nvSpPr>
        <p:spPr>
          <a:xfrm>
            <a:off x="8025505" y="3689251"/>
            <a:ext cx="2632208" cy="342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2: x = 2</a:t>
            </a:r>
            <a:endParaRPr lang="en-US" sz="2050" dirty="0"/>
          </a:p>
        </p:txBody>
      </p:sp>
      <p:sp>
        <p:nvSpPr>
          <p:cNvPr id="16" name="Text 14"/>
          <p:cNvSpPr/>
          <p:nvPr/>
        </p:nvSpPr>
        <p:spPr>
          <a:xfrm>
            <a:off x="8025505" y="4137720"/>
            <a:ext cx="3504715" cy="950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Выберем 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2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(удобно для нахождения пересечения с осью X):</a:t>
            </a:r>
            <a:endParaRPr lang="en-US" sz="1400" dirty="0"/>
          </a:p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-2 + 2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</a:t>
            </a:r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0</a:t>
            </a:r>
            <a:endParaRPr lang="en-US" sz="1400" dirty="0"/>
          </a:p>
          <a:p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Получаем вторую точку: </a:t>
            </a:r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B(2; 0)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61475" y="5424686"/>
            <a:ext cx="10868745" cy="662781"/>
          </a:xfrm>
          <a:prstGeom prst="roundRect">
            <a:avLst>
              <a:gd name="adj" fmla="val 11604"/>
            </a:avLst>
          </a:prstGeom>
          <a:solidFill>
            <a:srgbClr val="B6FCB8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529" y="5658346"/>
            <a:ext cx="228793" cy="183059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56376" y="5647730"/>
            <a:ext cx="10700375" cy="2343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Ответ: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Точки для построения прямой: </a:t>
            </a:r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2)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</a:t>
            </a:r>
            <a:pPr algn="l" indent="0" marL="0">
              <a:lnSpc>
                <a:spcPct val="107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(2; 0)</a:t>
            </a:r>
            <a:pPr algn="l" indent="0" marL="0">
              <a:lnSpc>
                <a:spcPct val="10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1195564" y="6457255"/>
            <a:ext cx="863876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2097" y="669330"/>
            <a:ext cx="5474059" cy="5519341"/>
          </a:xfrm>
          <a:prstGeom prst="roundRect">
            <a:avLst>
              <a:gd name="adj" fmla="val 2362"/>
            </a:avLst>
          </a:prstGeom>
          <a:solidFill>
            <a:srgbClr val="FF954F">
              <a:alpha val="9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11579" y="839887"/>
            <a:ext cx="5115095" cy="1342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Практикум: Попробуй сам!</a:t>
            </a:r>
            <a:endParaRPr lang="en-US" sz="4050" dirty="0"/>
          </a:p>
        </p:txBody>
      </p:sp>
      <p:sp>
        <p:nvSpPr>
          <p:cNvPr id="4" name="Text 2"/>
          <p:cNvSpPr/>
          <p:nvPr/>
        </p:nvSpPr>
        <p:spPr>
          <a:xfrm>
            <a:off x="711579" y="2250083"/>
            <a:ext cx="5224133" cy="335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Задание «Найди точки для графика»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11579" y="2756198"/>
            <a:ext cx="5724679" cy="227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Попробуй вычислить координаты самостоятельно: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11579" y="3154363"/>
            <a:ext cx="5724679" cy="926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5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 = 3x − 1</a:t>
            </a:r>
            <a:endParaRPr lang="en-US" sz="5600" dirty="0"/>
          </a:p>
        </p:txBody>
      </p:sp>
      <p:sp>
        <p:nvSpPr>
          <p:cNvPr id="7" name="Text 5"/>
          <p:cNvSpPr/>
          <p:nvPr/>
        </p:nvSpPr>
        <p:spPr>
          <a:xfrm>
            <a:off x="711579" y="4251127"/>
            <a:ext cx="5115095" cy="45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Твое задание: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Найди координаты двух точек для построения графика этой функции.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11579" y="4898231"/>
            <a:ext cx="5115095" cy="1098550"/>
          </a:xfrm>
          <a:prstGeom prst="roundRect">
            <a:avLst>
              <a:gd name="adj" fmla="val 6865"/>
            </a:avLst>
          </a:prstGeom>
          <a:solidFill>
            <a:srgbClr val="B6D6F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061" y="5136952"/>
            <a:ext cx="224427" cy="17948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94971" y="5096570"/>
            <a:ext cx="4352221" cy="7018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Подсказка: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Сначала подставь в формулу 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0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найди первый 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Затем подставь 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1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найди второй 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267" y="861219"/>
            <a:ext cx="4954464" cy="49545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11168180" y="6457255"/>
            <a:ext cx="891260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91555"/>
            <a:ext cx="6296860" cy="111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3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Решение практикума: Проверим точки</a:t>
            </a:r>
            <a:endParaRPr lang="en-US" sz="3350" dirty="0"/>
          </a:p>
        </p:txBody>
      </p:sp>
      <p:sp>
        <p:nvSpPr>
          <p:cNvPr id="4" name="Text 1"/>
          <p:cNvSpPr/>
          <p:nvPr/>
        </p:nvSpPr>
        <p:spPr>
          <a:xfrm>
            <a:off x="661475" y="1850827"/>
            <a:ext cx="5376728" cy="278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Пошаговый разбор самостоятельной работы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61475" y="2304852"/>
            <a:ext cx="6906444" cy="172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Давай проверим твои вычисления координат: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61475" y="2609552"/>
            <a:ext cx="297649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01</a:t>
            </a:r>
            <a:endParaRPr lang="en-US" sz="1150" dirty="0"/>
          </a:p>
        </p:txBody>
      </p:sp>
      <p:sp>
        <p:nvSpPr>
          <p:cNvPr id="7" name="Shape 4"/>
          <p:cNvSpPr/>
          <p:nvPr/>
        </p:nvSpPr>
        <p:spPr>
          <a:xfrm>
            <a:off x="661475" y="2850952"/>
            <a:ext cx="3089793" cy="1905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8" name="Text 5"/>
          <p:cNvSpPr/>
          <p:nvPr/>
        </p:nvSpPr>
        <p:spPr>
          <a:xfrm>
            <a:off x="661475" y="2963466"/>
            <a:ext cx="2139698" cy="278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Условие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61475" y="3311922"/>
            <a:ext cx="3089793" cy="1728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3x - 1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3868442" y="2609552"/>
            <a:ext cx="297649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02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3868442" y="2850952"/>
            <a:ext cx="3089892" cy="1905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2" name="Text 9"/>
          <p:cNvSpPr/>
          <p:nvPr/>
        </p:nvSpPr>
        <p:spPr>
          <a:xfrm>
            <a:off x="3868442" y="2963466"/>
            <a:ext cx="2139698" cy="278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1: x = 0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3868442" y="3311922"/>
            <a:ext cx="3089892" cy="518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Подставляем 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0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</a:t>
            </a:r>
            <a:endParaRPr lang="en-US" sz="1150" dirty="0"/>
          </a:p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3 × 0 - 1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-1</a:t>
            </a:r>
            <a:endParaRPr lang="en-US" sz="1150" dirty="0"/>
          </a:p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Первая точка: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-1)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61475" y="4059238"/>
            <a:ext cx="297649" cy="1934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03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61475" y="4300637"/>
            <a:ext cx="6296860" cy="1905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6" name="Text 13"/>
          <p:cNvSpPr/>
          <p:nvPr/>
        </p:nvSpPr>
        <p:spPr>
          <a:xfrm>
            <a:off x="661475" y="4413151"/>
            <a:ext cx="2139698" cy="278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2: x = 1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661475" y="4761607"/>
            <a:ext cx="6296860" cy="5185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Подставляем 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 = 1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</a:t>
            </a:r>
            <a:endParaRPr lang="en-US" sz="1150" dirty="0"/>
          </a:p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3 × 1 - 1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2</a:t>
            </a:r>
            <a:endParaRPr lang="en-US" sz="1150" dirty="0"/>
          </a:p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Вторая точка: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(1; 2)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61475" y="5523607"/>
            <a:ext cx="6296860" cy="642739"/>
          </a:xfrm>
          <a:prstGeom prst="roundRect">
            <a:avLst>
              <a:gd name="adj" fmla="val 9727"/>
            </a:avLst>
          </a:prstGeom>
          <a:solidFill>
            <a:srgbClr val="B6FCB8"/>
          </a:solidFill>
          <a:ln/>
        </p:spPr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99" y="5709642"/>
            <a:ext cx="186031" cy="148828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145154" y="5677991"/>
            <a:ext cx="5664356" cy="3456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Ответ: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Точки для построения графика: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-1)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(1; 2)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Отметь их на плоскости и проведи прямую линию!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6596790" y="6457255"/>
            <a:ext cx="890764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00311"/>
            <a:ext cx="5705928" cy="5651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4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Угловой коэффициент k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61475" y="1513780"/>
            <a:ext cx="3540433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Наклон прямой на графике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61475" y="1917303"/>
            <a:ext cx="5249930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Число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перед переменной 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называется угловым коэффициентом и отвечает за наклон прямой:</a:t>
            </a:r>
            <a:endParaRPr lang="en-US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407146"/>
            <a:ext cx="5249930" cy="109785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7928" y="2577405"/>
            <a:ext cx="2485764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FF95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 &gt; 0</a:t>
            </a:r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(положительный)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907928" y="2980928"/>
            <a:ext cx="4833221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Функция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возрастает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Прямая идет снизу вверх (слева направо).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625949"/>
            <a:ext cx="5249930" cy="109785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907928" y="3796209"/>
            <a:ext cx="2428219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 &lt; 0</a:t>
            </a:r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(отрицательный)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907928" y="4199731"/>
            <a:ext cx="4833221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Функция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убывает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Прямая идет сверху вниз (слева направо).</a:t>
            </a:r>
            <a:endParaRPr lang="en-US" sz="11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844752"/>
            <a:ext cx="5249930" cy="109785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07928" y="5015012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k = 0</a:t>
            </a:r>
            <a:endParaRPr lang="en-US" sz="1700" dirty="0"/>
          </a:p>
        </p:txBody>
      </p:sp>
      <p:sp>
        <p:nvSpPr>
          <p:cNvPr id="13" name="Text 8"/>
          <p:cNvSpPr/>
          <p:nvPr/>
        </p:nvSpPr>
        <p:spPr>
          <a:xfrm>
            <a:off x="907928" y="5418534"/>
            <a:ext cx="4833221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Прямая расположена </a:t>
            </a:r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горизонтально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параллельно оси X (например, 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3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</a:t>
            </a:r>
            <a:endParaRPr lang="en-US" sz="11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6640" y="915392"/>
            <a:ext cx="4199924" cy="420002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0"/>
          <p:cNvSpPr/>
          <p:nvPr/>
        </p:nvSpPr>
        <p:spPr>
          <a:xfrm>
            <a:off x="11155877" y="6457255"/>
            <a:ext cx="903563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87189"/>
            <a:ext cx="6417904" cy="6710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0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Визуализация наклона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5233360" y="1426369"/>
            <a:ext cx="3782025" cy="335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Возрастание и убывание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5233360" y="2017812"/>
            <a:ext cx="6906444" cy="227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Запомни простое правило движения: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233360" y="2437309"/>
            <a:ext cx="3063104" cy="1853307"/>
          </a:xfrm>
          <a:prstGeom prst="roundRect">
            <a:avLst>
              <a:gd name="adj" fmla="val 4069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31892" y="2635845"/>
            <a:ext cx="2666040" cy="671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⬆️</a:t>
            </a:r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Поднимаешься в горку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431892" y="3409255"/>
            <a:ext cx="2666040" cy="682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График </a:t>
            </a:r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возрастает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коэффициент </a:t>
            </a:r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 положительный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467017" y="2437309"/>
            <a:ext cx="3063203" cy="1853307"/>
          </a:xfrm>
          <a:prstGeom prst="roundRect">
            <a:avLst>
              <a:gd name="adj" fmla="val 4069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65549" y="2635845"/>
            <a:ext cx="2666140" cy="671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⬇️</a:t>
            </a:r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Спускаешься с горки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8665549" y="3409255"/>
            <a:ext cx="2666140" cy="6828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График </a:t>
            </a:r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убывает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коэффициент </a:t>
            </a:r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 отрицательный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233360" y="4461173"/>
            <a:ext cx="6296860" cy="1062534"/>
          </a:xfrm>
          <a:prstGeom prst="roundRect">
            <a:avLst>
              <a:gd name="adj" fmla="val 7098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31892" y="4659709"/>
            <a:ext cx="3507890" cy="3355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➡️</a:t>
            </a:r>
            <a:pPr algn="l" indent="0" marL="0">
              <a:lnSpc>
                <a:spcPct val="108000"/>
              </a:lnSpc>
              <a:buNone/>
            </a:pPr>
            <a:r>
              <a:rPr lang="en-US" sz="20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Идешь по ровному полу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5431892" y="5097562"/>
            <a:ext cx="5899796" cy="227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График </a:t>
            </a:r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горизонтальный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коэффициент </a:t>
            </a:r>
            <a:pPr algn="l" indent="0" marL="0">
              <a:lnSpc>
                <a:spcPct val="106000"/>
              </a:lnSpc>
              <a:buNone/>
            </a:pPr>
            <a:r>
              <a:rPr lang="en-US" sz="14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 равен нулю</a:t>
            </a:r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5233360" y="5715595"/>
            <a:ext cx="6296860" cy="455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6000"/>
              </a:lnSpc>
              <a:buNone/>
            </a:pPr>
            <a:r>
              <a:rPr lang="en-US" sz="14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Представь, что ты идешь по графику слева направо — и сразу поймешь знак коэффициента!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704141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11168478" y="6457255"/>
            <a:ext cx="890962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817265"/>
            <a:ext cx="5225423" cy="522555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187821" y="642640"/>
            <a:ext cx="5472075" cy="5574804"/>
          </a:xfrm>
          <a:prstGeom prst="roundRect">
            <a:avLst>
              <a:gd name="adj" fmla="val 2254"/>
            </a:avLst>
          </a:prstGeom>
          <a:solidFill>
            <a:srgbClr val="FF954F">
              <a:alpha val="9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359068" y="797818"/>
            <a:ext cx="5534383" cy="640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8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Свободный член b</a:t>
            </a:r>
            <a:endParaRPr lang="en-US" sz="3850" dirty="0"/>
          </a:p>
        </p:txBody>
      </p:sp>
      <p:sp>
        <p:nvSpPr>
          <p:cNvPr id="5" name="Text 2"/>
          <p:cNvSpPr/>
          <p:nvPr/>
        </p:nvSpPr>
        <p:spPr>
          <a:xfrm>
            <a:off x="6359068" y="1500088"/>
            <a:ext cx="3243578" cy="32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Точка старта на оси Y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359068" y="1975346"/>
            <a:ext cx="5129580" cy="430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Число </a:t>
            </a:r>
            <a:pPr algn="l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формуле 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kx + b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указывает точку, в которой прямая пересекает вертикальную ось Y: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59068" y="2545854"/>
            <a:ext cx="5129580" cy="16131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Координаты точки пересечения с осью Y всегда равны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b)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300" dirty="0"/>
          </a:p>
          <a:p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Если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 = 0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(функция вида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kx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), то прямая проходит ровно через начало координат — точку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0)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(это прямая пропорциональность).</a:t>
            </a:r>
            <a:endParaRPr lang="en-US" sz="1300" dirty="0"/>
          </a:p>
          <a:p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Если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 &gt; 0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прямая пересекает ось Y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выше нуля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Если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 &lt; 0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ниже нуля</a:t>
            </a:r>
            <a:pPr algn="l" marL="264160" indent="-264160">
              <a:lnSpc>
                <a:spcPct val="10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1162723" y="6459339"/>
            <a:ext cx="896717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90079"/>
            <a:ext cx="5249930" cy="1695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4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Разбор задачи: Чтение свойств по коэффициентам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61475" y="2533848"/>
            <a:ext cx="2795418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Постановка вопроса</a:t>
            </a:r>
            <a:endParaRPr lang="en-US" sz="1700" dirty="0"/>
          </a:p>
        </p:txBody>
      </p:sp>
      <p:sp>
        <p:nvSpPr>
          <p:cNvPr id="4" name="Text 2"/>
          <p:cNvSpPr/>
          <p:nvPr/>
        </p:nvSpPr>
        <p:spPr>
          <a:xfrm>
            <a:off x="661475" y="2937371"/>
            <a:ext cx="5859514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Давай сравним две функции без построения их графиков: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61475" y="3250307"/>
            <a:ext cx="5249930" cy="1791097"/>
          </a:xfrm>
          <a:prstGeom prst="roundRect">
            <a:avLst>
              <a:gd name="adj" fmla="val 3546"/>
            </a:avLst>
          </a:prstGeom>
          <a:solidFill>
            <a:srgbClr val="FFFFF4"/>
          </a:solidFill>
          <a:ln w="12700">
            <a:solidFill>
              <a:srgbClr val="FFE0C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4175" y="3263007"/>
            <a:ext cx="5224530" cy="882848"/>
          </a:xfrm>
          <a:prstGeom prst="rect">
            <a:avLst/>
          </a:prstGeom>
          <a:solidFill>
            <a:srgbClr val="FFFFF4"/>
          </a:solidFill>
          <a:ln/>
        </p:spPr>
      </p:sp>
      <p:sp>
        <p:nvSpPr>
          <p:cNvPr id="7" name="Text 5"/>
          <p:cNvSpPr/>
          <p:nvPr/>
        </p:nvSpPr>
        <p:spPr>
          <a:xfrm>
            <a:off x="825380" y="3414216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Функция 1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5380" y="3817739"/>
            <a:ext cx="4922119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3x - 5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74175" y="4145855"/>
            <a:ext cx="5224530" cy="882848"/>
          </a:xfrm>
          <a:prstGeom prst="rect">
            <a:avLst/>
          </a:prstGeom>
          <a:solidFill>
            <a:srgbClr val="FFFFF4"/>
          </a:solidFill>
          <a:ln/>
        </p:spPr>
      </p:sp>
      <p:sp>
        <p:nvSpPr>
          <p:cNvPr id="10" name="Shape 8"/>
          <p:cNvSpPr/>
          <p:nvPr/>
        </p:nvSpPr>
        <p:spPr>
          <a:xfrm>
            <a:off x="674175" y="4145855"/>
            <a:ext cx="5224530" cy="19050"/>
          </a:xfrm>
          <a:prstGeom prst="roundRect">
            <a:avLst>
              <a:gd name="adj" fmla="val 333387"/>
            </a:avLst>
          </a:prstGeom>
          <a:solidFill>
            <a:srgbClr val="FFE0CC"/>
          </a:solidFill>
          <a:ln/>
        </p:spPr>
      </p:sp>
      <p:sp>
        <p:nvSpPr>
          <p:cNvPr id="11" name="Text 9"/>
          <p:cNvSpPr/>
          <p:nvPr/>
        </p:nvSpPr>
        <p:spPr>
          <a:xfrm>
            <a:off x="825380" y="4297065"/>
            <a:ext cx="2173630" cy="2825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Функция 2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25380" y="4700588"/>
            <a:ext cx="4922119" cy="1769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y = -2x + 1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61475" y="5177433"/>
            <a:ext cx="5249930" cy="969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33680" indent="-233680">
              <a:lnSpc>
                <a:spcPct val="97000"/>
              </a:lnSpc>
              <a:buSzPct val="100000"/>
              <a:buChar char="•"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Вопрос к классу:</a:t>
            </a:r>
            <a:pPr algn="l" marL="233680" indent="-233680">
              <a:lnSpc>
                <a:spcPct val="97000"/>
              </a:lnSpc>
              <a:buSzPct val="100000"/>
              <a:buChar char="•"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Какая из этих функций возрастает, а какая убывает? Почему?</a:t>
            </a:r>
            <a:endParaRPr lang="en-US" sz="1150" dirty="0"/>
          </a:p>
          <a:p>
            <a:pPr algn="l" marL="233680" indent="-233680">
              <a:lnSpc>
                <a:spcPct val="97000"/>
              </a:lnSpc>
              <a:buSzPct val="100000"/>
              <a:buChar char="•"/>
            </a:pPr>
            <a:r>
              <a:rPr lang="en-US" sz="11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Вопрос к классу:</a:t>
            </a:r>
            <a:pPr algn="l" marL="233680" indent="-233680">
              <a:lnSpc>
                <a:spcPct val="97000"/>
              </a:lnSpc>
              <a:buSzPct val="100000"/>
              <a:buChar char="•"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каких точках эти графики пересекают вертикальную ось Y?</a:t>
            </a:r>
            <a:endParaRPr lang="en-US" sz="1150" dirty="0"/>
          </a:p>
          <a:p>
            <a:pPr algn="l" marL="233680" indent="-233680">
              <a:lnSpc>
                <a:spcPct val="97000"/>
              </a:lnSpc>
              <a:buSzPct val="100000"/>
              <a:buChar char="•"/>
            </a:pPr>
            <a:r>
              <a:rPr lang="en-US" sz="11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Сверим наши выводы на следующем слайде!</a:t>
            </a:r>
            <a:endParaRPr lang="en-US" sz="1150" dirty="0"/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640" y="805160"/>
            <a:ext cx="4199924" cy="4200029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11165402" y="6457255"/>
            <a:ext cx="894038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214239"/>
            <a:ext cx="6296860" cy="1412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2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Разбор задачи: Чтение свойств (Решение)</a:t>
            </a:r>
            <a:endParaRPr lang="en-US" sz="4250" dirty="0"/>
          </a:p>
        </p:txBody>
      </p:sp>
      <p:sp>
        <p:nvSpPr>
          <p:cNvPr id="4" name="Text 1"/>
          <p:cNvSpPr/>
          <p:nvPr/>
        </p:nvSpPr>
        <p:spPr>
          <a:xfrm>
            <a:off x="5233360" y="2702719"/>
            <a:ext cx="4265704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Пошаговый разбор и ответ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5233360" y="3339405"/>
            <a:ext cx="6906444" cy="245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Анализируем функции по коэффициентам: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233360" y="3986709"/>
            <a:ext cx="3326721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Функция 1: y = 3x − 5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5233360" y="4528939"/>
            <a:ext cx="2917851" cy="1048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 = 3 &gt; 0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Функция 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возрастает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  <a:p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 = -5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График пересекает ось Y в точке 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-5)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618719" y="3986709"/>
            <a:ext cx="3497175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Функция 2: y = −2x + 1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8618719" y="4528939"/>
            <a:ext cx="2917851" cy="1048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 = -2 &lt; 0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Функция 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убывает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  <a:p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 = 1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→ График пересекает ось Y в точке 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1)</a:t>
            </a:r>
            <a:pPr algn="l" marL="294640" indent="-294640">
              <a:lnSpc>
                <a:spcPct val="108000"/>
              </a:lnSpc>
              <a:buSzPct val="100000"/>
              <a:buChar char="•"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704141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1158953" y="6457255"/>
            <a:ext cx="900487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4466"/>
            <a:ext cx="5239810" cy="1788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Взаимное расположение графиков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61475" y="2646263"/>
            <a:ext cx="5720115" cy="298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Параллельные или пересекающиеся прямые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61475" y="3078857"/>
            <a:ext cx="5239810" cy="381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Взаимное положение двух прямых на координатной плоскости зависит от их угловых коэффициентов:</a:t>
            </a:r>
            <a:endParaRPr lang="en-US" sz="1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612158"/>
            <a:ext cx="2552636" cy="242460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16163" y="3790652"/>
            <a:ext cx="2119458" cy="596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Параллельные прямые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16163" y="4521299"/>
            <a:ext cx="2119458" cy="1336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Если угловые коэффициенты равны (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k₁ = k₂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), но свободные члены разные (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b₁ ≠ b₂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 Прямые имеют одинаковый наклон и никогда не пересекутся.</a:t>
            </a:r>
            <a:endParaRPr lang="en-US" sz="12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8648" y="3612158"/>
            <a:ext cx="2552636" cy="242460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603336" y="3790652"/>
            <a:ext cx="2119458" cy="596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Пересекающиеся прямые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3603336" y="4521299"/>
            <a:ext cx="2119458" cy="1145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Если угловые коэффициенты разные (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k₁ ≠ k₂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 Прямые обязательно пересекутся в одной точке.</a:t>
            </a:r>
            <a:endParaRPr lang="en-US" sz="12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6760" y="821234"/>
            <a:ext cx="4715749" cy="471586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3" name="Text 8"/>
          <p:cNvSpPr/>
          <p:nvPr/>
        </p:nvSpPr>
        <p:spPr>
          <a:xfrm>
            <a:off x="11162723" y="6457255"/>
            <a:ext cx="896717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4817" y="687983"/>
            <a:ext cx="5467015" cy="5481935"/>
          </a:xfrm>
          <a:prstGeom prst="roundRect">
            <a:avLst>
              <a:gd name="adj" fmla="val 1951"/>
            </a:avLst>
          </a:prstGeom>
          <a:solidFill>
            <a:srgbClr val="FF954F">
              <a:alpha val="9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02848" y="803970"/>
            <a:ext cx="5170953" cy="166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3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Практикум: Пересекаются ли прямые?</a:t>
            </a:r>
            <a:endParaRPr lang="en-US" sz="3350" dirty="0"/>
          </a:p>
        </p:txBody>
      </p:sp>
      <p:sp>
        <p:nvSpPr>
          <p:cNvPr id="4" name="Text 2"/>
          <p:cNvSpPr/>
          <p:nvPr/>
        </p:nvSpPr>
        <p:spPr>
          <a:xfrm>
            <a:off x="702848" y="2510929"/>
            <a:ext cx="2750473" cy="2767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6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Постановка вопроса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02848" y="2903637"/>
            <a:ext cx="5170953" cy="61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7000"/>
              </a:lnSpc>
              <a:spcAft>
                <a:spcPts val="800"/>
              </a:spcAft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Реши задачу самостоятельно:</a:t>
            </a:r>
            <a:endParaRPr lang="en-US" sz="1150" dirty="0"/>
          </a:p>
          <a:p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Твое задание: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Определи, пересекаются ли графики функций или они параллельны: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02848" y="3638947"/>
            <a:ext cx="5780538" cy="763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 = 5x + 3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702848" y="4518819"/>
            <a:ext cx="5780538" cy="7638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y = 2x − 1</a:t>
            </a:r>
            <a:endParaRPr lang="en-US" sz="4600" dirty="0"/>
          </a:p>
        </p:txBody>
      </p:sp>
      <p:sp>
        <p:nvSpPr>
          <p:cNvPr id="8" name="Shape 6"/>
          <p:cNvSpPr/>
          <p:nvPr/>
        </p:nvSpPr>
        <p:spPr>
          <a:xfrm>
            <a:off x="702848" y="5413276"/>
            <a:ext cx="5170953" cy="626070"/>
          </a:xfrm>
          <a:prstGeom prst="roundRect">
            <a:avLst>
              <a:gd name="adj" fmla="val 9936"/>
            </a:avLst>
          </a:prstGeom>
          <a:solidFill>
            <a:srgbClr val="B6D6FC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879" y="5608439"/>
            <a:ext cx="185138" cy="14803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184047" y="5554663"/>
            <a:ext cx="4541724" cy="343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Подсказка: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Сравни коэффициенты перед аргументом 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97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обоих уравнениях.</a:t>
            </a:r>
            <a:endParaRPr lang="en-US" sz="11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2870" y="818555"/>
            <a:ext cx="4465625" cy="446573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11128692" y="6457255"/>
            <a:ext cx="930748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51483"/>
            <a:ext cx="6296860" cy="918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7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Решение практикума: Проверка расположения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5233360" y="1701701"/>
            <a:ext cx="298512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Пошаговый разбор и ответ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5233360" y="2051050"/>
            <a:ext cx="6906444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Сверим твои выводы с решением: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5233360" y="2272506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01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5233360" y="2474615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8" name="Text 5"/>
          <p:cNvSpPr/>
          <p:nvPr/>
        </p:nvSpPr>
        <p:spPr>
          <a:xfrm>
            <a:off x="5233360" y="2561431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1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33360" y="2838847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Найдем угловой коэффициент первого графика: </a:t>
            </a:r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k₁ = 5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5233360" y="3142357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02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5233360" y="3344466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2" name="Text 9"/>
          <p:cNvSpPr/>
          <p:nvPr/>
        </p:nvSpPr>
        <p:spPr>
          <a:xfrm>
            <a:off x="5233360" y="3431282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2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233360" y="3708698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Найдем угловой коэффициент второго графика: </a:t>
            </a:r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k₂ = 2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233360" y="4012208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03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5233360" y="4214316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16" name="Text 13"/>
          <p:cNvSpPr/>
          <p:nvPr/>
        </p:nvSpPr>
        <p:spPr>
          <a:xfrm>
            <a:off x="5233360" y="4301133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Шаг 3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233360" y="4578548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Сравним угловые коэффициенты: 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5 ≠ 2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</a:t>
            </a:r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k₁ ≠ k₂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233360" y="4882059"/>
            <a:ext cx="245659" cy="1596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arcellus Light" pitchFamily="34" charset="0"/>
                <a:ea typeface="Marcellus Light" pitchFamily="34" charset="-122"/>
                <a:cs typeface="Marcellus Light" pitchFamily="34" charset="-120"/>
              </a:rPr>
              <a:t>04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5233360" y="5084167"/>
            <a:ext cx="6296860" cy="12700"/>
          </a:xfrm>
          <a:prstGeom prst="rect">
            <a:avLst/>
          </a:prstGeom>
          <a:solidFill>
            <a:srgbClr val="FF954F"/>
          </a:solidFill>
          <a:ln/>
        </p:spPr>
      </p:sp>
      <p:sp>
        <p:nvSpPr>
          <p:cNvPr id="20" name="Text 17"/>
          <p:cNvSpPr/>
          <p:nvPr/>
        </p:nvSpPr>
        <p:spPr>
          <a:xfrm>
            <a:off x="5233360" y="5170984"/>
            <a:ext cx="1766050" cy="229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35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Вывод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233360" y="5448399"/>
            <a:ext cx="6296860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Так как коэффициенты наклона не равны, прямые имеют разный наклон.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5233360" y="5761930"/>
            <a:ext cx="6296860" cy="344587"/>
          </a:xfrm>
          <a:prstGeom prst="roundRect">
            <a:avLst>
              <a:gd name="adj" fmla="val 14975"/>
            </a:avLst>
          </a:prstGeom>
          <a:solidFill>
            <a:srgbClr val="B6FCB8"/>
          </a:solidFill>
          <a:ln/>
        </p:spPr>
      </p:sp>
      <p:pic>
        <p:nvPicPr>
          <p:cNvPr id="2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190" y="5915422"/>
            <a:ext cx="153488" cy="12283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632508" y="5872361"/>
            <a:ext cx="6384468" cy="131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Ответ: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Графики функций </a:t>
            </a:r>
            <a:pPr algn="l" indent="0" marL="0">
              <a:lnSpc>
                <a:spcPct val="89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пересекаются</a:t>
            </a:r>
            <a:pPr algn="l" indent="0" marL="0">
              <a:lnSpc>
                <a:spcPct val="89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одной точке.</a:t>
            </a:r>
            <a:endParaRPr lang="en-US" sz="950" dirty="0"/>
          </a:p>
        </p:txBody>
      </p:sp>
      <p:sp>
        <p:nvSpPr>
          <p:cNvPr id="25" name="Text 21"/>
          <p:cNvSpPr/>
          <p:nvPr/>
        </p:nvSpPr>
        <p:spPr>
          <a:xfrm>
            <a:off x="4704141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11168180" y="6457255"/>
            <a:ext cx="891260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99021"/>
            <a:ext cx="6821714" cy="706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42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Главные выводы урока</a:t>
            </a:r>
            <a:endParaRPr lang="en-US" sz="4250" dirty="0"/>
          </a:p>
        </p:txBody>
      </p:sp>
      <p:sp>
        <p:nvSpPr>
          <p:cNvPr id="3" name="Text 1"/>
          <p:cNvSpPr/>
          <p:nvPr/>
        </p:nvSpPr>
        <p:spPr>
          <a:xfrm>
            <a:off x="661475" y="1681063"/>
            <a:ext cx="6068960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Твоя шпаргалка по линейным функциям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661475" y="2317750"/>
            <a:ext cx="11478330" cy="245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Запомни эти правила: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2776041"/>
            <a:ext cx="3496877" cy="1619746"/>
          </a:xfrm>
          <a:prstGeom prst="roundRect">
            <a:avLst>
              <a:gd name="adj" fmla="val 4901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9531" y="2984103"/>
            <a:ext cx="2717137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📐</a:t>
            </a:r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Формула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69531" y="3450729"/>
            <a:ext cx="3080764" cy="736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Линейная функция задается формулой </a:t>
            </a:r>
            <a:pPr algn="l"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kx + b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её график — </a:t>
            </a:r>
            <a:pPr algn="l"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прямая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47359" y="2776041"/>
            <a:ext cx="3496877" cy="1619746"/>
          </a:xfrm>
          <a:prstGeom prst="roundRect">
            <a:avLst>
              <a:gd name="adj" fmla="val 4901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55416" y="2984103"/>
            <a:ext cx="2717137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📍</a:t>
            </a:r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Две точки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4555416" y="3450729"/>
            <a:ext cx="3080764" cy="736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Чтобы построить график, достаточно вычислить координаты </a:t>
            </a:r>
            <a:pPr algn="l"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двух точек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033244" y="2776041"/>
            <a:ext cx="3496877" cy="1619746"/>
          </a:xfrm>
          <a:prstGeom prst="roundRect">
            <a:avLst>
              <a:gd name="adj" fmla="val 4901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41300" y="2984103"/>
            <a:ext cx="2717137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📈</a:t>
            </a:r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Коэффициент 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241300" y="3450729"/>
            <a:ext cx="3080764" cy="736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Отвечает за наклон: 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 &gt; 0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функция растет, 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 &lt; 0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убывает.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61475" y="4584799"/>
            <a:ext cx="5339820" cy="1374080"/>
          </a:xfrm>
          <a:prstGeom prst="roundRect">
            <a:avLst>
              <a:gd name="adj" fmla="val 5778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9531" y="4792861"/>
            <a:ext cx="2717137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🎯</a:t>
            </a:r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Коэффициент b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69531" y="5259487"/>
            <a:ext cx="4923707" cy="245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Указывает на точку пересечения с осью Y: </a:t>
            </a:r>
            <a:pPr algn="l"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(0; b)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190301" y="4584799"/>
            <a:ext cx="5339820" cy="1374080"/>
          </a:xfrm>
          <a:prstGeom prst="roundRect">
            <a:avLst>
              <a:gd name="adj" fmla="val 5778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98358" y="4792861"/>
            <a:ext cx="2717137" cy="353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21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⟰ Параллельность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98358" y="5259487"/>
            <a:ext cx="4923707" cy="491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Графики параллельны, если угловые коэффициенты равны (</a:t>
            </a:r>
            <a:pPr algn="l" indent="0" marL="0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k₁ = k₂</a:t>
            </a:r>
            <a:pPr algn="l" indent="0" marL="0">
              <a:lnSpc>
                <a:spcPct val="108000"/>
              </a:lnSpc>
              <a:buNone/>
            </a:pPr>
            <a:r>
              <a:rPr lang="en-US" sz="145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140796" y="6457255"/>
            <a:ext cx="918643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5789" y="651570"/>
            <a:ext cx="5469793" cy="5554861"/>
          </a:xfrm>
          <a:prstGeom prst="roundRect">
            <a:avLst>
              <a:gd name="adj" fmla="val 2115"/>
            </a:avLst>
          </a:prstGeom>
          <a:solidFill>
            <a:srgbClr val="FF954F">
              <a:alpha val="9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706420" y="788095"/>
            <a:ext cx="5522477" cy="600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6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Быстрый тест и итоги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06420" y="1443137"/>
            <a:ext cx="325141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Проверим свои знания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6420" y="1879898"/>
            <a:ext cx="5758115" cy="193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Ответь на три вопроса:</a:t>
            </a:r>
            <a:endParaRPr lang="en-US" sz="12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6420" y="2226568"/>
            <a:ext cx="5148531" cy="118864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6758" y="2664222"/>
            <a:ext cx="240996" cy="3132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1504615" y="2406253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Вопрос 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504615" y="2843014"/>
            <a:ext cx="4170655" cy="392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Чему равен свободный член 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highlight>
                  <a:srgbClr val="F2884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в формуле функции 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-4x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12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6420" y="3551734"/>
            <a:ext cx="5148531" cy="11822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6758" y="3986213"/>
            <a:ext cx="240996" cy="3132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2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1504615" y="3731419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Вопрос 2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1504615" y="4168180"/>
            <a:ext cx="4170655" cy="386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Возрастает или убывает график функции 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0.5x - 7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125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6420" y="4870549"/>
            <a:ext cx="5148531" cy="118229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16758" y="5305028"/>
            <a:ext cx="240996" cy="31323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3</a:t>
            </a:r>
            <a:endParaRPr lang="en-US" sz="1850" dirty="0"/>
          </a:p>
        </p:txBody>
      </p:sp>
      <p:sp>
        <p:nvSpPr>
          <p:cNvPr id="16" name="Text 11"/>
          <p:cNvSpPr/>
          <p:nvPr/>
        </p:nvSpPr>
        <p:spPr>
          <a:xfrm>
            <a:off x="1504615" y="5050234"/>
            <a:ext cx="2309556" cy="300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Вопрос 3</a:t>
            </a:r>
            <a:endParaRPr lang="en-US" sz="1800" dirty="0"/>
          </a:p>
        </p:txBody>
      </p:sp>
      <p:sp>
        <p:nvSpPr>
          <p:cNvPr id="17" name="Text 12"/>
          <p:cNvSpPr/>
          <p:nvPr/>
        </p:nvSpPr>
        <p:spPr>
          <a:xfrm>
            <a:off x="1504615" y="5486995"/>
            <a:ext cx="4170655" cy="386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Будут ли параллельны графики функций 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3x + 1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 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y = 3x - 4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?</a:t>
            </a:r>
            <a:endParaRPr lang="en-US" sz="125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8149" y="805160"/>
            <a:ext cx="4452628" cy="4452739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20" name="Text 14"/>
          <p:cNvSpPr/>
          <p:nvPr/>
        </p:nvSpPr>
        <p:spPr>
          <a:xfrm>
            <a:off x="11141392" y="6457255"/>
            <a:ext cx="918048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215" y="0"/>
            <a:ext cx="480048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45815"/>
            <a:ext cx="6499558" cy="635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385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Ответы на экспресс-тест</a:t>
            </a:r>
            <a:endParaRPr lang="en-US" sz="3850" dirty="0"/>
          </a:p>
        </p:txBody>
      </p:sp>
      <p:sp>
        <p:nvSpPr>
          <p:cNvPr id="4" name="Text 1"/>
          <p:cNvSpPr/>
          <p:nvPr/>
        </p:nvSpPr>
        <p:spPr>
          <a:xfrm>
            <a:off x="661475" y="1342727"/>
            <a:ext cx="3716245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532418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Подведение итогов урока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661475" y="1890216"/>
            <a:ext cx="6906444" cy="210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Давай проверим твои ответы: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61475" y="2272605"/>
            <a:ext cx="3071835" cy="1628477"/>
          </a:xfrm>
          <a:prstGeom prst="roundRect">
            <a:avLst>
              <a:gd name="adj" fmla="val 4387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50581" y="2461716"/>
            <a:ext cx="2445383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✅</a:t>
            </a:r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Ответ 1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50581" y="2871391"/>
            <a:ext cx="2693622" cy="840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b = 0: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Это прямая пропорциональность, график проходит через центр координат (0;0).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3886400" y="2272605"/>
            <a:ext cx="3071934" cy="1628477"/>
          </a:xfrm>
          <a:prstGeom prst="roundRect">
            <a:avLst>
              <a:gd name="adj" fmla="val 4387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075507" y="2461716"/>
            <a:ext cx="2445383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✅</a:t>
            </a:r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Ответ 2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4075507" y="2871391"/>
            <a:ext cx="2693722" cy="426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Возрастает: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Так как 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 = 0.5 &gt; 0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(положительное число).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61475" y="4054177"/>
            <a:ext cx="6296860" cy="1220887"/>
          </a:xfrm>
          <a:prstGeom prst="roundRect">
            <a:avLst>
              <a:gd name="adj" fmla="val 5852"/>
            </a:avLst>
          </a:prstGeom>
          <a:solidFill>
            <a:srgbClr val="FFFFF4"/>
          </a:solidFill>
          <a:ln w="19050">
            <a:solidFill>
              <a:srgbClr val="FFE0C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50581" y="4243288"/>
            <a:ext cx="2445383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✅</a:t>
            </a:r>
            <a:pPr algn="l" indent="0" marL="0">
              <a:lnSpc>
                <a:spcPct val="108000"/>
              </a:lnSpc>
              <a:buNone/>
            </a:pPr>
            <a:r>
              <a:rPr lang="en-US" sz="1900" dirty="0">
                <a:solidFill>
                  <a:srgbClr val="67534F"/>
                </a:solidFill>
                <a:latin typeface="Marcellus" pitchFamily="34" charset="0"/>
                <a:ea typeface="Marcellus" pitchFamily="34" charset="-122"/>
                <a:cs typeface="Marcellus" pitchFamily="34" charset="-120"/>
              </a:rPr>
              <a:t> Ответ 3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850581" y="4652963"/>
            <a:ext cx="5918647" cy="4329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b="1" dirty="0">
                <a:solidFill>
                  <a:srgbClr val="67534F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Да, будут параллельны: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Их угловые коэффициенты равны (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highlight>
                  <a:srgbClr val="F2F2E7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k₁ = k₂ = 3</a:t>
            </a:r>
            <a:pPr algn="l" indent="0" marL="0">
              <a:lnSpc>
                <a:spcPct val="103000"/>
              </a:lnSpc>
              <a:buNone/>
            </a:pPr>
            <a:r>
              <a:rPr lang="en-US" sz="13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).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61475" y="5447308"/>
            <a:ext cx="19050" cy="764778"/>
          </a:xfrm>
          <a:prstGeom prst="roundRect">
            <a:avLst>
              <a:gd name="adj" fmla="val 59999"/>
            </a:avLst>
          </a:prstGeom>
          <a:solidFill>
            <a:srgbClr val="FF954F"/>
          </a:solidFill>
          <a:ln/>
        </p:spPr>
      </p:sp>
      <p:sp>
        <p:nvSpPr>
          <p:cNvPr id="16" name="Text 13"/>
          <p:cNvSpPr/>
          <p:nvPr/>
        </p:nvSpPr>
        <p:spPr>
          <a:xfrm>
            <a:off x="916560" y="5619552"/>
            <a:ext cx="6041775" cy="420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3000"/>
              </a:lnSpc>
              <a:buNone/>
            </a:pPr>
            <a:r>
              <a:rPr lang="en-US" sz="1300" i="1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Отличная работа сегодня! Линейные функции и прямые полностью освоены!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32255" y="241895"/>
            <a:ext cx="2801173" cy="158750"/>
          </a:xfrm>
          <a:prstGeom prst="rect">
            <a:avLst/>
          </a:prstGeom>
          <a:noFill/>
          <a:ln/>
        </p:spPr>
        <p:txBody>
          <a:bodyPr wrap="none" lIns="0" tIns="99235" rIns="59541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Математика (Средняя школа)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6559684" y="6457255"/>
            <a:ext cx="927871" cy="158750"/>
          </a:xfrm>
          <a:prstGeom prst="rect">
            <a:avLst/>
          </a:prstGeom>
          <a:noFill/>
          <a:ln/>
        </p:spPr>
        <p:txBody>
          <a:bodyPr wrap="none" lIns="0" tIns="59541" rIns="99235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7534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2026-07-06T17:12:41Z</dcterms:created>
  <dcterms:modified xsi:type="dcterms:W3CDTF">2026-07-06T17:12:41Z</dcterms:modified>
</cp:coreProperties>
</file>