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1695" cy="6858000"/>
  <p:notesSz cx="6858000" cy="12191695"/>
  <p:embeddedFontLst>
    <p:embeddedFont>
      <p:font typeface="Fraunces Medium"/>
      <p:regular r:id="rId201314"/>
    </p:embeddedFont>
    <p:embeddedFont>
      <p:font typeface="Fraunces Bold"/>
      <p:regular r:id="rId201315"/>
    </p:embeddedFont>
    <p:embeddedFont>
      <p:font typeface="Epilogue"/>
      <p:regular r:id="rId201316"/>
    </p:embeddedFont>
    <p:embeddedFont>
      <p:font typeface="Epilogue 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E26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259013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Кибер-детектив: Создаём программу-шифратор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3540522"/>
            <a:ext cx="6296860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Добро пожаловать в мир тайных посланий, секретных кодов и цифровой защиты. Сегодня мы не просто изучим теорию — мы сами напишем программу, которая умеет шифровать и расшифровывать секретные сообщения. Готов стать кибер-детективом?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1156" y="695325"/>
            <a:ext cx="6317497" cy="8647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Секретные агенты в сети: Создаём свой шифратор и защищаем данные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651156" y="1733748"/>
            <a:ext cx="6317497" cy="8131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Представь: ты агент секретной службы. У тебя есть важное послание, которое не должно попасть в чужие руки. Как его защитить? Ответ прост — зашифровать! В этом курсе мы разберём, как работает шифрование, почему пароль «123456» — это катастрофа, и напишем собственный шифратор на Python. Вперёд — задание ждёт!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651156" y="2677120"/>
            <a:ext cx="6317497" cy="784523"/>
          </a:xfrm>
          <a:prstGeom prst="roundRect">
            <a:avLst>
              <a:gd name="adj" fmla="val 7409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95814" y="2821781"/>
            <a:ext cx="1729736" cy="222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🔐</a:t>
            </a:r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Шифруем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795814" y="3113683"/>
            <a:ext cx="6028182" cy="2032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Пишем алгоритм шифрования на основе шифра Цезаря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651156" y="3577431"/>
            <a:ext cx="6317497" cy="784523"/>
          </a:xfrm>
          <a:prstGeom prst="roundRect">
            <a:avLst>
              <a:gd name="adj" fmla="val 7409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95814" y="3722092"/>
            <a:ext cx="1729736" cy="222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🔓</a:t>
            </a:r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Дешифруем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795814" y="4013994"/>
            <a:ext cx="6028182" cy="2032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Делаем обратную операцию и восстанавливаем исходный текст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651156" y="4477742"/>
            <a:ext cx="6317497" cy="784523"/>
          </a:xfrm>
          <a:prstGeom prst="roundRect">
            <a:avLst>
              <a:gd name="adj" fmla="val 7409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95814" y="4622403"/>
            <a:ext cx="1729736" cy="222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🛡️</a:t>
            </a:r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Защищаем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795814" y="4914305"/>
            <a:ext cx="6028182" cy="2032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Генерируем надёжные пароли и узнаём о кибергигиене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51156" y="5378053"/>
            <a:ext cx="6317497" cy="784523"/>
          </a:xfrm>
          <a:prstGeom prst="roundRect">
            <a:avLst>
              <a:gd name="adj" fmla="val 7409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95814" y="5522714"/>
            <a:ext cx="1729736" cy="222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🕵️</a:t>
            </a:r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Взламываем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795814" y="5814616"/>
            <a:ext cx="6028182" cy="2032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Ищем уязвимости в нашем же шифраторе — как настоящие хакеры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86120" y="419894"/>
            <a:ext cx="5330295" cy="476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Что такое криптография?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1086120" y="1177429"/>
            <a:ext cx="10019454" cy="4689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2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Криптография — это наука о том, как скрывать информацию от посторонних глаз. Слово пришло из греческого: </a:t>
            </a:r>
            <a:pPr algn="l" indent="0" marL="0">
              <a:lnSpc>
                <a:spcPct val="128000"/>
              </a:lnSpc>
              <a:buNone/>
            </a:pPr>
            <a:r>
              <a:rPr lang="en-US" sz="12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kryptós</a:t>
            </a:r>
            <a:pPr algn="l" indent="0" marL="0">
              <a:lnSpc>
                <a:spcPct val="128000"/>
              </a:lnSpc>
              <a:buNone/>
            </a:pPr>
            <a:r>
              <a:rPr lang="en-US" sz="12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— «скрытый», </a:t>
            </a:r>
            <a:pPr algn="l" indent="0" marL="0">
              <a:lnSpc>
                <a:spcPct val="128000"/>
              </a:lnSpc>
              <a:buNone/>
            </a:pPr>
            <a:r>
              <a:rPr lang="en-US" sz="12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gráphō</a:t>
            </a:r>
            <a:pPr algn="l" indent="0" marL="0">
              <a:lnSpc>
                <a:spcPct val="128000"/>
              </a:lnSpc>
              <a:buNone/>
            </a:pPr>
            <a:r>
              <a:rPr lang="en-US" sz="12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— «пишу». То есть буквально — «тайнопись».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976387" y="1804392"/>
            <a:ext cx="5043262" cy="3519388"/>
          </a:xfrm>
          <a:prstGeom prst="roundRect">
            <a:avLst>
              <a:gd name="adj" fmla="val 3119"/>
            </a:avLst>
          </a:prstGeom>
          <a:solidFill>
            <a:srgbClr val="8C98CA"/>
          </a:solidFill>
          <a:ln/>
        </p:spPr>
      </p:sp>
      <p:sp>
        <p:nvSpPr>
          <p:cNvPr id="5" name="Text 3"/>
          <p:cNvSpPr/>
          <p:nvPr/>
        </p:nvSpPr>
        <p:spPr>
          <a:xfrm>
            <a:off x="1128783" y="1944886"/>
            <a:ext cx="2515430" cy="238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Зачем это нужно?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128783" y="2323604"/>
            <a:ext cx="4738470" cy="7033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Люди всегда хотели передавать секреты: военные стратегии, государственные тайны, личную переписку. Криптография решала эту задачу задолго до появления компьютеров.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128783" y="3153470"/>
            <a:ext cx="4738470" cy="10360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28000"/>
              </a:lnSpc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Военные командиры шифровали приказы, чтобы враг не понял план атаки</a:t>
            </a:r>
            <a:endParaRPr lang="en-US" sz="1200" dirty="0"/>
          </a:p>
          <a:p>
            <a:pPr algn="l" marL="342900" indent="-342900">
              <a:lnSpc>
                <a:spcPct val="128000"/>
              </a:lnSpc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Дипломаты защищали переговоры между государствами</a:t>
            </a:r>
            <a:endParaRPr lang="en-US" sz="1200" dirty="0"/>
          </a:p>
          <a:p>
            <a:pPr algn="l" marL="342900" indent="-342900">
              <a:lnSpc>
                <a:spcPct val="128000"/>
              </a:lnSpc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Купцы прятали торговые секреты от конкурентов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288129" y="1944886"/>
            <a:ext cx="3294278" cy="238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От древности до наших дней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288129" y="2323604"/>
            <a:ext cx="4823796" cy="4689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2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История криптографии насчитывает тысячи лет. Вот краткое путешествие сквозь века: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288129" y="2919016"/>
            <a:ext cx="4823796" cy="23556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28000"/>
              </a:lnSpc>
              <a:buSzPct val="100000"/>
              <a:buChar char="•"/>
            </a:pPr>
            <a:r>
              <a:rPr lang="en-US" sz="12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~1900 до н.э.</a:t>
            </a:r>
            <a:pPr algn="l" marL="342900" indent="-342900">
              <a:lnSpc>
                <a:spcPct val="128000"/>
              </a:lnSpc>
              <a:buSzPct val="100000"/>
              <a:buChar char="•"/>
            </a:pPr>
            <a:r>
              <a:rPr lang="en-US" sz="12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— Египетские иероглифы с изменёнными символами</a:t>
            </a:r>
            <a:endParaRPr lang="en-US" sz="1200" dirty="0"/>
          </a:p>
          <a:p>
            <a:pPr algn="l" marL="342900" indent="-342900">
              <a:lnSpc>
                <a:spcPct val="128000"/>
              </a:lnSpc>
              <a:buSzPct val="100000"/>
              <a:buChar char="•"/>
            </a:pPr>
            <a:r>
              <a:rPr lang="en-US" sz="12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~600 до н.э.</a:t>
            </a:r>
            <a:pPr algn="l" marL="342900" indent="-342900">
              <a:lnSpc>
                <a:spcPct val="128000"/>
              </a:lnSpc>
              <a:buSzPct val="100000"/>
              <a:buChar char="•"/>
            </a:pPr>
            <a:r>
              <a:rPr lang="en-US" sz="12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— Спартанская скитала: шифрование с помощью жезла</a:t>
            </a:r>
            <a:endParaRPr lang="en-US" sz="1200" dirty="0"/>
          </a:p>
          <a:p>
            <a:pPr algn="l" marL="342900" indent="-342900">
              <a:lnSpc>
                <a:spcPct val="128000"/>
              </a:lnSpc>
              <a:buSzPct val="100000"/>
              <a:buChar char="•"/>
            </a:pPr>
            <a:r>
              <a:rPr lang="en-US" sz="12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~50 до н.э.</a:t>
            </a:r>
            <a:pPr algn="l" marL="342900" indent="-342900">
              <a:lnSpc>
                <a:spcPct val="128000"/>
              </a:lnSpc>
              <a:buSzPct val="100000"/>
              <a:buChar char="•"/>
            </a:pPr>
            <a:r>
              <a:rPr lang="en-US" sz="12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— Шифр Цезаря: сдвиг букв алфавита</a:t>
            </a:r>
            <a:endParaRPr lang="en-US" sz="1200" dirty="0"/>
          </a:p>
          <a:p>
            <a:pPr algn="l" marL="342900" indent="-342900">
              <a:lnSpc>
                <a:spcPct val="128000"/>
              </a:lnSpc>
              <a:buSzPct val="100000"/>
              <a:buChar char="•"/>
            </a:pPr>
            <a:r>
              <a:rPr lang="en-US" sz="12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1940-е</a:t>
            </a:r>
            <a:pPr algn="l" marL="342900" indent="-342900">
              <a:lnSpc>
                <a:spcPct val="128000"/>
              </a:lnSpc>
              <a:buSzPct val="100000"/>
              <a:buChar char="•"/>
            </a:pPr>
            <a:r>
              <a:rPr lang="en-US" sz="12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— Машина Энигма и её взлом Аланом Тьюрингом</a:t>
            </a:r>
            <a:endParaRPr lang="en-US" sz="1200" dirty="0"/>
          </a:p>
          <a:p>
            <a:pPr algn="l" marL="342900" indent="-342900">
              <a:lnSpc>
                <a:spcPct val="128000"/>
              </a:lnSpc>
              <a:buSzPct val="100000"/>
              <a:buChar char="•"/>
            </a:pPr>
            <a:r>
              <a:rPr lang="en-US" sz="12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1970-е</a:t>
            </a:r>
            <a:pPr algn="l" marL="342900" indent="-342900">
              <a:lnSpc>
                <a:spcPct val="128000"/>
              </a:lnSpc>
              <a:buSzPct val="100000"/>
              <a:buChar char="•"/>
            </a:pPr>
            <a:r>
              <a:rPr lang="en-US" sz="12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— Появление цифровой криптографии (DES, RSA)</a:t>
            </a:r>
            <a:endParaRPr lang="en-US" sz="1200" dirty="0"/>
          </a:p>
          <a:p>
            <a:pPr algn="l" marL="342900" indent="-342900">
              <a:lnSpc>
                <a:spcPct val="128000"/>
              </a:lnSpc>
              <a:buSzPct val="100000"/>
              <a:buChar char="•"/>
            </a:pPr>
            <a:r>
              <a:rPr lang="en-US" sz="12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Сегодня</a:t>
            </a:r>
            <a:pPr algn="l" marL="342900" indent="-342900">
              <a:lnSpc>
                <a:spcPct val="128000"/>
              </a:lnSpc>
              <a:buSzPct val="100000"/>
              <a:buChar char="•"/>
            </a:pPr>
            <a:r>
              <a:rPr lang="en-US" sz="12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— HTTPS, мессенджеры, блокчейн и квантовая криптография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1086120" y="5481836"/>
            <a:ext cx="10019454" cy="798116"/>
          </a:xfrm>
          <a:prstGeom prst="roundRect">
            <a:avLst>
              <a:gd name="adj" fmla="val 8024"/>
            </a:avLst>
          </a:prstGeom>
          <a:solidFill>
            <a:srgbClr val="022349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8517" y="5691386"/>
            <a:ext cx="190495" cy="152400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581408" y="5646440"/>
            <a:ext cx="9371770" cy="4689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Каждый раз, когда ты видишь замочек в браузере рядом с адресом сайта — это криптография в действии. Твои данные зашифрованы прямо сейчас!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6503" y="516830"/>
            <a:ext cx="5637568" cy="483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Знаменитый шифр Цезаря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746503" y="1289348"/>
            <a:ext cx="10698689" cy="478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Гай Юлий Цезарь — великий римский полководец — использовал очень простой, но эффективный для своего времени метод шифрования. Суть в том, чтобы сдвинуть каждую букву алфавита на фиксированное количество позиций.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46503" y="2075458"/>
            <a:ext cx="2542913" cy="2416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Как это работает?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46503" y="2461716"/>
            <a:ext cx="5160734" cy="478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Допустим, ключ = 3. Тогда каждая буква сдвигается на 3 позиции вперёд по алфавиту: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46503" y="3070721"/>
            <a:ext cx="5160734" cy="1109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29000"/>
              </a:lnSpc>
              <a:buSzPct val="100000"/>
              <a:buChar char="•"/>
            </a:pPr>
            <a:r>
              <a:rPr lang="en-US" sz="12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А → Г</a:t>
            </a:r>
            <a:endParaRPr lang="en-US" sz="1200" dirty="0"/>
          </a:p>
          <a:p>
            <a:pPr algn="l" marL="342900" indent="-342900">
              <a:lnSpc>
                <a:spcPct val="129000"/>
              </a:lnSpc>
              <a:buSzPct val="100000"/>
              <a:buChar char="•"/>
            </a:pPr>
            <a:r>
              <a:rPr lang="en-US" sz="12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Б → Д</a:t>
            </a:r>
            <a:endParaRPr lang="en-US" sz="1200" dirty="0"/>
          </a:p>
          <a:p>
            <a:pPr algn="l" marL="342900" indent="-342900">
              <a:lnSpc>
                <a:spcPct val="129000"/>
              </a:lnSpc>
              <a:buSzPct val="100000"/>
              <a:buChar char="•"/>
            </a:pPr>
            <a:r>
              <a:rPr lang="en-US" sz="12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В → Е</a:t>
            </a:r>
            <a:endParaRPr lang="en-US" sz="1200" dirty="0"/>
          </a:p>
          <a:p>
            <a:pPr algn="l" marL="342900" indent="-342900">
              <a:lnSpc>
                <a:spcPct val="129000"/>
              </a:lnSpc>
              <a:buSzPct val="100000"/>
              <a:buChar char="•"/>
            </a:pPr>
            <a:r>
              <a:rPr lang="en-US" sz="12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Я → В (алфавит зацикливается!)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46503" y="4310360"/>
            <a:ext cx="5160734" cy="478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Слово </a:t>
            </a:r>
            <a:pPr algn="l" indent="0" marL="0">
              <a:lnSpc>
                <a:spcPct val="129000"/>
              </a:lnSpc>
              <a:buNone/>
            </a:pPr>
            <a:r>
              <a:rPr lang="en-US" sz="12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КОТ</a:t>
            </a:r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с ключом 3 превращается в </a:t>
            </a:r>
            <a:pPr algn="l" indent="0" marL="0">
              <a:lnSpc>
                <a:spcPct val="129000"/>
              </a:lnSpc>
              <a:buNone/>
            </a:pPr>
            <a:r>
              <a:rPr lang="en-US" sz="12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НРХ</a:t>
            </a:r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. Не понятно? Именно так и задумано!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746503" y="4951909"/>
            <a:ext cx="5160734" cy="1055787"/>
          </a:xfrm>
          <a:prstGeom prst="roundRect">
            <a:avLst>
              <a:gd name="adj" fmla="val 6153"/>
            </a:avLst>
          </a:prstGeom>
          <a:solidFill>
            <a:srgbClr val="181E34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1082" y="5168503"/>
            <a:ext cx="193273" cy="154583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248934" y="5120680"/>
            <a:ext cx="4503724" cy="71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Цезарь использовал сдвиг на 3. Но ключ может быть любым числом от 1 до 25 (для латинского алфавита) или от 1 до 32 (для русского).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290807" y="2075458"/>
            <a:ext cx="2640839" cy="2416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Пример шифрования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6290807" y="2479873"/>
            <a:ext cx="5160734" cy="2224484"/>
          </a:xfrm>
          <a:prstGeom prst="roundRect">
            <a:avLst>
              <a:gd name="adj" fmla="val 2920"/>
            </a:avLst>
          </a:prstGeom>
          <a:solidFill>
            <a:srgbClr val="151B33"/>
          </a:solidFill>
          <a:ln/>
        </p:spPr>
      </p:sp>
      <p:sp>
        <p:nvSpPr>
          <p:cNvPr id="13" name="Shape 10"/>
          <p:cNvSpPr/>
          <p:nvPr/>
        </p:nvSpPr>
        <p:spPr>
          <a:xfrm>
            <a:off x="6283168" y="2479873"/>
            <a:ext cx="5176013" cy="2224484"/>
          </a:xfrm>
          <a:prstGeom prst="roundRect">
            <a:avLst>
              <a:gd name="adj" fmla="val 1043"/>
            </a:avLst>
          </a:prstGeom>
          <a:solidFill>
            <a:srgbClr val="151B33"/>
          </a:solidFill>
          <a:ln/>
        </p:spPr>
      </p:sp>
      <p:sp>
        <p:nvSpPr>
          <p:cNvPr id="14" name="Text 11"/>
          <p:cNvSpPr/>
          <p:nvPr/>
        </p:nvSpPr>
        <p:spPr>
          <a:xfrm>
            <a:off x="6476441" y="2634456"/>
            <a:ext cx="4789467" cy="19153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1F6FEB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Алфавит:  А Б В Г Д Е Ж З И К ...</a:t>
            </a:r>
            <a:endParaRPr lang="en-US" sz="1200" dirty="0"/>
          </a:p>
          <a:p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1F6FEB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Сдвиг +3: Г Д Е Ж З И К Л М Н ...</a:t>
            </a:r>
            <a:endParaRPr lang="en-US" sz="1200" dirty="0"/>
          </a:p>
          <a:p>
            <a:pPr algn="l" indent="0" marL="0">
              <a:lnSpc>
                <a:spcPct val="129000"/>
              </a:lnSpc>
              <a:buNone/>
            </a:pPr>
            <a:endParaRPr lang="en-US" sz="1200" dirty="0"/>
          </a:p>
          <a:p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1F6FEB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Открытый текст:  П Р И В Е Т</a:t>
            </a:r>
            <a:endParaRPr lang="en-US" sz="1200" dirty="0"/>
          </a:p>
          <a:p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1F6FEB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Зашифрованный:   С У Л Д З Х</a:t>
            </a:r>
            <a:endParaRPr lang="en-US" sz="1200" dirty="0"/>
          </a:p>
          <a:p>
            <a:pPr algn="l" indent="0" marL="0">
              <a:lnSpc>
                <a:spcPct val="129000"/>
              </a:lnSpc>
              <a:buNone/>
            </a:pPr>
            <a:endParaRPr lang="en-US" sz="1200" dirty="0"/>
          </a:p>
          <a:p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1F6FEB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Формула:</a:t>
            </a:r>
            <a:endParaRPr lang="en-US" sz="1200" dirty="0"/>
          </a:p>
          <a:p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1F6FEB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новая_буква = (позиция + ключ) % длина_алфавита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6290807" y="4867077"/>
            <a:ext cx="2617821" cy="2416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Взлом шифра Цезаря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6290807" y="5253335"/>
            <a:ext cx="5160734" cy="9576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У шифра Цезаря есть слабость: всего 33 варианта ключа для русского алфавита. Компьютер перебирает их за долю секунды. Именно поэтому современные шифры используют ключи длиной 256 бит — это </a:t>
            </a:r>
            <a:pPr algn="l" indent="0" marL="0">
              <a:lnSpc>
                <a:spcPct val="129000"/>
              </a:lnSpc>
              <a:buNone/>
            </a:pPr>
            <a:r>
              <a:rPr lang="en-US" sz="12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2²⁵⁶</a:t>
            </a:r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вариантов!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599480"/>
            <a:ext cx="8044653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Логика шифрования: пишем план программы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61574" y="1224558"/>
            <a:ext cx="10868547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Прежде чем писать код, нужно составить чёткий алгоритм — пошаговый план действий. Программисты называют это </a:t>
            </a:r>
            <a:pPr algn="l" indent="0" marL="0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псевдокодом</a:t>
            </a:r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: описание логики на понятном языке, без строгого синтаксиса конкретного языка программирования.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574" y="1724620"/>
            <a:ext cx="264610" cy="16529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01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61574" y="1930301"/>
            <a:ext cx="5381391" cy="19050"/>
          </a:xfrm>
          <a:prstGeom prst="rect">
            <a:avLst/>
          </a:prstGeom>
          <a:solidFill>
            <a:srgbClr val="8C98CA"/>
          </a:solidFill>
          <a:ln/>
        </p:spPr>
      </p:sp>
      <p:sp>
        <p:nvSpPr>
          <p:cNvPr id="6" name="Text 4"/>
          <p:cNvSpPr/>
          <p:nvPr/>
        </p:nvSpPr>
        <p:spPr>
          <a:xfrm>
            <a:off x="661574" y="2034480"/>
            <a:ext cx="2167082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Получить входные данные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61574" y="2304653"/>
            <a:ext cx="5381391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Запросить у пользователя: </a:t>
            </a:r>
            <a:pPr algn="l" indent="0" marL="0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текст</a:t>
            </a:r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для шифрования и </a:t>
            </a:r>
            <a:pPr algn="l" indent="0" marL="0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ключ</a:t>
            </a:r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(число сдвига). Проверить, что ключ — целое число, а текст не пустой.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148730" y="1724620"/>
            <a:ext cx="264610" cy="16529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02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6148730" y="1930301"/>
            <a:ext cx="5381391" cy="19050"/>
          </a:xfrm>
          <a:prstGeom prst="rect">
            <a:avLst/>
          </a:prstGeom>
          <a:solidFill>
            <a:srgbClr val="8C98CA"/>
          </a:solidFill>
          <a:ln/>
        </p:spPr>
      </p:sp>
      <p:sp>
        <p:nvSpPr>
          <p:cNvPr id="10" name="Text 8"/>
          <p:cNvSpPr/>
          <p:nvPr/>
        </p:nvSpPr>
        <p:spPr>
          <a:xfrm>
            <a:off x="6148730" y="2034480"/>
            <a:ext cx="2166983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Перебрать каждый символ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148730" y="2304653"/>
            <a:ext cx="5381391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Пройтись по каждой букве текста в цикле. Если символ — буква, применяем сдвиг. Если пробел, цифра или знак пунктуации — оставляем без изменений.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661574" y="2890639"/>
            <a:ext cx="264610" cy="16529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03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661574" y="3096320"/>
            <a:ext cx="5381391" cy="19050"/>
          </a:xfrm>
          <a:prstGeom prst="rect">
            <a:avLst/>
          </a:prstGeom>
          <a:solidFill>
            <a:srgbClr val="8C98CA"/>
          </a:solidFill>
          <a:ln/>
        </p:spPr>
      </p:sp>
      <p:sp>
        <p:nvSpPr>
          <p:cNvPr id="14" name="Text 12"/>
          <p:cNvSpPr/>
          <p:nvPr/>
        </p:nvSpPr>
        <p:spPr>
          <a:xfrm>
            <a:off x="661574" y="3200499"/>
            <a:ext cx="2236235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Применить формулу сдвига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61574" y="3470672"/>
            <a:ext cx="5381391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Для каждой буквы: определить её позицию в алфавите, прибавить ключ, взять остаток от деления на длину алфавита (операция </a:t>
            </a:r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EBECEF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%</a:t>
            </a:r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), получить новую букву.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6148730" y="2890639"/>
            <a:ext cx="264610" cy="16529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04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148730" y="3096320"/>
            <a:ext cx="5381391" cy="19050"/>
          </a:xfrm>
          <a:prstGeom prst="rect">
            <a:avLst/>
          </a:prstGeom>
          <a:solidFill>
            <a:srgbClr val="8C98CA"/>
          </a:solidFill>
          <a:ln/>
        </p:spPr>
      </p:sp>
      <p:sp>
        <p:nvSpPr>
          <p:cNvPr id="18" name="Text 16"/>
          <p:cNvSpPr/>
          <p:nvPr/>
        </p:nvSpPr>
        <p:spPr>
          <a:xfrm>
            <a:off x="6148730" y="3200499"/>
            <a:ext cx="2530511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Сохранить и вернуть результат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48730" y="3470672"/>
            <a:ext cx="5381391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Собрать все новые символы в строку и вернуть её пользователю как зашифрованное сообщение. Готово!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661574" y="4089003"/>
            <a:ext cx="10868547" cy="2169517"/>
          </a:xfrm>
          <a:prstGeom prst="roundRect">
            <a:avLst>
              <a:gd name="adj" fmla="val 2561"/>
            </a:avLst>
          </a:prstGeom>
          <a:solidFill>
            <a:srgbClr val="151B33"/>
          </a:solidFill>
          <a:ln/>
        </p:spPr>
      </p:sp>
      <p:sp>
        <p:nvSpPr>
          <p:cNvPr id="21" name="Shape 19"/>
          <p:cNvSpPr/>
          <p:nvPr/>
        </p:nvSpPr>
        <p:spPr>
          <a:xfrm>
            <a:off x="655026" y="4089003"/>
            <a:ext cx="10881643" cy="2169517"/>
          </a:xfrm>
          <a:prstGeom prst="roundRect">
            <a:avLst>
              <a:gd name="adj" fmla="val 915"/>
            </a:avLst>
          </a:prstGeom>
          <a:solidFill>
            <a:srgbClr val="151B33"/>
          </a:solidFill>
          <a:ln/>
        </p:spPr>
      </p:sp>
      <p:sp>
        <p:nvSpPr>
          <p:cNvPr id="22" name="Text 20"/>
          <p:cNvSpPr/>
          <p:nvPr/>
        </p:nvSpPr>
        <p:spPr>
          <a:xfrm>
            <a:off x="820320" y="4221262"/>
            <a:ext cx="10551055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 caesar_cipher(text, key):</a:t>
            </a:r>
            <a:endParaRPr lang="en-US" sz="1000" dirty="0"/>
          </a:p>
          <a:p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result = ""</a:t>
            </a:r>
            <a:endParaRPr lang="en-US" sz="1000" dirty="0"/>
          </a:p>
          <a:p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for char in text:</a:t>
            </a:r>
            <a:endParaRPr lang="en-US" sz="1000" dirty="0"/>
          </a:p>
          <a:p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if char.isalpha(): # если буква</a:t>
            </a:r>
            <a:endParaRPr lang="en-US" sz="1000" dirty="0"/>
          </a:p>
          <a:p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shift = key % 33 # для русского алфавита</a:t>
            </a:r>
            <a:endParaRPr lang="en-US" sz="1000" dirty="0"/>
          </a:p>
          <a:p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# применяем сдвиг с учётом регистра</a:t>
            </a:r>
            <a:endParaRPr lang="en-US" sz="1000" dirty="0"/>
          </a:p>
          <a:p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result += chr((ord(char) - ord('А') + shift) % 33 + ord('А'))</a:t>
            </a:r>
            <a:endParaRPr lang="en-US" sz="1000" dirty="0"/>
          </a:p>
          <a:p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else:</a:t>
            </a:r>
            <a:endParaRPr lang="en-US" sz="1000" dirty="0"/>
          </a:p>
          <a:p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result += char # не буквы оставляем как есть</a:t>
            </a:r>
            <a:endParaRPr lang="en-US" sz="1000" dirty="0"/>
          </a:p>
          <a:p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return result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71050" y="421382"/>
            <a:ext cx="5975002" cy="4684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Ключ шифра: главный секрет</a:t>
            </a:r>
            <a:endParaRPr lang="en-US" sz="2950" dirty="0"/>
          </a:p>
        </p:txBody>
      </p:sp>
      <p:sp>
        <p:nvSpPr>
          <p:cNvPr id="3" name="Shape 1"/>
          <p:cNvSpPr/>
          <p:nvPr/>
        </p:nvSpPr>
        <p:spPr>
          <a:xfrm>
            <a:off x="1063102" y="1093490"/>
            <a:ext cx="4957837" cy="4248249"/>
          </a:xfrm>
          <a:prstGeom prst="roundRect">
            <a:avLst>
              <a:gd name="adj" fmla="val 2540"/>
            </a:avLst>
          </a:prstGeom>
          <a:solidFill>
            <a:srgbClr val="8C98CA"/>
          </a:solidFill>
          <a:ln/>
        </p:spPr>
      </p:sp>
      <p:sp>
        <p:nvSpPr>
          <p:cNvPr id="4" name="Text 2"/>
          <p:cNvSpPr/>
          <p:nvPr/>
        </p:nvSpPr>
        <p:spPr>
          <a:xfrm>
            <a:off x="1212919" y="1229320"/>
            <a:ext cx="2483086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Что такое ключ?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1212919" y="1599307"/>
            <a:ext cx="4658204" cy="1493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spcAft>
                <a:spcPts val="950"/>
              </a:spcAft>
              <a:buNone/>
            </a:pPr>
            <a:r>
              <a:rPr lang="en-US" sz="11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Ключ — это секретное число, которое определяет правило шифрования. Без знания ключа расшифровать послание крайне сложно, даже если ты знаешь алгоритм.</a:t>
            </a:r>
            <a:endParaRPr lang="en-US" sz="1150" dirty="0"/>
          </a:p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Это как замок и ключ: ты можешь знать, что дверь заперта на замок определённой марки, но без конкретного ключа — не откроешь.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1212919" y="3215382"/>
            <a:ext cx="4658204" cy="5047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27000"/>
              </a:lnSpc>
              <a:buSzPct val="100000"/>
              <a:buChar char="•"/>
            </a:pPr>
            <a:r>
              <a:rPr lang="en-US" sz="1150" b="1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Алгоритм</a:t>
            </a:r>
            <a:pPr algn="l" marL="342900" indent="-342900">
              <a:lnSpc>
                <a:spcPct val="127000"/>
              </a:lnSpc>
              <a:buSzPct val="100000"/>
              <a:buChar char="•"/>
            </a:pPr>
            <a:r>
              <a:rPr lang="en-US" sz="11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= тип замка (известен всем)</a:t>
            </a:r>
            <a:endParaRPr lang="en-US" sz="1150" dirty="0"/>
          </a:p>
          <a:p>
            <a:pPr algn="l" marL="342900" indent="-342900">
              <a:lnSpc>
                <a:spcPct val="127000"/>
              </a:lnSpc>
              <a:buSzPct val="100000"/>
              <a:buChar char="•"/>
            </a:pPr>
            <a:r>
              <a:rPr lang="en-US" sz="1150" b="1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Ключ</a:t>
            </a:r>
            <a:pPr algn="l" marL="342900" indent="-342900">
              <a:lnSpc>
                <a:spcPct val="127000"/>
              </a:lnSpc>
              <a:buSzPct val="100000"/>
              <a:buChar char="•"/>
            </a:pPr>
            <a:r>
              <a:rPr lang="en-US" sz="11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= конкретный ключ (знают только свои)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6285053" y="1229320"/>
            <a:ext cx="2595498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Принцип Керкхоффса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6285053" y="1599307"/>
            <a:ext cx="4741942" cy="19510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В 1883 году криптограф Огюст Керкхоффс сформулировал важнейший принцип: </a:t>
            </a:r>
            <a:pPr algn="l" indent="0" marL="0">
              <a:lnSpc>
                <a:spcPct val="127000"/>
              </a:lnSpc>
              <a:spcAft>
                <a:spcPts val="950"/>
              </a:spcAft>
              <a:buNone/>
            </a:pPr>
            <a:r>
              <a:rPr lang="en-US" sz="115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безопасность системы должна зависеть только от секретности ключа, а не от секретности алгоритма.</a:t>
            </a:r>
            <a:endParaRPr lang="en-US" sz="1150" dirty="0"/>
          </a:p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Это означает: даже если враг знает весь механизм шифрования — без ключа он бессилен. Именно поэтому алгоритмы вроде AES или RSA полностью открыты и задокументированы, но при этом надёжно защищают данные миллиардов людей.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6285053" y="3686175"/>
            <a:ext cx="4631911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Виды ключей в современной криптографии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6285053" y="4056162"/>
            <a:ext cx="4741942" cy="12380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27000"/>
              </a:lnSpc>
              <a:buSzPct val="100000"/>
              <a:buChar char="•"/>
            </a:pPr>
            <a:r>
              <a:rPr lang="en-US" sz="115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Симметричные</a:t>
            </a:r>
            <a:pPr algn="l" marL="342900" indent="-342900">
              <a:lnSpc>
                <a:spcPct val="127000"/>
              </a:lnSpc>
              <a:buSzPct val="100000"/>
              <a:buChar char="•"/>
            </a:pPr>
            <a:r>
              <a:rPr lang="en-US" sz="11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— один ключ для шифрования и расшифровки</a:t>
            </a:r>
            <a:endParaRPr lang="en-US" sz="1150" dirty="0"/>
          </a:p>
          <a:p>
            <a:pPr algn="l" marL="342900" indent="-342900">
              <a:lnSpc>
                <a:spcPct val="127000"/>
              </a:lnSpc>
              <a:buSzPct val="100000"/>
              <a:buChar char="•"/>
            </a:pPr>
            <a:r>
              <a:rPr lang="en-US" sz="115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Асимметричные</a:t>
            </a:r>
            <a:pPr algn="l" marL="342900" indent="-342900">
              <a:lnSpc>
                <a:spcPct val="127000"/>
              </a:lnSpc>
              <a:buSzPct val="100000"/>
              <a:buChar char="•"/>
            </a:pPr>
            <a:r>
              <a:rPr lang="en-US" sz="11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— пара: публичный и приватный ключи</a:t>
            </a:r>
            <a:endParaRPr lang="en-US" sz="1150" dirty="0"/>
          </a:p>
          <a:p>
            <a:pPr algn="l" marL="342900" indent="-342900">
              <a:lnSpc>
                <a:spcPct val="127000"/>
              </a:lnSpc>
              <a:buSzPct val="100000"/>
              <a:buChar char="•"/>
            </a:pPr>
            <a:r>
              <a:rPr lang="en-US" sz="115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Сессионные</a:t>
            </a:r>
            <a:pPr algn="l" marL="342900" indent="-342900">
              <a:lnSpc>
                <a:spcPct val="127000"/>
              </a:lnSpc>
              <a:buSzPct val="100000"/>
              <a:buChar char="•"/>
            </a:pPr>
            <a:r>
              <a:rPr lang="en-US" sz="11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— временные ключи, создаются для одного сеанса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1171050" y="5494536"/>
            <a:ext cx="9849596" cy="789186"/>
          </a:xfrm>
          <a:prstGeom prst="roundRect">
            <a:avLst>
              <a:gd name="adj" fmla="val 7977"/>
            </a:avLst>
          </a:prstGeom>
          <a:solidFill>
            <a:srgbClr val="4B3F02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0866" y="5702995"/>
            <a:ext cx="187320" cy="149820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658003" y="5654179"/>
            <a:ext cx="9212826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⚠️</a:t>
            </a:r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Важно! Если ключ стал известен посторонним — вся система шифрования скомпрометирована. Именно поэтому защита ключей так же важна, как и сам алгоритм шифрования.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672405"/>
            <a:ext cx="3454810" cy="3359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Создаём дешифратор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661574" y="1148060"/>
            <a:ext cx="10868547" cy="2837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Шифрование без возможности расшифровки — бесполезно. Нам нужен дешифратор — программа, которая выполняет </a:t>
            </a:r>
            <a:pPr algn="l" indent="0" marL="0">
              <a:lnSpc>
                <a:spcPct val="110000"/>
              </a:lnSpc>
              <a:buNone/>
            </a:pPr>
            <a:r>
              <a:rPr lang="en-US" sz="8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обратное действие</a:t>
            </a:r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: берёт зашифрованный текст и превращает его обратно в читаемый. Хорошая новость: если ты уже написал шифратор, дешифратор достаётся практически бесплатно!</a:t>
            </a:r>
            <a:endParaRPr lang="en-US" sz="800" dirty="0"/>
          </a:p>
        </p:txBody>
      </p:sp>
      <p:sp>
        <p:nvSpPr>
          <p:cNvPr id="4" name="Shape 2"/>
          <p:cNvSpPr/>
          <p:nvPr/>
        </p:nvSpPr>
        <p:spPr>
          <a:xfrm>
            <a:off x="661574" y="1510407"/>
            <a:ext cx="10868547" cy="911225"/>
          </a:xfrm>
          <a:prstGeom prst="roundRect">
            <a:avLst>
              <a:gd name="adj" fmla="val 4955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7924" y="1516757"/>
            <a:ext cx="3618616" cy="898525"/>
          </a:xfrm>
          <a:prstGeom prst="rect">
            <a:avLst/>
          </a:prstGeom>
          <a:solidFill>
            <a:srgbClr val="283157"/>
          </a:solidFill>
          <a:ln/>
        </p:spPr>
      </p:sp>
      <p:sp>
        <p:nvSpPr>
          <p:cNvPr id="6" name="Text 4"/>
          <p:cNvSpPr/>
          <p:nvPr/>
        </p:nvSpPr>
        <p:spPr>
          <a:xfrm>
            <a:off x="775375" y="1624211"/>
            <a:ext cx="1343785" cy="174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🔒</a:t>
            </a:r>
            <a:pPr algn="l" indent="0" marL="0">
              <a:lnSpc>
                <a:spcPct val="104000"/>
              </a:lnSpc>
              <a:buNone/>
            </a:pPr>
            <a:r>
              <a:rPr lang="en-US" sz="10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Шифрование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775375" y="1840309"/>
            <a:ext cx="3403713" cy="467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Каждая буква сдвигается на </a:t>
            </a:r>
            <a:pPr algn="l" indent="0" marL="0">
              <a:lnSpc>
                <a:spcPct val="110000"/>
              </a:lnSpc>
              <a:buNone/>
            </a:pPr>
            <a:r>
              <a:rPr lang="en-US" sz="8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+N</a:t>
            </a:r>
            <a:pPr algn="l" indent="0" marL="0">
              <a:lnSpc>
                <a:spcPct val="110000"/>
              </a:lnSpc>
              <a:spcAft>
                <a:spcPts val="300"/>
              </a:spcAft>
              <a:buNone/>
            </a:pPr>
            <a:r>
              <a:rPr lang="en-US" sz="8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позиций вперёд по алфавиту.</a:t>
            </a:r>
            <a:endParaRPr lang="en-US" sz="8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Пример с ключом 3:</a:t>
            </a:r>
            <a:endParaRPr lang="en-US" sz="8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КОТ → НРХ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4286540" y="1516757"/>
            <a:ext cx="3618616" cy="898525"/>
          </a:xfrm>
          <a:prstGeom prst="rect">
            <a:avLst/>
          </a:prstGeom>
          <a:solidFill>
            <a:srgbClr val="283157"/>
          </a:solidFill>
          <a:ln/>
        </p:spPr>
      </p:sp>
      <p:sp>
        <p:nvSpPr>
          <p:cNvPr id="9" name="Shape 7"/>
          <p:cNvSpPr/>
          <p:nvPr/>
        </p:nvSpPr>
        <p:spPr>
          <a:xfrm>
            <a:off x="4286540" y="1516757"/>
            <a:ext cx="12700" cy="898525"/>
          </a:xfrm>
          <a:prstGeom prst="roundRect">
            <a:avLst>
              <a:gd name="adj" fmla="val 355526"/>
            </a:avLst>
          </a:prstGeom>
          <a:solidFill>
            <a:srgbClr val="414A70"/>
          </a:solidFill>
          <a:ln/>
        </p:spPr>
      </p:sp>
      <p:sp>
        <p:nvSpPr>
          <p:cNvPr id="10" name="Text 8"/>
          <p:cNvSpPr/>
          <p:nvPr/>
        </p:nvSpPr>
        <p:spPr>
          <a:xfrm>
            <a:off x="4393991" y="1624211"/>
            <a:ext cx="1343785" cy="174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↔️</a:t>
            </a:r>
            <a:pPr algn="l" indent="0" marL="0">
              <a:lnSpc>
                <a:spcPct val="104000"/>
              </a:lnSpc>
              <a:buNone/>
            </a:pPr>
            <a:r>
              <a:rPr lang="en-US" sz="10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Связь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393991" y="1840309"/>
            <a:ext cx="3403713" cy="2837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Расшифровка — это шифрование с </a:t>
            </a:r>
            <a:pPr algn="l" indent="0" marL="0">
              <a:lnSpc>
                <a:spcPct val="110000"/>
              </a:lnSpc>
              <a:buNone/>
            </a:pPr>
            <a:r>
              <a:rPr lang="en-US" sz="8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отрицательным ключом</a:t>
            </a:r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. Или просто сдвиг в обратную сторону!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7905155" y="1516757"/>
            <a:ext cx="3618616" cy="898525"/>
          </a:xfrm>
          <a:prstGeom prst="rect">
            <a:avLst/>
          </a:prstGeom>
          <a:solidFill>
            <a:srgbClr val="283157"/>
          </a:solidFill>
          <a:ln/>
        </p:spPr>
      </p:sp>
      <p:sp>
        <p:nvSpPr>
          <p:cNvPr id="13" name="Shape 11"/>
          <p:cNvSpPr/>
          <p:nvPr/>
        </p:nvSpPr>
        <p:spPr>
          <a:xfrm>
            <a:off x="7905155" y="1516757"/>
            <a:ext cx="12700" cy="898525"/>
          </a:xfrm>
          <a:prstGeom prst="roundRect">
            <a:avLst>
              <a:gd name="adj" fmla="val 355526"/>
            </a:avLst>
          </a:prstGeom>
          <a:solidFill>
            <a:srgbClr val="414A70"/>
          </a:solidFill>
          <a:ln/>
        </p:spPr>
      </p:sp>
      <p:sp>
        <p:nvSpPr>
          <p:cNvPr id="14" name="Text 12"/>
          <p:cNvSpPr/>
          <p:nvPr/>
        </p:nvSpPr>
        <p:spPr>
          <a:xfrm>
            <a:off x="8012607" y="1624211"/>
            <a:ext cx="1343785" cy="174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🔓</a:t>
            </a:r>
            <a:pPr algn="l" indent="0" marL="0">
              <a:lnSpc>
                <a:spcPct val="104000"/>
              </a:lnSpc>
              <a:buNone/>
            </a:pPr>
            <a:r>
              <a:rPr lang="en-US" sz="10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Расшифровка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8012607" y="1840309"/>
            <a:ext cx="3403713" cy="467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Каждая буква сдвигается на </a:t>
            </a:r>
            <a:pPr algn="l" indent="0" marL="0">
              <a:lnSpc>
                <a:spcPct val="110000"/>
              </a:lnSpc>
              <a:buNone/>
            </a:pPr>
            <a:r>
              <a:rPr lang="en-US" sz="8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–N</a:t>
            </a:r>
            <a:pPr algn="l" indent="0" marL="0">
              <a:lnSpc>
                <a:spcPct val="110000"/>
              </a:lnSpc>
              <a:spcAft>
                <a:spcPts val="300"/>
              </a:spcAft>
              <a:buNone/>
            </a:pPr>
            <a:r>
              <a:rPr lang="en-US" sz="8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позиций назад по алфавиту.</a:t>
            </a:r>
            <a:endParaRPr lang="en-US" sz="8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Пример с ключом 3:</a:t>
            </a:r>
            <a:endParaRPr lang="en-US" sz="8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НРХ → КОТ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661574" y="2500213"/>
            <a:ext cx="10868547" cy="3194447"/>
          </a:xfrm>
          <a:prstGeom prst="roundRect">
            <a:avLst>
              <a:gd name="adj" fmla="val 1413"/>
            </a:avLst>
          </a:prstGeom>
          <a:solidFill>
            <a:srgbClr val="151B33"/>
          </a:solidFill>
          <a:ln/>
        </p:spPr>
      </p:sp>
      <p:sp>
        <p:nvSpPr>
          <p:cNvPr id="17" name="Shape 15"/>
          <p:cNvSpPr/>
          <p:nvPr/>
        </p:nvSpPr>
        <p:spPr>
          <a:xfrm>
            <a:off x="656216" y="2500213"/>
            <a:ext cx="10879262" cy="3194447"/>
          </a:xfrm>
          <a:prstGeom prst="roundRect">
            <a:avLst>
              <a:gd name="adj" fmla="val 505"/>
            </a:avLst>
          </a:prstGeom>
          <a:solidFill>
            <a:srgbClr val="151B33"/>
          </a:solidFill>
          <a:ln/>
        </p:spPr>
      </p:sp>
      <p:sp>
        <p:nvSpPr>
          <p:cNvPr id="18" name="Text 16"/>
          <p:cNvSpPr/>
          <p:nvPr/>
        </p:nvSpPr>
        <p:spPr>
          <a:xfrm>
            <a:off x="790555" y="2607667"/>
            <a:ext cx="10610585" cy="29795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8B949E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# Дешифратор — это тот же шифратор, но с отрицательным ключом!</a:t>
            </a:r>
            <a:endParaRPr lang="en-US" sz="8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8B949E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def decipher(text, key):</a:t>
            </a:r>
            <a:endParaRPr lang="en-US" sz="8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8B949E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caesar_cipher(text, -key)</a:t>
            </a:r>
            <a:endParaRPr lang="en-US" sz="800" dirty="0"/>
          </a:p>
          <a:p>
            <a:pPr algn="l" indent="0" marL="0">
              <a:lnSpc>
                <a:spcPct val="110000"/>
              </a:lnSpc>
              <a:buNone/>
            </a:pPr>
            <a:endParaRPr lang="en-US" sz="8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8B949E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# Или можно написать одну универсальную функцию:</a:t>
            </a:r>
            <a:endParaRPr lang="en-US" sz="8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8B949E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def caesar(text, key, mode="encrypt"):</a:t>
            </a:r>
            <a:endParaRPr lang="en-US" sz="8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8B949E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if mode == "decrypt":</a:t>
            </a:r>
            <a:endParaRPr lang="en-US" sz="8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8B949E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key = -key</a:t>
            </a:r>
            <a:endParaRPr lang="en-US" sz="8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8B949E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result = ""</a:t>
            </a:r>
            <a:endParaRPr lang="en-US" sz="8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8B949E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for char in text:</a:t>
            </a:r>
            <a:endParaRPr lang="en-US" sz="8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8B949E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'А' &lt;= char &lt;= 'Я':  # только русские заглавные буквы</a:t>
            </a:r>
            <a:endParaRPr lang="en-US" sz="8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8B949E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new_pos = (ord(char) - ord('А') + key) % 33</a:t>
            </a:r>
            <a:endParaRPr lang="en-US" sz="8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8B949E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result += chr(new_pos + ord('А'))</a:t>
            </a:r>
            <a:endParaRPr lang="en-US" sz="8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8B949E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else:</a:t>
            </a:r>
            <a:endParaRPr lang="en-US" sz="8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8B949E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result += char</a:t>
            </a:r>
            <a:endParaRPr lang="en-US" sz="8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8B949E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result</a:t>
            </a:r>
            <a:endParaRPr lang="en-US" sz="800" dirty="0"/>
          </a:p>
          <a:p>
            <a:pPr algn="l" indent="0" marL="0">
              <a:lnSpc>
                <a:spcPct val="110000"/>
              </a:lnSpc>
              <a:buNone/>
            </a:pPr>
            <a:endParaRPr lang="en-US" sz="8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8B949E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# Тестируем:</a:t>
            </a:r>
            <a:endParaRPr lang="en-US" sz="8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8B949E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original = "ПРИВЕТ"</a:t>
            </a:r>
            <a:endParaRPr lang="en-US" sz="8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8B949E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encrypted = caesar(original, 5, "encrypt")   # → ХЦНЙЙШ</a:t>
            </a:r>
            <a:endParaRPr lang="en-US" sz="8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8B949E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decrypted = caesar(encrypted, 5, "decrypt")  # → ПРИВЕТ ✓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661574" y="5773241"/>
            <a:ext cx="10868547" cy="333772"/>
          </a:xfrm>
          <a:prstGeom prst="roundRect">
            <a:avLst>
              <a:gd name="adj" fmla="val 13528"/>
            </a:avLst>
          </a:prstGeom>
          <a:solidFill>
            <a:srgbClr val="183A13"/>
          </a:solidFill>
          <a:ln/>
        </p:spPr>
      </p:sp>
      <p:pic>
        <p:nvPicPr>
          <p:cNvPr id="2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9025" y="5915025"/>
            <a:ext cx="134339" cy="107454"/>
          </a:xfrm>
          <a:prstGeom prst="rect">
            <a:avLst/>
          </a:prstGeom>
        </p:spPr>
      </p:pic>
      <p:sp>
        <p:nvSpPr>
          <p:cNvPr id="21" name="Text 18"/>
          <p:cNvSpPr/>
          <p:nvPr/>
        </p:nvSpPr>
        <p:spPr>
          <a:xfrm>
            <a:off x="1010815" y="5862836"/>
            <a:ext cx="11021439" cy="154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✅</a:t>
            </a:r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Хочешь проверить себя? Зашифруй слово «PYTHON» с ключом 7 и попроси друга его расшифровать. Если он знает ключ — у него получится!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467916"/>
            <a:ext cx="10594115" cy="439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Зачем нужны пароли — и почему «123456» это катастрофа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661574" y="1146076"/>
            <a:ext cx="10868547" cy="416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Пароль — это первая линия обороны твоих данных в интернете. Но большинство людей относятся к ним крайне легкомысленно. Давай разберёмся, как хакеры взламывают пароли и как от этого защититься.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61574" y="1816001"/>
            <a:ext cx="2716442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Методы взлома паролей</a:t>
            </a:r>
            <a:endParaRPr lang="en-US" sz="13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2525" y="2169914"/>
            <a:ext cx="5281877" cy="128230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78262" y="2329458"/>
            <a:ext cx="1892253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Перебор (Brute Force)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878262" y="2668488"/>
            <a:ext cx="4886600" cy="6241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Программа перебирает все возможные комбинации символов. Пароль «123456» взламывается за </a:t>
            </a:r>
            <a:pPr algn="l" indent="0" marL="0">
              <a:lnSpc>
                <a:spcPct val="123000"/>
              </a:lnSpc>
              <a:buNone/>
            </a:pPr>
            <a:r>
              <a:rPr lang="en-US" sz="11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0.001 секунды</a:t>
            </a:r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. Пароль из 8 случайных символов — уже несколько часов.</a:t>
            </a:r>
            <a:endParaRPr lang="en-US" sz="11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2525" y="3571677"/>
            <a:ext cx="5281877" cy="1282303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78262" y="3731220"/>
            <a:ext cx="1757219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Словарные атаки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878262" y="4070251"/>
            <a:ext cx="4886600" cy="6241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Хакеры используют базы данных из миллионов популярных паролей. «Qwerty», «password», «iloveyou» — всё это мгновенно взламывается. Таких списков существуют десятки.</a:t>
            </a:r>
            <a:endParaRPr lang="en-US" sz="110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2525" y="4973439"/>
            <a:ext cx="5281877" cy="1282303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78262" y="5132983"/>
            <a:ext cx="2060821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Социальная инженерия</a:t>
            </a:r>
            <a:endParaRPr lang="en-US" sz="1350" dirty="0"/>
          </a:p>
        </p:txBody>
      </p:sp>
      <p:sp>
        <p:nvSpPr>
          <p:cNvPr id="13" name="Text 8"/>
          <p:cNvSpPr/>
          <p:nvPr/>
        </p:nvSpPr>
        <p:spPr>
          <a:xfrm>
            <a:off x="878262" y="5472013"/>
            <a:ext cx="4886600" cy="6241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Злоумышленник узнаёт дату рождения, имя питомца, любимую группу — и пробует очевидные варианты. Пароль «Kate2008» не защитит Катю.</a:t>
            </a:r>
            <a:endParaRPr lang="en-US" sz="1100" dirty="0"/>
          </a:p>
        </p:txBody>
      </p:sp>
      <p:sp>
        <p:nvSpPr>
          <p:cNvPr id="14" name="Text 9"/>
          <p:cNvSpPr/>
          <p:nvPr/>
        </p:nvSpPr>
        <p:spPr>
          <a:xfrm>
            <a:off x="6273643" y="1816001"/>
            <a:ext cx="3313327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ТОП худших паролей 2024 года</a:t>
            </a:r>
            <a:endParaRPr lang="en-US" sz="1350" dirty="0"/>
          </a:p>
        </p:txBody>
      </p:sp>
      <p:sp>
        <p:nvSpPr>
          <p:cNvPr id="15" name="Shape 10"/>
          <p:cNvSpPr/>
          <p:nvPr/>
        </p:nvSpPr>
        <p:spPr>
          <a:xfrm>
            <a:off x="6273643" y="2169914"/>
            <a:ext cx="5262828" cy="2924969"/>
          </a:xfrm>
          <a:prstGeom prst="roundRect">
            <a:avLst>
              <a:gd name="adj" fmla="val 2019"/>
            </a:avLst>
          </a:prstGeom>
          <a:noFill/>
          <a:ln w="635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6279993" y="2176264"/>
            <a:ext cx="5250128" cy="36403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7" name="Text 12"/>
          <p:cNvSpPr/>
          <p:nvPr/>
        </p:nvSpPr>
        <p:spPr>
          <a:xfrm>
            <a:off x="6420483" y="2254250"/>
            <a:ext cx="2950493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Пароль</a:t>
            </a:r>
            <a:endParaRPr lang="en-US" sz="1100" dirty="0"/>
          </a:p>
        </p:txBody>
      </p:sp>
      <p:sp>
        <p:nvSpPr>
          <p:cNvPr id="18" name="Text 13"/>
          <p:cNvSpPr/>
          <p:nvPr/>
        </p:nvSpPr>
        <p:spPr>
          <a:xfrm>
            <a:off x="9048722" y="2254250"/>
            <a:ext cx="2950493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Время взлома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6279993" y="2540298"/>
            <a:ext cx="5250128" cy="36403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0" name="Text 15"/>
          <p:cNvSpPr/>
          <p:nvPr/>
        </p:nvSpPr>
        <p:spPr>
          <a:xfrm>
            <a:off x="6420483" y="2618284"/>
            <a:ext cx="2950493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123456</a:t>
            </a:r>
            <a:endParaRPr lang="en-US" sz="1100" dirty="0"/>
          </a:p>
        </p:txBody>
      </p:sp>
      <p:sp>
        <p:nvSpPr>
          <p:cNvPr id="21" name="Text 16"/>
          <p:cNvSpPr/>
          <p:nvPr/>
        </p:nvSpPr>
        <p:spPr>
          <a:xfrm>
            <a:off x="9048722" y="2618284"/>
            <a:ext cx="2950493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Мгновенно</a:t>
            </a:r>
            <a:endParaRPr lang="en-US" sz="1100" dirty="0"/>
          </a:p>
        </p:txBody>
      </p:sp>
      <p:sp>
        <p:nvSpPr>
          <p:cNvPr id="22" name="Shape 17"/>
          <p:cNvSpPr/>
          <p:nvPr/>
        </p:nvSpPr>
        <p:spPr>
          <a:xfrm>
            <a:off x="6279993" y="2904331"/>
            <a:ext cx="5250128" cy="36403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3" name="Text 18"/>
          <p:cNvSpPr/>
          <p:nvPr/>
        </p:nvSpPr>
        <p:spPr>
          <a:xfrm>
            <a:off x="6420483" y="2982317"/>
            <a:ext cx="2950493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password</a:t>
            </a:r>
            <a:endParaRPr lang="en-US" sz="1100" dirty="0"/>
          </a:p>
        </p:txBody>
      </p:sp>
      <p:sp>
        <p:nvSpPr>
          <p:cNvPr id="24" name="Text 19"/>
          <p:cNvSpPr/>
          <p:nvPr/>
        </p:nvSpPr>
        <p:spPr>
          <a:xfrm>
            <a:off x="9048722" y="2982317"/>
            <a:ext cx="2950493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Мгновенно</a:t>
            </a:r>
            <a:endParaRPr lang="en-US" sz="1100" dirty="0"/>
          </a:p>
        </p:txBody>
      </p:sp>
      <p:sp>
        <p:nvSpPr>
          <p:cNvPr id="25" name="Shape 20"/>
          <p:cNvSpPr/>
          <p:nvPr/>
        </p:nvSpPr>
        <p:spPr>
          <a:xfrm>
            <a:off x="6279993" y="3268365"/>
            <a:ext cx="5250128" cy="36403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6" name="Text 21"/>
          <p:cNvSpPr/>
          <p:nvPr/>
        </p:nvSpPr>
        <p:spPr>
          <a:xfrm>
            <a:off x="6420483" y="3346351"/>
            <a:ext cx="2950493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qwerty</a:t>
            </a:r>
            <a:endParaRPr lang="en-US" sz="1100" dirty="0"/>
          </a:p>
        </p:txBody>
      </p:sp>
      <p:sp>
        <p:nvSpPr>
          <p:cNvPr id="27" name="Text 22"/>
          <p:cNvSpPr/>
          <p:nvPr/>
        </p:nvSpPr>
        <p:spPr>
          <a:xfrm>
            <a:off x="9048722" y="3346351"/>
            <a:ext cx="2950493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Мгновенно</a:t>
            </a:r>
            <a:endParaRPr lang="en-US" sz="1100" dirty="0"/>
          </a:p>
        </p:txBody>
      </p:sp>
      <p:sp>
        <p:nvSpPr>
          <p:cNvPr id="28" name="Shape 23"/>
          <p:cNvSpPr/>
          <p:nvPr/>
        </p:nvSpPr>
        <p:spPr>
          <a:xfrm>
            <a:off x="6279993" y="3632398"/>
            <a:ext cx="5250128" cy="36403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9" name="Text 24"/>
          <p:cNvSpPr/>
          <p:nvPr/>
        </p:nvSpPr>
        <p:spPr>
          <a:xfrm>
            <a:off x="6420483" y="3710384"/>
            <a:ext cx="2950493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iloveyou</a:t>
            </a:r>
            <a:endParaRPr lang="en-US" sz="1100" dirty="0"/>
          </a:p>
        </p:txBody>
      </p:sp>
      <p:sp>
        <p:nvSpPr>
          <p:cNvPr id="30" name="Text 25"/>
          <p:cNvSpPr/>
          <p:nvPr/>
        </p:nvSpPr>
        <p:spPr>
          <a:xfrm>
            <a:off x="9048722" y="3710384"/>
            <a:ext cx="2950493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Мгновенно</a:t>
            </a:r>
            <a:endParaRPr lang="en-US" sz="1100" dirty="0"/>
          </a:p>
        </p:txBody>
      </p:sp>
      <p:sp>
        <p:nvSpPr>
          <p:cNvPr id="31" name="Shape 26"/>
          <p:cNvSpPr/>
          <p:nvPr/>
        </p:nvSpPr>
        <p:spPr>
          <a:xfrm>
            <a:off x="6279993" y="3996432"/>
            <a:ext cx="5250128" cy="36403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32" name="Text 27"/>
          <p:cNvSpPr/>
          <p:nvPr/>
        </p:nvSpPr>
        <p:spPr>
          <a:xfrm>
            <a:off x="6420483" y="4074418"/>
            <a:ext cx="2950493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admin123</a:t>
            </a:r>
            <a:endParaRPr lang="en-US" sz="1100" dirty="0"/>
          </a:p>
        </p:txBody>
      </p:sp>
      <p:sp>
        <p:nvSpPr>
          <p:cNvPr id="33" name="Text 28"/>
          <p:cNvSpPr/>
          <p:nvPr/>
        </p:nvSpPr>
        <p:spPr>
          <a:xfrm>
            <a:off x="9048722" y="4074418"/>
            <a:ext cx="2950493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Мгновенно</a:t>
            </a:r>
            <a:endParaRPr lang="en-US" sz="1100" dirty="0"/>
          </a:p>
        </p:txBody>
      </p:sp>
      <p:sp>
        <p:nvSpPr>
          <p:cNvPr id="34" name="Shape 29"/>
          <p:cNvSpPr/>
          <p:nvPr/>
        </p:nvSpPr>
        <p:spPr>
          <a:xfrm>
            <a:off x="6279993" y="4360466"/>
            <a:ext cx="5250128" cy="36403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35" name="Text 30"/>
          <p:cNvSpPr/>
          <p:nvPr/>
        </p:nvSpPr>
        <p:spPr>
          <a:xfrm>
            <a:off x="6420483" y="4438452"/>
            <a:ext cx="2950493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Kot2010</a:t>
            </a:r>
            <a:endParaRPr lang="en-US" sz="1100" dirty="0"/>
          </a:p>
        </p:txBody>
      </p:sp>
      <p:sp>
        <p:nvSpPr>
          <p:cNvPr id="36" name="Text 31"/>
          <p:cNvSpPr/>
          <p:nvPr/>
        </p:nvSpPr>
        <p:spPr>
          <a:xfrm>
            <a:off x="9048722" y="4438452"/>
            <a:ext cx="2950493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~3 минуты</a:t>
            </a:r>
            <a:endParaRPr lang="en-US" sz="1100" dirty="0"/>
          </a:p>
        </p:txBody>
      </p:sp>
      <p:sp>
        <p:nvSpPr>
          <p:cNvPr id="37" name="Shape 32"/>
          <p:cNvSpPr/>
          <p:nvPr/>
        </p:nvSpPr>
        <p:spPr>
          <a:xfrm>
            <a:off x="6279993" y="4724499"/>
            <a:ext cx="5250128" cy="36403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38" name="Text 33"/>
          <p:cNvSpPr/>
          <p:nvPr/>
        </p:nvSpPr>
        <p:spPr>
          <a:xfrm>
            <a:off x="6420483" y="4802485"/>
            <a:ext cx="2950493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T#9kL$2mQr</a:t>
            </a:r>
            <a:endParaRPr lang="en-US" sz="1100" dirty="0"/>
          </a:p>
        </p:txBody>
      </p:sp>
      <p:sp>
        <p:nvSpPr>
          <p:cNvPr id="39" name="Text 34"/>
          <p:cNvSpPr/>
          <p:nvPr/>
        </p:nvSpPr>
        <p:spPr>
          <a:xfrm>
            <a:off x="9048722" y="4802485"/>
            <a:ext cx="2950493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Сотни лет</a:t>
            </a:r>
            <a:endParaRPr lang="en-US" sz="1100" dirty="0"/>
          </a:p>
        </p:txBody>
      </p:sp>
      <p:sp>
        <p:nvSpPr>
          <p:cNvPr id="40" name="Shape 35"/>
          <p:cNvSpPr/>
          <p:nvPr/>
        </p:nvSpPr>
        <p:spPr>
          <a:xfrm>
            <a:off x="6273643" y="5229225"/>
            <a:ext cx="5262828" cy="909340"/>
          </a:xfrm>
          <a:prstGeom prst="roundRect">
            <a:avLst>
              <a:gd name="adj" fmla="val 6493"/>
            </a:avLst>
          </a:prstGeom>
          <a:solidFill>
            <a:srgbClr val="450707"/>
          </a:solidFill>
          <a:ln/>
        </p:spPr>
      </p:sp>
      <p:pic>
        <p:nvPicPr>
          <p:cNvPr id="41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4133" y="5421610"/>
            <a:ext cx="175712" cy="140494"/>
          </a:xfrm>
          <a:prstGeom prst="rect">
            <a:avLst/>
          </a:prstGeom>
        </p:spPr>
      </p:pic>
      <p:sp>
        <p:nvSpPr>
          <p:cNvPr id="42" name="Text 36"/>
          <p:cNvSpPr/>
          <p:nvPr/>
        </p:nvSpPr>
        <p:spPr>
          <a:xfrm>
            <a:off x="6730336" y="5371802"/>
            <a:ext cx="4665645" cy="6241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По данным компании NordPass, пароль «123456» использует более 4 миллионов человек. Это не просто беспечность — это открытая дверь для хакеров!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1432" y="470595"/>
            <a:ext cx="4617327" cy="3254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Программа-генератор паролей</a:t>
            </a:r>
            <a:endParaRPr lang="en-US" sz="2050" dirty="0"/>
          </a:p>
        </p:txBody>
      </p:sp>
      <p:sp>
        <p:nvSpPr>
          <p:cNvPr id="3" name="Text 1"/>
          <p:cNvSpPr/>
          <p:nvPr/>
        </p:nvSpPr>
        <p:spPr>
          <a:xfrm>
            <a:off x="831432" y="927100"/>
            <a:ext cx="10528830" cy="271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9000"/>
              </a:lnSpc>
              <a:buNone/>
            </a:pPr>
            <a:r>
              <a:rPr lang="en-US" sz="8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Хватит придумывать пароли вручную — пусть компьютер делает это за нас! Напишем скрипт, который генерирует по-настоящему надёжные пароли. Ключевое слово здесь — </a:t>
            </a:r>
            <a:pPr algn="l" indent="0" marL="0">
              <a:lnSpc>
                <a:spcPct val="109000"/>
              </a:lnSpc>
              <a:buNone/>
            </a:pPr>
            <a:r>
              <a:rPr lang="en-US" sz="8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случайность</a:t>
            </a:r>
            <a:pPr algn="l" indent="0" marL="0">
              <a:lnSpc>
                <a:spcPct val="109000"/>
              </a:lnSpc>
              <a:buNone/>
            </a:pPr>
            <a:r>
              <a:rPr lang="en-US" sz="8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: хороший пароль должен быть непредсказуемым.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831432" y="1337766"/>
            <a:ext cx="2852170" cy="1627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Из чего состоит надёжный пароль?</a:t>
            </a:r>
            <a:endParaRPr lang="en-US" sz="10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1432" y="1574205"/>
            <a:ext cx="260343" cy="26035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31432" y="1916509"/>
            <a:ext cx="1301717" cy="1627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Заглавные буквы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831432" y="2144713"/>
            <a:ext cx="5137418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9000"/>
              </a:lnSpc>
              <a:buNone/>
            </a:pPr>
            <a:r>
              <a:rPr lang="en-US" sz="8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A-Z или А-Я добавляют сложности</a:t>
            </a:r>
            <a:endParaRPr lang="en-US" sz="8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1432" y="2411512"/>
            <a:ext cx="260343" cy="26035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31432" y="2753816"/>
            <a:ext cx="1301717" cy="1627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Строчные буквы</a:t>
            </a:r>
            <a:endParaRPr lang="en-US" sz="1000" dirty="0"/>
          </a:p>
        </p:txBody>
      </p:sp>
      <p:sp>
        <p:nvSpPr>
          <p:cNvPr id="10" name="Text 6"/>
          <p:cNvSpPr/>
          <p:nvPr/>
        </p:nvSpPr>
        <p:spPr>
          <a:xfrm>
            <a:off x="831432" y="2982020"/>
            <a:ext cx="5137418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9000"/>
              </a:lnSpc>
              <a:buNone/>
            </a:pPr>
            <a:r>
              <a:rPr lang="en-US" sz="8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a-z или а-я расширяют пространство</a:t>
            </a:r>
            <a:endParaRPr lang="en-US" sz="80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1432" y="3248819"/>
            <a:ext cx="260343" cy="26035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31432" y="3591123"/>
            <a:ext cx="1301717" cy="1627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Цифры</a:t>
            </a:r>
            <a:endParaRPr lang="en-US" sz="1000" dirty="0"/>
          </a:p>
        </p:txBody>
      </p:sp>
      <p:sp>
        <p:nvSpPr>
          <p:cNvPr id="13" name="Text 8"/>
          <p:cNvSpPr/>
          <p:nvPr/>
        </p:nvSpPr>
        <p:spPr>
          <a:xfrm>
            <a:off x="831432" y="3819327"/>
            <a:ext cx="5137418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9000"/>
              </a:lnSpc>
              <a:buNone/>
            </a:pPr>
            <a:r>
              <a:rPr lang="en-US" sz="8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0-9 в случайных местах пароля</a:t>
            </a:r>
            <a:endParaRPr lang="en-US" sz="80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1432" y="4086126"/>
            <a:ext cx="260343" cy="26035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831432" y="4428430"/>
            <a:ext cx="1301717" cy="1627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Спецсимволы</a:t>
            </a:r>
            <a:endParaRPr lang="en-US" sz="1000" dirty="0"/>
          </a:p>
        </p:txBody>
      </p:sp>
      <p:sp>
        <p:nvSpPr>
          <p:cNvPr id="16" name="Text 10"/>
          <p:cNvSpPr/>
          <p:nvPr/>
        </p:nvSpPr>
        <p:spPr>
          <a:xfrm>
            <a:off x="831432" y="4656634"/>
            <a:ext cx="5137418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9000"/>
              </a:lnSpc>
              <a:buNone/>
            </a:pPr>
            <a:r>
              <a:rPr lang="en-US" sz="8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!@#$%^&amp;* — делают пароль почти невзламываемым</a:t>
            </a:r>
            <a:endParaRPr lang="en-US" sz="800" dirty="0"/>
          </a:p>
        </p:txBody>
      </p:sp>
      <p:sp>
        <p:nvSpPr>
          <p:cNvPr id="17" name="Text 11"/>
          <p:cNvSpPr/>
          <p:nvPr/>
        </p:nvSpPr>
        <p:spPr>
          <a:xfrm>
            <a:off x="6229194" y="1337766"/>
            <a:ext cx="2263222" cy="1627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Код генератора на Python</a:t>
            </a:r>
            <a:endParaRPr lang="en-US" sz="1000" dirty="0"/>
          </a:p>
        </p:txBody>
      </p:sp>
      <p:sp>
        <p:nvSpPr>
          <p:cNvPr id="18" name="Shape 12"/>
          <p:cNvSpPr/>
          <p:nvPr/>
        </p:nvSpPr>
        <p:spPr>
          <a:xfrm>
            <a:off x="6229194" y="1574205"/>
            <a:ext cx="5137418" cy="4280098"/>
          </a:xfrm>
          <a:prstGeom prst="roundRect">
            <a:avLst>
              <a:gd name="adj" fmla="val 1022"/>
            </a:avLst>
          </a:prstGeom>
          <a:solidFill>
            <a:srgbClr val="151B33"/>
          </a:solidFill>
          <a:ln/>
        </p:spPr>
      </p:sp>
      <p:sp>
        <p:nvSpPr>
          <p:cNvPr id="19" name="Shape 13"/>
          <p:cNvSpPr/>
          <p:nvPr/>
        </p:nvSpPr>
        <p:spPr>
          <a:xfrm>
            <a:off x="6224035" y="1574205"/>
            <a:ext cx="5147737" cy="4280098"/>
          </a:xfrm>
          <a:prstGeom prst="roundRect">
            <a:avLst>
              <a:gd name="adj" fmla="val 365"/>
            </a:avLst>
          </a:prstGeom>
          <a:solidFill>
            <a:srgbClr val="151B33"/>
          </a:solidFill>
          <a:ln/>
        </p:spPr>
      </p:sp>
      <p:sp>
        <p:nvSpPr>
          <p:cNvPr id="20" name="Text 14"/>
          <p:cNvSpPr/>
          <p:nvPr/>
        </p:nvSpPr>
        <p:spPr>
          <a:xfrm>
            <a:off x="6354207" y="1678285"/>
            <a:ext cx="4887393" cy="4071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9000"/>
              </a:lnSpc>
              <a:buNone/>
            </a:pPr>
            <a:r>
              <a:rPr lang="en-US" sz="800" dirty="0">
                <a:solidFill>
                  <a:srgbClr val="FF7B72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import random</a:t>
            </a:r>
            <a:endParaRPr lang="en-US" sz="800" dirty="0"/>
          </a:p>
          <a:p>
            <a:pPr algn="l" indent="0" marL="0">
              <a:lnSpc>
                <a:spcPct val="109000"/>
              </a:lnSpc>
              <a:buNone/>
            </a:pPr>
            <a:r>
              <a:rPr lang="en-US" sz="800" dirty="0">
                <a:solidFill>
                  <a:srgbClr val="FF7B72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import string</a:t>
            </a:r>
            <a:endParaRPr lang="en-US" sz="800" dirty="0"/>
          </a:p>
          <a:p>
            <a:pPr algn="l" indent="0" marL="0">
              <a:lnSpc>
                <a:spcPct val="109000"/>
              </a:lnSpc>
              <a:buNone/>
            </a:pPr>
            <a:endParaRPr lang="en-US" sz="800" dirty="0"/>
          </a:p>
          <a:p>
            <a:pPr algn="l" indent="0" marL="0">
              <a:lnSpc>
                <a:spcPct val="109000"/>
              </a:lnSpc>
              <a:buNone/>
            </a:pPr>
            <a:r>
              <a:rPr lang="en-US" sz="800" dirty="0">
                <a:solidFill>
                  <a:srgbClr val="FF7B72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def generate_password(length=12):</a:t>
            </a:r>
            <a:endParaRPr lang="en-US" sz="800" dirty="0"/>
          </a:p>
          <a:p>
            <a:pPr algn="l" indent="0" marL="0">
              <a:lnSpc>
                <a:spcPct val="109000"/>
              </a:lnSpc>
              <a:buNone/>
            </a:pPr>
            <a:r>
              <a:rPr lang="en-US" sz="800" dirty="0">
                <a:solidFill>
                  <a:srgbClr val="FF7B72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# Набор символов для пароля</a:t>
            </a:r>
            <a:endParaRPr lang="en-US" sz="800" dirty="0"/>
          </a:p>
          <a:p>
            <a:pPr algn="l" indent="0" marL="0">
              <a:lnSpc>
                <a:spcPct val="109000"/>
              </a:lnSpc>
              <a:buNone/>
            </a:pPr>
            <a:r>
              <a:rPr lang="en-US" sz="800" dirty="0">
                <a:solidFill>
                  <a:srgbClr val="FF7B72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uppercase = string.ascii_uppercase  # A-Z</a:t>
            </a:r>
            <a:endParaRPr lang="en-US" sz="800" dirty="0"/>
          </a:p>
          <a:p>
            <a:pPr algn="l" indent="0" marL="0">
              <a:lnSpc>
                <a:spcPct val="109000"/>
              </a:lnSpc>
              <a:buNone/>
            </a:pPr>
            <a:r>
              <a:rPr lang="en-US" sz="800" dirty="0">
                <a:solidFill>
                  <a:srgbClr val="FF7B72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lowercase = string.ascii_lowercase  # a-z</a:t>
            </a:r>
            <a:endParaRPr lang="en-US" sz="800" dirty="0"/>
          </a:p>
          <a:p>
            <a:pPr algn="l" indent="0" marL="0">
              <a:lnSpc>
                <a:spcPct val="109000"/>
              </a:lnSpc>
              <a:buNone/>
            </a:pPr>
            <a:r>
              <a:rPr lang="en-US" sz="800" dirty="0">
                <a:solidFill>
                  <a:srgbClr val="FF7B72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digits = string.digits              # 0-9</a:t>
            </a:r>
            <a:endParaRPr lang="en-US" sz="800" dirty="0"/>
          </a:p>
          <a:p>
            <a:pPr algn="l" indent="0" marL="0">
              <a:lnSpc>
                <a:spcPct val="109000"/>
              </a:lnSpc>
              <a:buNone/>
            </a:pPr>
            <a:r>
              <a:rPr lang="en-US" sz="800" dirty="0">
                <a:solidFill>
                  <a:srgbClr val="FF7B72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symbols = "!@#$%^&amp;*"              # спецсимволы</a:t>
            </a:r>
            <a:endParaRPr lang="en-US" sz="800" dirty="0"/>
          </a:p>
          <a:p>
            <a:pPr algn="l" indent="0" marL="0">
              <a:lnSpc>
                <a:spcPct val="109000"/>
              </a:lnSpc>
              <a:buNone/>
            </a:pPr>
            <a:endParaRPr lang="en-US" sz="800" dirty="0"/>
          </a:p>
          <a:p>
            <a:pPr algn="l" indent="0" marL="0">
              <a:lnSpc>
                <a:spcPct val="109000"/>
              </a:lnSpc>
              <a:buNone/>
            </a:pPr>
            <a:r>
              <a:rPr lang="en-US" sz="800" dirty="0">
                <a:solidFill>
                  <a:srgbClr val="FF7B72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# Гарантируем хотя бы по одному символу каждого типа</a:t>
            </a:r>
            <a:endParaRPr lang="en-US" sz="800" dirty="0"/>
          </a:p>
          <a:p>
            <a:pPr algn="l" indent="0" marL="0">
              <a:lnSpc>
                <a:spcPct val="109000"/>
              </a:lnSpc>
              <a:buNone/>
            </a:pPr>
            <a:r>
              <a:rPr lang="en-US" sz="800" dirty="0">
                <a:solidFill>
                  <a:srgbClr val="FF7B72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password = [</a:t>
            </a:r>
            <a:endParaRPr lang="en-US" sz="800" dirty="0"/>
          </a:p>
          <a:p>
            <a:pPr algn="l" indent="0" marL="0">
              <a:lnSpc>
                <a:spcPct val="109000"/>
              </a:lnSpc>
              <a:buNone/>
            </a:pPr>
            <a:r>
              <a:rPr lang="en-US" sz="800" dirty="0">
                <a:solidFill>
                  <a:srgbClr val="FF7B72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random.choice(uppercase),</a:t>
            </a:r>
            <a:endParaRPr lang="en-US" sz="800" dirty="0"/>
          </a:p>
          <a:p>
            <a:pPr algn="l" indent="0" marL="0">
              <a:lnSpc>
                <a:spcPct val="109000"/>
              </a:lnSpc>
              <a:buNone/>
            </a:pPr>
            <a:r>
              <a:rPr lang="en-US" sz="800" dirty="0">
                <a:solidFill>
                  <a:srgbClr val="FF7B72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random.choice(lowercase),</a:t>
            </a:r>
            <a:endParaRPr lang="en-US" sz="800" dirty="0"/>
          </a:p>
          <a:p>
            <a:pPr algn="l" indent="0" marL="0">
              <a:lnSpc>
                <a:spcPct val="109000"/>
              </a:lnSpc>
              <a:buNone/>
            </a:pPr>
            <a:r>
              <a:rPr lang="en-US" sz="800" dirty="0">
                <a:solidFill>
                  <a:srgbClr val="FF7B72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random.choice(digits),</a:t>
            </a:r>
            <a:endParaRPr lang="en-US" sz="800" dirty="0"/>
          </a:p>
          <a:p>
            <a:pPr algn="l" indent="0" marL="0">
              <a:lnSpc>
                <a:spcPct val="109000"/>
              </a:lnSpc>
              <a:buNone/>
            </a:pPr>
            <a:r>
              <a:rPr lang="en-US" sz="800" dirty="0">
                <a:solidFill>
                  <a:srgbClr val="FF7B72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random.choice(symbols)</a:t>
            </a:r>
            <a:endParaRPr lang="en-US" sz="800" dirty="0"/>
          </a:p>
          <a:p>
            <a:pPr algn="l" indent="0" marL="0">
              <a:lnSpc>
                <a:spcPct val="109000"/>
              </a:lnSpc>
              <a:buNone/>
            </a:pPr>
            <a:r>
              <a:rPr lang="en-US" sz="800" dirty="0">
                <a:solidFill>
                  <a:srgbClr val="FF7B72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]</a:t>
            </a:r>
            <a:endParaRPr lang="en-US" sz="800" dirty="0"/>
          </a:p>
          <a:p>
            <a:pPr algn="l" indent="0" marL="0">
              <a:lnSpc>
                <a:spcPct val="109000"/>
              </a:lnSpc>
              <a:buNone/>
            </a:pPr>
            <a:endParaRPr lang="en-US" sz="800" dirty="0"/>
          </a:p>
          <a:p>
            <a:pPr algn="l" indent="0" marL="0">
              <a:lnSpc>
                <a:spcPct val="109000"/>
              </a:lnSpc>
              <a:buNone/>
            </a:pPr>
            <a:r>
              <a:rPr lang="en-US" sz="800" dirty="0">
                <a:solidFill>
                  <a:srgbClr val="FF7B72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# Добавляем случайные символы из всего набора</a:t>
            </a:r>
            <a:endParaRPr lang="en-US" sz="800" dirty="0"/>
          </a:p>
          <a:p>
            <a:pPr algn="l" indent="0" marL="0">
              <a:lnSpc>
                <a:spcPct val="109000"/>
              </a:lnSpc>
              <a:buNone/>
            </a:pPr>
            <a:r>
              <a:rPr lang="en-US" sz="800" dirty="0">
                <a:solidFill>
                  <a:srgbClr val="FF7B72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all_chars = uppercase + lowercase + digits + symbols</a:t>
            </a:r>
            <a:endParaRPr lang="en-US" sz="800" dirty="0"/>
          </a:p>
          <a:p>
            <a:pPr algn="l" indent="0" marL="0">
              <a:lnSpc>
                <a:spcPct val="109000"/>
              </a:lnSpc>
              <a:buNone/>
            </a:pPr>
            <a:r>
              <a:rPr lang="en-US" sz="800" dirty="0">
                <a:solidFill>
                  <a:srgbClr val="FF7B72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for _ in range(length - 4):</a:t>
            </a:r>
            <a:endParaRPr lang="en-US" sz="800" dirty="0"/>
          </a:p>
          <a:p>
            <a:pPr algn="l" indent="0" marL="0">
              <a:lnSpc>
                <a:spcPct val="109000"/>
              </a:lnSpc>
              <a:buNone/>
            </a:pPr>
            <a:r>
              <a:rPr lang="en-US" sz="800" dirty="0">
                <a:solidFill>
                  <a:srgbClr val="FF7B72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password.append(random.choice(all_chars))</a:t>
            </a:r>
            <a:endParaRPr lang="en-US" sz="800" dirty="0"/>
          </a:p>
          <a:p>
            <a:pPr algn="l" indent="0" marL="0">
              <a:lnSpc>
                <a:spcPct val="109000"/>
              </a:lnSpc>
              <a:buNone/>
            </a:pPr>
            <a:endParaRPr lang="en-US" sz="800" dirty="0"/>
          </a:p>
          <a:p>
            <a:pPr algn="l" indent="0" marL="0">
              <a:lnSpc>
                <a:spcPct val="109000"/>
              </a:lnSpc>
              <a:buNone/>
            </a:pPr>
            <a:r>
              <a:rPr lang="en-US" sz="800" dirty="0">
                <a:solidFill>
                  <a:srgbClr val="FF7B72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# Перемешиваем, чтобы не было предсказуемого порядка</a:t>
            </a:r>
            <a:endParaRPr lang="en-US" sz="800" dirty="0"/>
          </a:p>
          <a:p>
            <a:pPr algn="l" indent="0" marL="0">
              <a:lnSpc>
                <a:spcPct val="109000"/>
              </a:lnSpc>
              <a:buNone/>
            </a:pPr>
            <a:r>
              <a:rPr lang="en-US" sz="800" dirty="0">
                <a:solidFill>
                  <a:srgbClr val="FF7B72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random.shuffle(password)</a:t>
            </a:r>
            <a:endParaRPr lang="en-US" sz="800" dirty="0"/>
          </a:p>
          <a:p>
            <a:pPr algn="l" indent="0" marL="0">
              <a:lnSpc>
                <a:spcPct val="109000"/>
              </a:lnSpc>
              <a:buNone/>
            </a:pPr>
            <a:r>
              <a:rPr lang="en-US" sz="800" dirty="0">
                <a:solidFill>
                  <a:srgbClr val="FF7B72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"".join(password)</a:t>
            </a:r>
            <a:endParaRPr lang="en-US" sz="800" dirty="0"/>
          </a:p>
          <a:p>
            <a:pPr algn="l" indent="0" marL="0">
              <a:lnSpc>
                <a:spcPct val="109000"/>
              </a:lnSpc>
              <a:buNone/>
            </a:pPr>
            <a:endParaRPr lang="en-US" sz="800" dirty="0"/>
          </a:p>
          <a:p>
            <a:pPr algn="l" indent="0" marL="0">
              <a:lnSpc>
                <a:spcPct val="109000"/>
              </a:lnSpc>
              <a:buNone/>
            </a:pPr>
            <a:r>
              <a:rPr lang="en-US" sz="800" dirty="0">
                <a:solidFill>
                  <a:srgbClr val="FF7B72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# Генерируем 5 паролей:</a:t>
            </a:r>
            <a:endParaRPr lang="en-US" sz="800" dirty="0"/>
          </a:p>
          <a:p>
            <a:pPr algn="l" indent="0" marL="0">
              <a:lnSpc>
                <a:spcPct val="109000"/>
              </a:lnSpc>
              <a:buNone/>
            </a:pPr>
            <a:r>
              <a:rPr lang="en-US" sz="800" dirty="0">
                <a:solidFill>
                  <a:srgbClr val="FF7B72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for i in range(5):</a:t>
            </a:r>
            <a:endParaRPr lang="en-US" sz="800" dirty="0"/>
          </a:p>
          <a:p>
            <a:pPr algn="l" indent="0" marL="0">
              <a:lnSpc>
                <a:spcPct val="109000"/>
              </a:lnSpc>
              <a:buNone/>
            </a:pPr>
            <a:r>
              <a:rPr lang="en-US" sz="800" dirty="0">
                <a:solidFill>
                  <a:srgbClr val="FF7B72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print(f"Пароль {i+1}: {generate_password(16)}")</a:t>
            </a:r>
            <a:endParaRPr lang="en-US" sz="800" dirty="0"/>
          </a:p>
        </p:txBody>
      </p:sp>
      <p:sp>
        <p:nvSpPr>
          <p:cNvPr id="21" name="Shape 15"/>
          <p:cNvSpPr/>
          <p:nvPr/>
        </p:nvSpPr>
        <p:spPr>
          <a:xfrm>
            <a:off x="831432" y="6001742"/>
            <a:ext cx="10528830" cy="311944"/>
          </a:xfrm>
          <a:prstGeom prst="roundRect">
            <a:avLst>
              <a:gd name="adj" fmla="val 14022"/>
            </a:avLst>
          </a:prstGeom>
          <a:solidFill>
            <a:srgbClr val="183A13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5510" y="6135985"/>
            <a:ext cx="130172" cy="104080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169760" y="6086673"/>
            <a:ext cx="10696010" cy="1420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9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💡</a:t>
            </a:r>
            <a:pPr algn="l" indent="0" marL="0">
              <a:lnSpc>
                <a:spcPct val="109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Запусти этот код и сохрани один из сгенерированных паролей в менеджере паролей (Bitwarden, 1Password). Никогда не записывай пароли в блокноте!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6503" y="478036"/>
            <a:ext cx="4840067" cy="432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Что такое кибергигиена?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746503" y="1142008"/>
            <a:ext cx="10698689" cy="4065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Кибергигиена — это набор простых привычек и правил поведения в интернете, которые защищают тебя от большинства угроз. Точно так же, как обычная гигиена защищает от болезней — кибергигиена защищает твои данные и устройства.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746503" y="1678781"/>
            <a:ext cx="5291402" cy="1918990"/>
          </a:xfrm>
          <a:prstGeom prst="roundRect">
            <a:avLst>
              <a:gd name="adj" fmla="val 3029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91161" y="1823442"/>
            <a:ext cx="415121" cy="415131"/>
          </a:xfrm>
          <a:prstGeom prst="roundRect">
            <a:avLst>
              <a:gd name="adj" fmla="val 18353799"/>
            </a:avLst>
          </a:prstGeom>
          <a:solidFill>
            <a:srgbClr val="8C98C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5358" y="1937544"/>
            <a:ext cx="186725" cy="18673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91161" y="2354362"/>
            <a:ext cx="1729736" cy="2160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Фишинг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891161" y="2639913"/>
            <a:ext cx="5002087" cy="8131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Мошенники создают поддельные сайты-двойники (например, «vkontakte.ru» вместо «vk.com») или рассылают письма от имени банков. Цель — заставить тебя ввести логин и пароль. </a:t>
            </a:r>
            <a:pPr algn="l" indent="0" marL="0">
              <a:lnSpc>
                <a:spcPct val="122000"/>
              </a:lnSpc>
              <a:buNone/>
            </a:pPr>
            <a:r>
              <a:rPr lang="en-US" sz="105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Всегда проверяй адрес сайта!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6153691" y="1678781"/>
            <a:ext cx="5291501" cy="1918990"/>
          </a:xfrm>
          <a:prstGeom prst="roundRect">
            <a:avLst>
              <a:gd name="adj" fmla="val 3029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298348" y="1823442"/>
            <a:ext cx="415121" cy="415131"/>
          </a:xfrm>
          <a:prstGeom prst="roundRect">
            <a:avLst>
              <a:gd name="adj" fmla="val 18353799"/>
            </a:avLst>
          </a:prstGeom>
          <a:solidFill>
            <a:srgbClr val="8C98CA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12546" y="1937544"/>
            <a:ext cx="186725" cy="18673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298348" y="2354362"/>
            <a:ext cx="1729736" cy="2160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Спам и вирусы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6298348" y="2639913"/>
            <a:ext cx="5002187" cy="6098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Письма с вложениями от неизвестных отправителей могут содержать вирусы. Никогда не открывай вложения, если не ожидаешь письма. Даже если оно выглядит как письмо от друга — его могли взломать.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46503" y="3713559"/>
            <a:ext cx="5291402" cy="1715691"/>
          </a:xfrm>
          <a:prstGeom prst="roundRect">
            <a:avLst>
              <a:gd name="adj" fmla="val 3388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891161" y="3858220"/>
            <a:ext cx="415121" cy="415131"/>
          </a:xfrm>
          <a:prstGeom prst="roundRect">
            <a:avLst>
              <a:gd name="adj" fmla="val 18353799"/>
            </a:avLst>
          </a:prstGeom>
          <a:solidFill>
            <a:srgbClr val="8C98CA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5358" y="3972322"/>
            <a:ext cx="186725" cy="18673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91161" y="4389140"/>
            <a:ext cx="1729736" cy="2160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Личные данные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891161" y="4674691"/>
            <a:ext cx="5002087" cy="6098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Не публикуй в открытом доступе: адрес, номер телефона, фото документов, данные карты. Помни: то, что попало в интернет — остаётся там навсегда. Настрой приватность в социальных сетях.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6153691" y="3713559"/>
            <a:ext cx="5291501" cy="1715691"/>
          </a:xfrm>
          <a:prstGeom prst="roundRect">
            <a:avLst>
              <a:gd name="adj" fmla="val 3388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6298348" y="3858220"/>
            <a:ext cx="415121" cy="415131"/>
          </a:xfrm>
          <a:prstGeom prst="roundRect">
            <a:avLst>
              <a:gd name="adj" fmla="val 18353799"/>
            </a:avLst>
          </a:prstGeom>
          <a:solidFill>
            <a:srgbClr val="8C98CA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12546" y="3972322"/>
            <a:ext cx="186725" cy="18673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298348" y="4389140"/>
            <a:ext cx="1729736" cy="2160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Обновления</a:t>
            </a:r>
            <a:endParaRPr lang="en-US" sz="1350" dirty="0"/>
          </a:p>
        </p:txBody>
      </p:sp>
      <p:sp>
        <p:nvSpPr>
          <p:cNvPr id="23" name="Text 17"/>
          <p:cNvSpPr/>
          <p:nvPr/>
        </p:nvSpPr>
        <p:spPr>
          <a:xfrm>
            <a:off x="6298348" y="4674691"/>
            <a:ext cx="5002187" cy="6098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Обновления системы и программ закрывают дыры в безопасности. Хакеры активно используют уязвимости устаревшего ПО. Включи автообновления — это занимает секунды, но спасает от серьёзных угроз.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746503" y="5559425"/>
            <a:ext cx="10698689" cy="690364"/>
          </a:xfrm>
          <a:prstGeom prst="roundRect">
            <a:avLst>
              <a:gd name="adj" fmla="val 8419"/>
            </a:avLst>
          </a:prstGeom>
          <a:solidFill>
            <a:srgbClr val="022349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4811" y="5750917"/>
            <a:ext cx="172934" cy="138311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196052" y="5698133"/>
            <a:ext cx="10110832" cy="412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📋</a:t>
            </a:r>
            <a:pPr algn="l"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Чек-лист кибергигиены: уникальные пароли на каждом сайте ✓ | двухфакторная аутентификация ✓ | VPN в публичных Wi-Fi сетях ✓ | регулярные резервные копии важных файлов ✓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502345"/>
            <a:ext cx="6533391" cy="3876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Ищем уязвимости в нашем шифраторе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61574" y="1076027"/>
            <a:ext cx="10868547" cy="347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Хороший программист не просто пишет код — он думает как злоумышленник и пытается взломать собственную систему. Это называется </a:t>
            </a:r>
            <a:pPr algn="l" indent="0" marL="0">
              <a:lnSpc>
                <a:spcPct val="117000"/>
              </a:lnSpc>
              <a:buNone/>
            </a:pPr>
            <a:r>
              <a:rPr lang="en-US" sz="95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тестирование на проникновение (penetration testing)</a:t>
            </a:r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. Давай проверим: насколько надёжен наш шифр Цезаря?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661574" y="1620838"/>
            <a:ext cx="3552240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Метод 1: Перебор ключей (Brute Force)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61574" y="1907580"/>
            <a:ext cx="5282969" cy="347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Поскольку у нас всего 33 возможных ключа (для русского алфавита), компьютер проверит все варианты за миллисекунды: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661574" y="2359422"/>
            <a:ext cx="5282969" cy="1116211"/>
          </a:xfrm>
          <a:prstGeom prst="roundRect">
            <a:avLst>
              <a:gd name="adj" fmla="val 4667"/>
            </a:avLst>
          </a:prstGeom>
          <a:solidFill>
            <a:srgbClr val="151B33"/>
          </a:solidFill>
          <a:ln/>
        </p:spPr>
      </p:sp>
      <p:sp>
        <p:nvSpPr>
          <p:cNvPr id="7" name="Shape 5"/>
          <p:cNvSpPr/>
          <p:nvPr/>
        </p:nvSpPr>
        <p:spPr>
          <a:xfrm>
            <a:off x="655423" y="2359422"/>
            <a:ext cx="5295271" cy="1116211"/>
          </a:xfrm>
          <a:prstGeom prst="roundRect">
            <a:avLst>
              <a:gd name="adj" fmla="val 1667"/>
            </a:avLst>
          </a:prstGeom>
          <a:solidFill>
            <a:srgbClr val="151B33"/>
          </a:solidFill>
          <a:ln/>
        </p:spPr>
      </p:sp>
      <p:sp>
        <p:nvSpPr>
          <p:cNvPr id="8" name="Text 6"/>
          <p:cNvSpPr/>
          <p:nvPr/>
        </p:nvSpPr>
        <p:spPr>
          <a:xfrm>
            <a:off x="810398" y="2483445"/>
            <a:ext cx="4985320" cy="8681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FF7B72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def brute_force_caesar(ciphertext):</a:t>
            </a:r>
            <a:endParaRPr lang="en-US" sz="950" dirty="0"/>
          </a:p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FF7B72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print("Попытки взлома:")</a:t>
            </a:r>
            <a:endParaRPr lang="en-US" sz="950" dirty="0"/>
          </a:p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FF7B72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for key in range(1, 34):</a:t>
            </a:r>
            <a:endParaRPr lang="en-US" sz="950" dirty="0"/>
          </a:p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FF7B72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attempt = caesar(ciphertext, key, "decrypt")</a:t>
            </a:r>
            <a:endParaRPr lang="en-US" sz="950" dirty="0"/>
          </a:p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FF7B72"/>
                </a:solidFill>
                <a:highlight>
                  <a:srgbClr val="151B33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print(f"Ключ {key:2d}: {attempt}")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661574" y="3580209"/>
            <a:ext cx="5282969" cy="347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Запусти эту функцию с любым зашифрованным текстом — среди 33 вариантов один будет читаемым. Вот почему простой шифр Цезаря ненадёжен!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6253502" y="1620838"/>
            <a:ext cx="2683403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Метод 2: Частотный анализ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253502" y="1907580"/>
            <a:ext cx="5282969" cy="5208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В любом языке одни буквы встречаются чаще других. В русском самые частые: </a:t>
            </a:r>
            <a:pPr algn="l" indent="0" marL="0">
              <a:lnSpc>
                <a:spcPct val="117000"/>
              </a:lnSpc>
              <a:buNone/>
            </a:pPr>
            <a:r>
              <a:rPr lang="en-US" sz="95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О, Е, А, И, Н, Т</a:t>
            </a:r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. Если в зашифрованном тексте чаще всего встречается буква «Р» — скорее всего, она обозначает «О».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6253502" y="2533055"/>
            <a:ext cx="5282969" cy="1637109"/>
          </a:xfrm>
          <a:prstGeom prst="roundRect">
            <a:avLst>
              <a:gd name="adj" fmla="val 3182"/>
            </a:avLst>
          </a:prstGeom>
          <a:solidFill>
            <a:srgbClr val="151B33"/>
          </a:solidFill>
          <a:ln/>
        </p:spPr>
      </p:sp>
      <p:sp>
        <p:nvSpPr>
          <p:cNvPr id="13" name="Shape 11"/>
          <p:cNvSpPr/>
          <p:nvPr/>
        </p:nvSpPr>
        <p:spPr>
          <a:xfrm>
            <a:off x="6247351" y="2533055"/>
            <a:ext cx="5295271" cy="1637109"/>
          </a:xfrm>
          <a:prstGeom prst="roundRect">
            <a:avLst>
              <a:gd name="adj" fmla="val 1137"/>
            </a:avLst>
          </a:prstGeom>
          <a:solidFill>
            <a:srgbClr val="151B33"/>
          </a:solidFill>
          <a:ln/>
        </p:spPr>
      </p:sp>
      <p:sp>
        <p:nvSpPr>
          <p:cNvPr id="14" name="Text 12"/>
          <p:cNvSpPr/>
          <p:nvPr/>
        </p:nvSpPr>
        <p:spPr>
          <a:xfrm>
            <a:off x="6402327" y="2657078"/>
            <a:ext cx="4985320" cy="1389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EBEC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collections import Counter</a:t>
            </a:r>
            <a:endParaRPr lang="en-US" sz="950" dirty="0"/>
          </a:p>
          <a:p>
            <a:pPr algn="l" indent="0" marL="0">
              <a:lnSpc>
                <a:spcPct val="117000"/>
              </a:lnSpc>
              <a:buNone/>
            </a:pPr>
            <a:endParaRPr lang="en-US" sz="950" dirty="0"/>
          </a:p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EBEC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 frequency_analysis(ciphertext):</a:t>
            </a:r>
            <a:endParaRPr lang="en-US" sz="950" dirty="0"/>
          </a:p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EBEC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letters = [c for c in ciphertext if c.isalpha()]</a:t>
            </a:r>
            <a:endParaRPr lang="en-US" sz="950" dirty="0"/>
          </a:p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EBEC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freq = Counter(letters)</a:t>
            </a:r>
            <a:endParaRPr lang="en-US" sz="950" dirty="0"/>
          </a:p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EBEC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# Самая частая буква вероятно = 'О'</a:t>
            </a:r>
            <a:endParaRPr lang="en-US" sz="950" dirty="0"/>
          </a:p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EBEC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most_common = freq.most_common(3)</a:t>
            </a:r>
            <a:endParaRPr lang="en-US" sz="950" dirty="0"/>
          </a:p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EBEC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print("Топ-3 буквы:", most_common)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6253502" y="4274741"/>
            <a:ext cx="5282969" cy="762794"/>
          </a:xfrm>
          <a:prstGeom prst="roundRect">
            <a:avLst>
              <a:gd name="adj" fmla="val 6830"/>
            </a:avLst>
          </a:prstGeom>
          <a:solidFill>
            <a:srgbClr val="4B3F02"/>
          </a:solidFill>
          <a:ln/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77522" y="4435475"/>
            <a:ext cx="154976" cy="124023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6656519" y="4389338"/>
            <a:ext cx="4755932" cy="5335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⚠️</a:t>
            </a:r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Вывод: шифр Цезаря подходит для обучения, но не для реальной защиты данных. Для серьёзных задач нужны AES, RSA или другие современные алгоритмы.</a:t>
            </a:r>
            <a:endParaRPr lang="en-US" sz="950" dirty="0"/>
          </a:p>
        </p:txBody>
      </p:sp>
      <p:sp>
        <p:nvSpPr>
          <p:cNvPr id="18" name="Shape 15"/>
          <p:cNvSpPr/>
          <p:nvPr/>
        </p:nvSpPr>
        <p:spPr>
          <a:xfrm>
            <a:off x="661574" y="5246688"/>
            <a:ext cx="5387741" cy="1108968"/>
          </a:xfrm>
          <a:prstGeom prst="roundRect">
            <a:avLst>
              <a:gd name="adj" fmla="val 4698"/>
            </a:avLst>
          </a:prstGeom>
          <a:solidFill>
            <a:srgbClr val="080E26"/>
          </a:solidFill>
          <a:ln w="12700">
            <a:solidFill>
              <a:srgbClr val="414A7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98294" y="5383411"/>
            <a:ext cx="1550453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Как усилить шифр?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798294" y="5632946"/>
            <a:ext cx="5114301" cy="5859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17000"/>
              </a:lnSpc>
              <a:buSzPct val="100000"/>
              <a:buChar char="•"/>
            </a:pPr>
            <a:r>
              <a:rPr lang="en-US" sz="9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Использовать </a:t>
            </a:r>
            <a:pPr algn="l" marL="342900" indent="-342900">
              <a:lnSpc>
                <a:spcPct val="117000"/>
              </a:lnSpc>
              <a:buSzPct val="100000"/>
              <a:buChar char="•"/>
            </a:pPr>
            <a:r>
              <a:rPr lang="en-US" sz="95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шифр Виженера</a:t>
            </a:r>
            <a:pPr algn="l" marL="342900" indent="-342900">
              <a:lnSpc>
                <a:spcPct val="117000"/>
              </a:lnSpc>
              <a:buSzPct val="100000"/>
              <a:buChar char="•"/>
            </a:pPr>
            <a:r>
              <a:rPr lang="en-US" sz="9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— разные сдвиги для каждой буквы</a:t>
            </a:r>
            <a:endParaRPr lang="en-US" sz="950" dirty="0"/>
          </a:p>
          <a:p>
            <a:pPr algn="l" marL="342900" indent="-342900">
              <a:lnSpc>
                <a:spcPct val="117000"/>
              </a:lnSpc>
              <a:buSzPct val="100000"/>
              <a:buChar char="•"/>
            </a:pPr>
            <a:r>
              <a:rPr lang="en-US" sz="9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Добавить </a:t>
            </a:r>
            <a:pPr algn="l" marL="342900" indent="-342900">
              <a:lnSpc>
                <a:spcPct val="117000"/>
              </a:lnSpc>
              <a:buSzPct val="100000"/>
              <a:buChar char="•"/>
            </a:pPr>
            <a:r>
              <a:rPr lang="en-US" sz="95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перестановку символов</a:t>
            </a:r>
            <a:pPr algn="l" marL="342900" indent="-342900">
              <a:lnSpc>
                <a:spcPct val="117000"/>
              </a:lnSpc>
              <a:buSzPct val="100000"/>
              <a:buChar char="•"/>
            </a:pPr>
            <a:r>
              <a:rPr lang="en-US" sz="9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после сдвига</a:t>
            </a:r>
            <a:endParaRPr lang="en-US" sz="950" dirty="0"/>
          </a:p>
          <a:p>
            <a:pPr algn="l" marL="342900" indent="-342900">
              <a:lnSpc>
                <a:spcPct val="117000"/>
              </a:lnSpc>
              <a:buSzPct val="100000"/>
              <a:buChar char="•"/>
            </a:pPr>
            <a:r>
              <a:rPr lang="en-US" sz="9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Применять </a:t>
            </a:r>
            <a:pPr algn="l" marL="342900" indent="-342900">
              <a:lnSpc>
                <a:spcPct val="117000"/>
              </a:lnSpc>
              <a:buSzPct val="100000"/>
              <a:buChar char="•"/>
            </a:pPr>
            <a:r>
              <a:rPr lang="en-US" sz="95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несколько раундов</a:t>
            </a:r>
            <a:pPr algn="l" marL="342900" indent="-342900">
              <a:lnSpc>
                <a:spcPct val="117000"/>
              </a:lnSpc>
              <a:buSzPct val="100000"/>
              <a:buChar char="•"/>
            </a:pPr>
            <a:r>
              <a:rPr lang="en-US" sz="9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шифрования с разными ключами</a:t>
            </a:r>
            <a:endParaRPr lang="en-US" sz="950" dirty="0"/>
          </a:p>
        </p:txBody>
      </p:sp>
      <p:sp>
        <p:nvSpPr>
          <p:cNvPr id="21" name="Shape 18"/>
          <p:cNvSpPr/>
          <p:nvPr/>
        </p:nvSpPr>
        <p:spPr>
          <a:xfrm>
            <a:off x="6142281" y="5246688"/>
            <a:ext cx="5387840" cy="1108968"/>
          </a:xfrm>
          <a:prstGeom prst="roundRect">
            <a:avLst>
              <a:gd name="adj" fmla="val 4698"/>
            </a:avLst>
          </a:prstGeom>
          <a:solidFill>
            <a:srgbClr val="080E26"/>
          </a:solidFill>
          <a:ln w="12700">
            <a:solidFill>
              <a:srgbClr val="414A7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279001" y="5383411"/>
            <a:ext cx="1578233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Реальные стандарты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6279001" y="5632946"/>
            <a:ext cx="5114400" cy="5859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17000"/>
              </a:lnSpc>
              <a:buSzPct val="100000"/>
              <a:buChar char="•"/>
            </a:pPr>
            <a:r>
              <a:rPr lang="en-US" sz="95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AES-256</a:t>
            </a:r>
            <a:pPr algn="l" marL="342900" indent="-342900">
              <a:lnSpc>
                <a:spcPct val="117000"/>
              </a:lnSpc>
              <a:buSzPct val="100000"/>
              <a:buChar char="•"/>
            </a:pPr>
            <a:r>
              <a:rPr lang="en-US" sz="9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— стандарт правительства США, используется в WinZip, 7-Zip</a:t>
            </a:r>
            <a:endParaRPr lang="en-US" sz="950" dirty="0"/>
          </a:p>
          <a:p>
            <a:pPr algn="l" marL="342900" indent="-342900">
              <a:lnSpc>
                <a:spcPct val="117000"/>
              </a:lnSpc>
              <a:buSzPct val="100000"/>
              <a:buChar char="•"/>
            </a:pPr>
            <a:r>
              <a:rPr lang="en-US" sz="95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RSA</a:t>
            </a:r>
            <a:pPr algn="l" marL="342900" indent="-342900">
              <a:lnSpc>
                <a:spcPct val="117000"/>
              </a:lnSpc>
              <a:buSzPct val="100000"/>
              <a:buChar char="•"/>
            </a:pPr>
            <a:r>
              <a:rPr lang="en-US" sz="9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— основа HTTPS, защищает миллиарды транзакций ежедневно</a:t>
            </a:r>
            <a:endParaRPr lang="en-US" sz="950" dirty="0"/>
          </a:p>
          <a:p>
            <a:pPr algn="l" marL="342900" indent="-342900">
              <a:lnSpc>
                <a:spcPct val="117000"/>
              </a:lnSpc>
              <a:buSzPct val="100000"/>
              <a:buChar char="•"/>
            </a:pPr>
            <a:r>
              <a:rPr lang="en-US" sz="95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SHA-256</a:t>
            </a:r>
            <a:pPr algn="l" marL="342900" indent="-342900">
              <a:lnSpc>
                <a:spcPct val="117000"/>
              </a:lnSpc>
              <a:buSzPct val="100000"/>
              <a:buChar char="•"/>
            </a:pPr>
            <a:r>
              <a:rPr lang="en-US" sz="9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— хэширование паролей и основа блокчейна Bitcoin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1432" y="460375"/>
            <a:ext cx="10528830" cy="8010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Профессии будущего: специалисты по информационной безопасности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831432" y="1460103"/>
            <a:ext cx="10528830" cy="3639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Кибербезопасность — одна из самых быстрорастущих и высокооплачиваемых сфер в IT. По данным аналитиков, к 2025 году в мире будет не хватать более </a:t>
            </a:r>
            <a:pPr algn="l" indent="0" marL="0">
              <a:lnSpc>
                <a:spcPct val="118000"/>
              </a:lnSpc>
              <a:buNone/>
            </a:pPr>
            <a:r>
              <a:rPr lang="en-US" sz="10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3,5 миллиона специалистов</a:t>
            </a:r>
            <a:pPr algn="l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по информационной безопасности. Это значит: если ты начнёшь изучать эту область сейчас — у тебя будет огромное преимущество!</a:t>
            </a:r>
            <a:endParaRPr lang="en-US" sz="1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1432" y="1935758"/>
            <a:ext cx="1590040" cy="98266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31432" y="3042543"/>
            <a:ext cx="2142377" cy="200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Пентестер (Этичный хакер)</a:t>
            </a:r>
            <a:endParaRPr lang="en-US" sz="1250" dirty="0"/>
          </a:p>
        </p:txBody>
      </p:sp>
      <p:sp>
        <p:nvSpPr>
          <p:cNvPr id="6" name="Text 3"/>
          <p:cNvSpPr/>
          <p:nvPr/>
        </p:nvSpPr>
        <p:spPr>
          <a:xfrm>
            <a:off x="831432" y="3302298"/>
            <a:ext cx="3426831" cy="7278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Легально взламывает системы компаний — по их просьбе! Находит уязвимости раньше, чем их обнаружат злоумышленники. Зарплата: от 150 000 ₽/мес.</a:t>
            </a:r>
            <a:endParaRPr lang="en-US" sz="10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2383" y="1935758"/>
            <a:ext cx="1590040" cy="98266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382383" y="3042543"/>
            <a:ext cx="1602144" cy="200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Аналитик SOC</a:t>
            </a:r>
            <a:endParaRPr lang="en-US" sz="1250" dirty="0"/>
          </a:p>
        </p:txBody>
      </p:sp>
      <p:sp>
        <p:nvSpPr>
          <p:cNvPr id="9" name="Text 5"/>
          <p:cNvSpPr/>
          <p:nvPr/>
        </p:nvSpPr>
        <p:spPr>
          <a:xfrm>
            <a:off x="4382383" y="3302298"/>
            <a:ext cx="3426831" cy="7278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Мониторит угрозы в реальном времени, расследует инциденты и реагирует на атаки. Работает в Security Operations Center — «командном центре» кибербезопасности.</a:t>
            </a:r>
            <a:endParaRPr lang="en-US" sz="10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3333" y="1935758"/>
            <a:ext cx="1590040" cy="98266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933333" y="3042543"/>
            <a:ext cx="1602144" cy="200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Криптограф</a:t>
            </a:r>
            <a:endParaRPr lang="en-US" sz="1250" dirty="0"/>
          </a:p>
        </p:txBody>
      </p:sp>
      <p:sp>
        <p:nvSpPr>
          <p:cNvPr id="12" name="Text 7"/>
          <p:cNvSpPr/>
          <p:nvPr/>
        </p:nvSpPr>
        <p:spPr>
          <a:xfrm>
            <a:off x="7933333" y="3302298"/>
            <a:ext cx="3426930" cy="7278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Разрабатывает новые алгоритмы шифрования и проверяет существующие на прочность. Требует глубоких знаний математики. Работает в банках, спецслужбах, IT-гигантах.</a:t>
            </a:r>
            <a:endParaRPr lang="en-US" sz="1000" dirty="0"/>
          </a:p>
        </p:txBody>
      </p:sp>
      <p:sp>
        <p:nvSpPr>
          <p:cNvPr id="13" name="Shape 8"/>
          <p:cNvSpPr/>
          <p:nvPr/>
        </p:nvSpPr>
        <p:spPr>
          <a:xfrm>
            <a:off x="739062" y="4141887"/>
            <a:ext cx="5292791" cy="2255639"/>
          </a:xfrm>
          <a:prstGeom prst="roundRect">
            <a:avLst>
              <a:gd name="adj" fmla="val 4091"/>
            </a:avLst>
          </a:prstGeom>
          <a:solidFill>
            <a:srgbClr val="8C98CA"/>
          </a:solidFill>
          <a:ln/>
        </p:spPr>
      </p:sp>
      <p:sp>
        <p:nvSpPr>
          <p:cNvPr id="14" name="Text 9"/>
          <p:cNvSpPr/>
          <p:nvPr/>
        </p:nvSpPr>
        <p:spPr>
          <a:xfrm>
            <a:off x="867150" y="4241205"/>
            <a:ext cx="2652249" cy="200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С чего начать уже сейчас?</a:t>
            </a:r>
            <a:endParaRPr lang="en-US" sz="1250" dirty="0"/>
          </a:p>
        </p:txBody>
      </p:sp>
      <p:sp>
        <p:nvSpPr>
          <p:cNvPr id="15" name="Text 10"/>
          <p:cNvSpPr/>
          <p:nvPr/>
        </p:nvSpPr>
        <p:spPr>
          <a:xfrm>
            <a:off x="867150" y="4540746"/>
            <a:ext cx="5036615" cy="832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18000"/>
              </a:lnSpc>
              <a:buSzPct val="100000"/>
              <a:buChar char="•"/>
            </a:pPr>
            <a:r>
              <a:rPr lang="en-US" sz="100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Изучи Python — главный язык для задач безопасности</a:t>
            </a:r>
            <a:endParaRPr lang="en-US" sz="1000" dirty="0"/>
          </a:p>
          <a:p>
            <a:pPr algn="l" marL="342900" indent="-342900">
              <a:lnSpc>
                <a:spcPct val="118000"/>
              </a:lnSpc>
              <a:buSzPct val="100000"/>
              <a:buChar char="•"/>
            </a:pPr>
            <a:r>
              <a:rPr lang="en-US" sz="100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Попробуй платформы CTF (Capture The Flag) — соревнования по взлому</a:t>
            </a:r>
            <a:endParaRPr lang="en-US" sz="1000" dirty="0"/>
          </a:p>
          <a:p>
            <a:pPr algn="l" marL="342900" indent="-342900">
              <a:lnSpc>
                <a:spcPct val="118000"/>
              </a:lnSpc>
              <a:buSzPct val="100000"/>
              <a:buChar char="•"/>
            </a:pPr>
            <a:r>
              <a:rPr lang="en-US" sz="100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Зарегистрируйся на </a:t>
            </a:r>
            <a:pPr algn="l" marL="342900" indent="-342900">
              <a:lnSpc>
                <a:spcPct val="118000"/>
              </a:lnSpc>
              <a:buSzPct val="100000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HackTheBox</a:t>
            </a:r>
            <a:pPr algn="l" marL="342900" indent="-342900">
              <a:lnSpc>
                <a:spcPct val="118000"/>
              </a:lnSpc>
              <a:buSzPct val="100000"/>
              <a:buChar char="•"/>
            </a:pPr>
            <a:r>
              <a:rPr lang="en-US" sz="100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или </a:t>
            </a:r>
            <a:pPr algn="l" marL="342900" indent="-342900">
              <a:lnSpc>
                <a:spcPct val="118000"/>
              </a:lnSpc>
              <a:buSzPct val="100000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TryHackMe</a:t>
            </a:r>
            <a:pPr algn="l" marL="342900" indent="-342900">
              <a:lnSpc>
                <a:spcPct val="118000"/>
              </a:lnSpc>
              <a:buSzPct val="100000"/>
              <a:buChar char="•"/>
            </a:pPr>
            <a:r>
              <a:rPr lang="en-US" sz="100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— учебные полигоны</a:t>
            </a:r>
            <a:endParaRPr lang="en-US" sz="1000" dirty="0"/>
          </a:p>
          <a:p>
            <a:pPr algn="l" marL="342900" indent="-342900">
              <a:lnSpc>
                <a:spcPct val="118000"/>
              </a:lnSpc>
              <a:buSzPct val="100000"/>
              <a:buChar char="•"/>
            </a:pPr>
            <a:r>
              <a:rPr lang="en-US" sz="100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Изучи основы сетей: как работает TCP/IP, HTTP, DNS</a:t>
            </a:r>
            <a:endParaRPr lang="en-US" sz="1000" dirty="0"/>
          </a:p>
        </p:txBody>
      </p:sp>
      <p:sp>
        <p:nvSpPr>
          <p:cNvPr id="16" name="Text 11"/>
          <p:cNvSpPr/>
          <p:nvPr/>
        </p:nvSpPr>
        <p:spPr>
          <a:xfrm>
            <a:off x="6258562" y="4241205"/>
            <a:ext cx="2459373" cy="200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Полезные сертификаты</a:t>
            </a:r>
            <a:endParaRPr lang="en-US" sz="1250" dirty="0"/>
          </a:p>
        </p:txBody>
      </p:sp>
      <p:sp>
        <p:nvSpPr>
          <p:cNvPr id="17" name="Text 12"/>
          <p:cNvSpPr/>
          <p:nvPr/>
        </p:nvSpPr>
        <p:spPr>
          <a:xfrm>
            <a:off x="6258562" y="4540746"/>
            <a:ext cx="5108050" cy="832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18000"/>
              </a:lnSpc>
              <a:buSzPct val="100000"/>
              <a:buChar char="•"/>
            </a:pPr>
            <a:r>
              <a:rPr lang="en-US" sz="10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CompTIA Security+</a:t>
            </a:r>
            <a:pPr algn="l" marL="342900" indent="-342900">
              <a:lnSpc>
                <a:spcPct val="118000"/>
              </a:lnSpc>
              <a:buSzPct val="100000"/>
              <a:buChar char="•"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— базовый международный сертификат</a:t>
            </a:r>
            <a:endParaRPr lang="en-US" sz="1000" dirty="0"/>
          </a:p>
          <a:p>
            <a:pPr algn="l" marL="342900" indent="-342900">
              <a:lnSpc>
                <a:spcPct val="118000"/>
              </a:lnSpc>
              <a:buSzPct val="100000"/>
              <a:buChar char="•"/>
            </a:pPr>
            <a:r>
              <a:rPr lang="en-US" sz="10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CEH</a:t>
            </a:r>
            <a:pPr algn="l" marL="342900" indent="-342900">
              <a:lnSpc>
                <a:spcPct val="118000"/>
              </a:lnSpc>
              <a:buSzPct val="100000"/>
              <a:buChar char="•"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— Certified Ethical Hacker</a:t>
            </a:r>
            <a:endParaRPr lang="en-US" sz="1000" dirty="0"/>
          </a:p>
          <a:p>
            <a:pPr algn="l" marL="342900" indent="-342900">
              <a:lnSpc>
                <a:spcPct val="118000"/>
              </a:lnSpc>
              <a:buSzPct val="100000"/>
              <a:buChar char="•"/>
            </a:pPr>
            <a:r>
              <a:rPr lang="en-US" sz="10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OSCP</a:t>
            </a:r>
            <a:pPr algn="l" marL="342900" indent="-342900">
              <a:lnSpc>
                <a:spcPct val="118000"/>
              </a:lnSpc>
              <a:buSzPct val="100000"/>
              <a:buChar char="•"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— для продвинутых пентестеров</a:t>
            </a:r>
            <a:endParaRPr lang="en-US" sz="1000" dirty="0"/>
          </a:p>
          <a:p>
            <a:pPr algn="l" marL="342900" indent="-342900">
              <a:lnSpc>
                <a:spcPct val="118000"/>
              </a:lnSpc>
              <a:buSzPct val="100000"/>
              <a:buChar char="•"/>
            </a:pPr>
            <a:r>
              <a:rPr lang="en-US" sz="10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CISSP</a:t>
            </a:r>
            <a:pPr algn="l" marL="342900" indent="-342900">
              <a:lnSpc>
                <a:spcPct val="118000"/>
              </a:lnSpc>
              <a:buSzPct val="100000"/>
              <a:buChar char="•"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— для руководителей ИБ-отделов</a:t>
            </a:r>
            <a:endParaRPr lang="en-US" sz="1000" dirty="0"/>
          </a:p>
        </p:txBody>
      </p:sp>
      <p:sp>
        <p:nvSpPr>
          <p:cNvPr id="18" name="Shape 13"/>
          <p:cNvSpPr/>
          <p:nvPr/>
        </p:nvSpPr>
        <p:spPr>
          <a:xfrm>
            <a:off x="6258562" y="5484515"/>
            <a:ext cx="5108050" cy="801291"/>
          </a:xfrm>
          <a:prstGeom prst="roundRect">
            <a:avLst>
              <a:gd name="adj" fmla="val 6719"/>
            </a:avLst>
          </a:prstGeom>
          <a:solidFill>
            <a:srgbClr val="022349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6650" y="5653088"/>
            <a:ext cx="160135" cy="128091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6674874" y="5605859"/>
            <a:ext cx="4563651" cy="5586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💡</a:t>
            </a:r>
            <a:pPr algn="l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Многие компании — Google, Microsoft, VK — платят исследователям безопасности за найденные уязвимости в своих продуктах. Это называется Bug Bounty!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01191" y="467519"/>
            <a:ext cx="4255287" cy="315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Итог: Твоё секретное задание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1001191" y="905371"/>
            <a:ext cx="10798798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Поздравляем — ты прошёл путь от новичка до настоящего кибер-детектива! Давай вспомним, чему мы научились, и выполним финальное задание.</a:t>
            </a:r>
            <a:endParaRPr lang="en-US" sz="750" dirty="0"/>
          </a:p>
        </p:txBody>
      </p:sp>
      <p:sp>
        <p:nvSpPr>
          <p:cNvPr id="4" name="Shape 2"/>
          <p:cNvSpPr/>
          <p:nvPr/>
        </p:nvSpPr>
        <p:spPr>
          <a:xfrm>
            <a:off x="6089398" y="1104205"/>
            <a:ext cx="12700" cy="2812554"/>
          </a:xfrm>
          <a:prstGeom prst="roundRect">
            <a:avLst>
              <a:gd name="adj" fmla="val 333305"/>
            </a:avLst>
          </a:prstGeom>
          <a:solidFill>
            <a:srgbClr val="414A70"/>
          </a:solidFill>
          <a:ln/>
        </p:spPr>
      </p:sp>
      <p:sp>
        <p:nvSpPr>
          <p:cNvPr id="5" name="Shape 3"/>
          <p:cNvSpPr/>
          <p:nvPr/>
        </p:nvSpPr>
        <p:spPr>
          <a:xfrm>
            <a:off x="5692781" y="1211163"/>
            <a:ext cx="302312" cy="12700"/>
          </a:xfrm>
          <a:prstGeom prst="roundRect">
            <a:avLst>
              <a:gd name="adj" fmla="val 333305"/>
            </a:avLst>
          </a:prstGeom>
          <a:solidFill>
            <a:srgbClr val="414A70"/>
          </a:solidFill>
          <a:ln/>
        </p:spPr>
      </p:sp>
      <p:sp>
        <p:nvSpPr>
          <p:cNvPr id="6" name="Shape 4"/>
          <p:cNvSpPr/>
          <p:nvPr/>
        </p:nvSpPr>
        <p:spPr>
          <a:xfrm>
            <a:off x="5982394" y="1104205"/>
            <a:ext cx="226709" cy="226715"/>
          </a:xfrm>
          <a:prstGeom prst="roundRect">
            <a:avLst>
              <a:gd name="adj" fmla="val 18671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020145" y="1123057"/>
            <a:ext cx="151106" cy="1889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1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159543" y="1138833"/>
            <a:ext cx="1432286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История криптографии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001191" y="1333103"/>
            <a:ext cx="4590637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7000"/>
              </a:lnSpc>
              <a:buNone/>
            </a:pPr>
            <a:r>
              <a:rPr lang="en-US" sz="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От египетских иероглифов до квантового шифрования</a:t>
            </a:r>
            <a:endParaRPr lang="en-US" sz="750" dirty="0"/>
          </a:p>
        </p:txBody>
      </p:sp>
      <p:sp>
        <p:nvSpPr>
          <p:cNvPr id="10" name="Shape 8"/>
          <p:cNvSpPr/>
          <p:nvPr/>
        </p:nvSpPr>
        <p:spPr>
          <a:xfrm>
            <a:off x="6196403" y="1737122"/>
            <a:ext cx="302312" cy="12700"/>
          </a:xfrm>
          <a:prstGeom prst="roundRect">
            <a:avLst>
              <a:gd name="adj" fmla="val 333305"/>
            </a:avLst>
          </a:prstGeom>
          <a:solidFill>
            <a:srgbClr val="414A70"/>
          </a:solidFill>
          <a:ln/>
        </p:spPr>
      </p:sp>
      <p:sp>
        <p:nvSpPr>
          <p:cNvPr id="11" name="Shape 9"/>
          <p:cNvSpPr/>
          <p:nvPr/>
        </p:nvSpPr>
        <p:spPr>
          <a:xfrm>
            <a:off x="5982394" y="1630164"/>
            <a:ext cx="226709" cy="226715"/>
          </a:xfrm>
          <a:prstGeom prst="roundRect">
            <a:avLst>
              <a:gd name="adj" fmla="val 18671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020145" y="1649016"/>
            <a:ext cx="151106" cy="1889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2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599668" y="1664791"/>
            <a:ext cx="1259749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Шифр Цезаря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6599668" y="1859062"/>
            <a:ext cx="4590737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Алгоритм сдвига и его реализация на Python</a:t>
            </a:r>
            <a:endParaRPr lang="en-US" sz="750" dirty="0"/>
          </a:p>
        </p:txBody>
      </p:sp>
      <p:sp>
        <p:nvSpPr>
          <p:cNvPr id="15" name="Shape 13"/>
          <p:cNvSpPr/>
          <p:nvPr/>
        </p:nvSpPr>
        <p:spPr>
          <a:xfrm>
            <a:off x="5692781" y="2218928"/>
            <a:ext cx="302312" cy="12700"/>
          </a:xfrm>
          <a:prstGeom prst="roundRect">
            <a:avLst>
              <a:gd name="adj" fmla="val 333305"/>
            </a:avLst>
          </a:prstGeom>
          <a:solidFill>
            <a:srgbClr val="414A70"/>
          </a:solidFill>
          <a:ln/>
        </p:spPr>
      </p:sp>
      <p:sp>
        <p:nvSpPr>
          <p:cNvPr id="16" name="Shape 14"/>
          <p:cNvSpPr/>
          <p:nvPr/>
        </p:nvSpPr>
        <p:spPr>
          <a:xfrm>
            <a:off x="5982394" y="2111970"/>
            <a:ext cx="226709" cy="226715"/>
          </a:xfrm>
          <a:prstGeom prst="roundRect">
            <a:avLst>
              <a:gd name="adj" fmla="val 18671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020145" y="2130822"/>
            <a:ext cx="151106" cy="1889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3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4262232" y="2146598"/>
            <a:ext cx="1329597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Ключи и дешифратор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1001191" y="2340868"/>
            <a:ext cx="4590637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7000"/>
              </a:lnSpc>
              <a:buNone/>
            </a:pPr>
            <a:r>
              <a:rPr lang="en-US" sz="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Принцип Керкхоффса и обратное шифрование</a:t>
            </a:r>
            <a:endParaRPr lang="en-US" sz="750" dirty="0"/>
          </a:p>
        </p:txBody>
      </p:sp>
      <p:sp>
        <p:nvSpPr>
          <p:cNvPr id="20" name="Shape 18"/>
          <p:cNvSpPr/>
          <p:nvPr/>
        </p:nvSpPr>
        <p:spPr>
          <a:xfrm>
            <a:off x="6196403" y="2700834"/>
            <a:ext cx="302312" cy="12700"/>
          </a:xfrm>
          <a:prstGeom prst="roundRect">
            <a:avLst>
              <a:gd name="adj" fmla="val 333305"/>
            </a:avLst>
          </a:prstGeom>
          <a:solidFill>
            <a:srgbClr val="414A70"/>
          </a:solidFill>
          <a:ln/>
        </p:spPr>
      </p:sp>
      <p:sp>
        <p:nvSpPr>
          <p:cNvPr id="21" name="Shape 19"/>
          <p:cNvSpPr/>
          <p:nvPr/>
        </p:nvSpPr>
        <p:spPr>
          <a:xfrm>
            <a:off x="5982394" y="2593876"/>
            <a:ext cx="226709" cy="226715"/>
          </a:xfrm>
          <a:prstGeom prst="roundRect">
            <a:avLst>
              <a:gd name="adj" fmla="val 18671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020145" y="2612727"/>
            <a:ext cx="151106" cy="1889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4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6599668" y="2628503"/>
            <a:ext cx="1259749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Пароли и генератор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6599668" y="2822773"/>
            <a:ext cx="4590737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Надёжные пароли и автоматическая генерация</a:t>
            </a:r>
            <a:endParaRPr lang="en-US" sz="750" dirty="0"/>
          </a:p>
        </p:txBody>
      </p:sp>
      <p:sp>
        <p:nvSpPr>
          <p:cNvPr id="25" name="Shape 23"/>
          <p:cNvSpPr/>
          <p:nvPr/>
        </p:nvSpPr>
        <p:spPr>
          <a:xfrm>
            <a:off x="5692781" y="3182739"/>
            <a:ext cx="302312" cy="12700"/>
          </a:xfrm>
          <a:prstGeom prst="roundRect">
            <a:avLst>
              <a:gd name="adj" fmla="val 333305"/>
            </a:avLst>
          </a:prstGeom>
          <a:solidFill>
            <a:srgbClr val="414A70"/>
          </a:solidFill>
          <a:ln/>
        </p:spPr>
      </p:sp>
      <p:sp>
        <p:nvSpPr>
          <p:cNvPr id="26" name="Shape 24"/>
          <p:cNvSpPr/>
          <p:nvPr/>
        </p:nvSpPr>
        <p:spPr>
          <a:xfrm>
            <a:off x="5982394" y="3075781"/>
            <a:ext cx="226709" cy="226715"/>
          </a:xfrm>
          <a:prstGeom prst="roundRect">
            <a:avLst>
              <a:gd name="adj" fmla="val 18671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020145" y="3094633"/>
            <a:ext cx="151106" cy="1889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5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4332080" y="3110409"/>
            <a:ext cx="1259749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Кибергигиена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1001191" y="3304679"/>
            <a:ext cx="4590637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7000"/>
              </a:lnSpc>
              <a:buNone/>
            </a:pPr>
            <a:r>
              <a:rPr lang="en-US" sz="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Фишинг, спам и правила безопасного поведения</a:t>
            </a:r>
            <a:endParaRPr lang="en-US" sz="750" dirty="0"/>
          </a:p>
        </p:txBody>
      </p:sp>
      <p:sp>
        <p:nvSpPr>
          <p:cNvPr id="30" name="Shape 28"/>
          <p:cNvSpPr/>
          <p:nvPr/>
        </p:nvSpPr>
        <p:spPr>
          <a:xfrm>
            <a:off x="928565" y="3985816"/>
            <a:ext cx="5116881" cy="1969591"/>
          </a:xfrm>
          <a:prstGeom prst="roundRect">
            <a:avLst>
              <a:gd name="adj" fmla="val 3684"/>
            </a:avLst>
          </a:prstGeom>
          <a:solidFill>
            <a:srgbClr val="8C98CA"/>
          </a:solidFill>
          <a:ln/>
        </p:spPr>
      </p:sp>
      <p:sp>
        <p:nvSpPr>
          <p:cNvPr id="31" name="Text 29"/>
          <p:cNvSpPr/>
          <p:nvPr/>
        </p:nvSpPr>
        <p:spPr>
          <a:xfrm>
            <a:off x="1029270" y="4047232"/>
            <a:ext cx="2028179" cy="1638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🕵️</a:t>
            </a:r>
            <a:pPr algn="l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Финальное задание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1029270" y="4272459"/>
            <a:ext cx="5525056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Вот твоя секретная миссия, агент:</a:t>
            </a:r>
            <a:endParaRPr lang="en-US" sz="750" dirty="0"/>
          </a:p>
        </p:txBody>
      </p:sp>
      <p:sp>
        <p:nvSpPr>
          <p:cNvPr id="33" name="Text 31"/>
          <p:cNvSpPr/>
          <p:nvPr/>
        </p:nvSpPr>
        <p:spPr>
          <a:xfrm>
            <a:off x="1029270" y="4457502"/>
            <a:ext cx="4915472" cy="5834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07000"/>
              </a:lnSpc>
              <a:buSzPct val="100000"/>
              <a:buFont typeface="+mj-lt"/>
              <a:buAutoNum type="arabicPeriod" startAt="1"/>
            </a:pPr>
            <a:r>
              <a:rPr lang="en-US" sz="7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Возьми название своей любимой игры, книги или фильма</a:t>
            </a:r>
            <a:endParaRPr lang="en-US" sz="750" dirty="0"/>
          </a:p>
          <a:p>
            <a:pPr algn="l" marL="342900" indent="-342900">
              <a:lnSpc>
                <a:spcPct val="107000"/>
              </a:lnSpc>
              <a:buSzPct val="100000"/>
              <a:buFont typeface="+mj-lt"/>
              <a:buAutoNum type="arabicPeriod" startAt="2"/>
            </a:pPr>
            <a:r>
              <a:rPr lang="en-US" sz="7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Зашифруй его с помощью шифра Цезаря — выбери любой ключ от 1 до 10</a:t>
            </a:r>
            <a:endParaRPr lang="en-US" sz="750" dirty="0"/>
          </a:p>
          <a:p>
            <a:pPr algn="l" marL="342900" indent="-342900">
              <a:lnSpc>
                <a:spcPct val="107000"/>
              </a:lnSpc>
              <a:buSzPct val="100000"/>
              <a:buFont typeface="+mj-lt"/>
              <a:buAutoNum type="arabicPeriod" startAt="3"/>
            </a:pPr>
            <a:r>
              <a:rPr lang="en-US" sz="7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Запиши только </a:t>
            </a:r>
            <a:pPr algn="l" marL="342900" indent="-342900">
              <a:lnSpc>
                <a:spcPct val="107000"/>
              </a:lnSpc>
              <a:buSzPct val="100000"/>
              <a:buFont typeface="+mj-lt"/>
              <a:buAutoNum type="arabicPeriod" startAt="3"/>
            </a:pPr>
            <a:r>
              <a:rPr lang="en-US" sz="750" b="1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зашифрованный текст</a:t>
            </a:r>
            <a:pPr algn="l" marL="342900" indent="-342900">
              <a:lnSpc>
                <a:spcPct val="107000"/>
              </a:lnSpc>
              <a:buSzPct val="100000"/>
              <a:buFont typeface="+mj-lt"/>
              <a:buAutoNum type="arabicPeriod" startAt="3"/>
            </a:pPr>
            <a:r>
              <a:rPr lang="en-US" sz="7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и передай одноклассникам</a:t>
            </a:r>
            <a:endParaRPr lang="en-US" sz="750" dirty="0"/>
          </a:p>
          <a:p>
            <a:pPr algn="l" marL="342900" indent="-342900">
              <a:lnSpc>
                <a:spcPct val="107000"/>
              </a:lnSpc>
              <a:buSzPct val="100000"/>
              <a:buFont typeface="+mj-lt"/>
              <a:buAutoNum type="arabicPeriod" startAt="4"/>
            </a:pPr>
            <a:r>
              <a:rPr lang="en-US" sz="7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Пусть они попробуют разгадать — с ключом или методом перебора!</a:t>
            </a:r>
            <a:endParaRPr lang="en-US" sz="750" dirty="0"/>
          </a:p>
        </p:txBody>
      </p:sp>
      <p:sp>
        <p:nvSpPr>
          <p:cNvPr id="34" name="Text 32"/>
          <p:cNvSpPr/>
          <p:nvPr/>
        </p:nvSpPr>
        <p:spPr>
          <a:xfrm>
            <a:off x="1029270" y="5096173"/>
            <a:ext cx="5525056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Например: </a:t>
            </a:r>
            <a:pPr algn="l" indent="0" marL="0">
              <a:lnSpc>
                <a:spcPct val="107000"/>
              </a:lnSpc>
              <a:buNone/>
            </a:pPr>
            <a:r>
              <a:rPr lang="en-US" sz="750" b="1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МАЙНКРАФТ</a:t>
            </a:r>
            <a:pPr algn="l" indent="0" marL="0">
              <a:lnSpc>
                <a:spcPct val="107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с ключом 4 → </a:t>
            </a:r>
            <a:pPr algn="l" indent="0" marL="0">
              <a:lnSpc>
                <a:spcPct val="107000"/>
              </a:lnSpc>
              <a:buNone/>
            </a:pPr>
            <a:r>
              <a:rPr lang="en-US" sz="750" b="1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РДЛОРУДХХ</a:t>
            </a:r>
            <a:endParaRPr lang="en-US" sz="750" dirty="0"/>
          </a:p>
        </p:txBody>
      </p:sp>
      <p:sp>
        <p:nvSpPr>
          <p:cNvPr id="35" name="Text 33"/>
          <p:cNvSpPr/>
          <p:nvPr/>
        </p:nvSpPr>
        <p:spPr>
          <a:xfrm>
            <a:off x="6225027" y="4047232"/>
            <a:ext cx="1869334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Что дальше?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6225027" y="4266109"/>
            <a:ext cx="4971628" cy="2595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Это только начало твоего пути в мире криптографии и кибербезопасности. Вот куда двигаться следующим шагом:</a:t>
            </a:r>
            <a:endParaRPr lang="en-US" sz="750" dirty="0"/>
          </a:p>
        </p:txBody>
      </p:sp>
      <p:pic>
        <p:nvPicPr>
          <p:cNvPr id="3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62828" y="4597747"/>
            <a:ext cx="151106" cy="151110"/>
          </a:xfrm>
          <a:prstGeom prst="rect">
            <a:avLst/>
          </a:prstGeom>
        </p:spPr>
      </p:pic>
      <p:sp>
        <p:nvSpPr>
          <p:cNvPr id="38" name="Text 35"/>
          <p:cNvSpPr/>
          <p:nvPr/>
        </p:nvSpPr>
        <p:spPr>
          <a:xfrm>
            <a:off x="6552441" y="4594721"/>
            <a:ext cx="1259749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Шифр Виженера</a:t>
            </a:r>
            <a:endParaRPr lang="en-US" sz="950" dirty="0"/>
          </a:p>
        </p:txBody>
      </p:sp>
      <p:sp>
        <p:nvSpPr>
          <p:cNvPr id="39" name="Text 36"/>
          <p:cNvSpPr/>
          <p:nvPr/>
        </p:nvSpPr>
        <p:spPr>
          <a:xfrm>
            <a:off x="6552441" y="4813598"/>
            <a:ext cx="4644214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Более сложная версия шифра Цезаря с ключевым словом вместо числа</a:t>
            </a:r>
            <a:endParaRPr lang="en-US" sz="750" dirty="0"/>
          </a:p>
        </p:txBody>
      </p:sp>
      <p:pic>
        <p:nvPicPr>
          <p:cNvPr id="4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62828" y="5069235"/>
            <a:ext cx="151106" cy="151110"/>
          </a:xfrm>
          <a:prstGeom prst="rect">
            <a:avLst/>
          </a:prstGeom>
        </p:spPr>
      </p:pic>
      <p:sp>
        <p:nvSpPr>
          <p:cNvPr id="41" name="Text 37"/>
          <p:cNvSpPr/>
          <p:nvPr/>
        </p:nvSpPr>
        <p:spPr>
          <a:xfrm>
            <a:off x="6552441" y="5066209"/>
            <a:ext cx="1259749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Хэш-функции</a:t>
            </a:r>
            <a:endParaRPr lang="en-US" sz="950" dirty="0"/>
          </a:p>
        </p:txBody>
      </p:sp>
      <p:sp>
        <p:nvSpPr>
          <p:cNvPr id="42" name="Text 38"/>
          <p:cNvSpPr/>
          <p:nvPr/>
        </p:nvSpPr>
        <p:spPr>
          <a:xfrm>
            <a:off x="6552441" y="5285085"/>
            <a:ext cx="4644214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Узнай, как хранятся пароли на серверах — и почему их не хранят в открытом виде</a:t>
            </a:r>
            <a:endParaRPr lang="en-US" sz="750" dirty="0"/>
          </a:p>
        </p:txBody>
      </p:sp>
      <p:pic>
        <p:nvPicPr>
          <p:cNvPr id="4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62828" y="5540722"/>
            <a:ext cx="151106" cy="151110"/>
          </a:xfrm>
          <a:prstGeom prst="rect">
            <a:avLst/>
          </a:prstGeom>
        </p:spPr>
      </p:pic>
      <p:sp>
        <p:nvSpPr>
          <p:cNvPr id="44" name="Text 39"/>
          <p:cNvSpPr/>
          <p:nvPr/>
        </p:nvSpPr>
        <p:spPr>
          <a:xfrm>
            <a:off x="6552441" y="5537696"/>
            <a:ext cx="1259749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CTF-соревнования</a:t>
            </a:r>
            <a:endParaRPr lang="en-US" sz="950" dirty="0"/>
          </a:p>
        </p:txBody>
      </p:sp>
      <p:sp>
        <p:nvSpPr>
          <p:cNvPr id="45" name="Text 40"/>
          <p:cNvSpPr/>
          <p:nvPr/>
        </p:nvSpPr>
        <p:spPr>
          <a:xfrm>
            <a:off x="6552441" y="5756573"/>
            <a:ext cx="4644214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Попробуй реальные задачи по взлому на PicoCTF или Cyber Defenders</a:t>
            </a:r>
            <a:endParaRPr lang="en-US" sz="750" dirty="0"/>
          </a:p>
        </p:txBody>
      </p:sp>
      <p:sp>
        <p:nvSpPr>
          <p:cNvPr id="46" name="Shape 41"/>
          <p:cNvSpPr/>
          <p:nvPr/>
        </p:nvSpPr>
        <p:spPr>
          <a:xfrm>
            <a:off x="1001191" y="6024463"/>
            <a:ext cx="10189213" cy="296863"/>
          </a:xfrm>
          <a:prstGeom prst="roundRect">
            <a:avLst>
              <a:gd name="adj" fmla="val 14259"/>
            </a:avLst>
          </a:prstGeom>
          <a:solidFill>
            <a:srgbClr val="183A13"/>
          </a:solidFill>
          <a:ln/>
        </p:spPr>
      </p:sp>
      <p:pic>
        <p:nvPicPr>
          <p:cNvPr id="47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1896" y="6150967"/>
            <a:ext cx="125905" cy="100707"/>
          </a:xfrm>
          <a:prstGeom prst="rect">
            <a:avLst/>
          </a:prstGeom>
        </p:spPr>
      </p:pic>
      <p:sp>
        <p:nvSpPr>
          <p:cNvPr id="48" name="Text 42"/>
          <p:cNvSpPr/>
          <p:nvPr/>
        </p:nvSpPr>
        <p:spPr>
          <a:xfrm>
            <a:off x="1328506" y="6104830"/>
            <a:ext cx="10370779" cy="136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🏆</a:t>
            </a:r>
            <a:pPr algn="l" indent="0" marL="0">
              <a:lnSpc>
                <a:spcPct val="107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Помни: каждый великий специалист по безопасности начинал ровно с того же места, где находишься ты сейчас. Любопытство + практика = твой главный инструмент. Удачи, агент!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2026-06-11T06:33:09Z</dcterms:created>
  <dcterms:modified xsi:type="dcterms:W3CDTF">2026-06-11T06:33:09Z</dcterms:modified>
</cp:coreProperties>
</file>