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Unbounded"/>
      <p:regular r:id="rId15"/>
    </p:embeddedFont>
    <p:embeddedFont>
      <p:font typeface="Unbounded"/>
      <p:regular r:id="rId16"/>
    </p:embeddedFont>
    <p:embeddedFont>
      <p:font typeface="Open Sans"/>
      <p:regular r:id="rId17"/>
    </p:embeddedFont>
    <p:embeddedFont>
      <p:font typeface="Open Sans"/>
      <p:regular r:id="rId18"/>
    </p:embeddedFont>
    <p:embeddedFont>
      <p:font typeface="Open Sans"/>
      <p:regular r:id="rId19"/>
    </p:embeddedFont>
    <p:embeddedFont>
      <p:font typeface="Open Sans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9.xml"/><Relationship Id="rId10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71379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Тайна корней-хамелеонов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471511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Чередующиеся гласные — детективное расследование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089565"/>
            <a:ext cx="2513528" cy="426244"/>
          </a:xfrm>
          <a:prstGeom prst="roundRect">
            <a:avLst>
              <a:gd name="adj" fmla="val 17880"/>
            </a:avLst>
          </a:prstGeom>
          <a:solidFill>
            <a:srgbClr val="D6F5EE"/>
          </a:solidFill>
          <a:ln/>
        </p:spPr>
      </p:sp>
      <p:sp>
        <p:nvSpPr>
          <p:cNvPr id="6" name="Text 3"/>
          <p:cNvSpPr/>
          <p:nvPr/>
        </p:nvSpPr>
        <p:spPr>
          <a:xfrm>
            <a:off x="6416278" y="5157549"/>
            <a:ext cx="2241352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 КЛАСС · РУССКИЙ ЯЗЫК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2073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Почему корни меняют буквы?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878455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Некоторые корни в русском языке — настоящие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хамелеоны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они меняют гласную в зависимости от условий. Это не ошибка, а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правило!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4222313"/>
            <a:ext cx="7556421" cy="1329809"/>
          </a:xfrm>
          <a:prstGeom prst="roundRect">
            <a:avLst>
              <a:gd name="adj" fmla="val 716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14624" y="4456748"/>
            <a:ext cx="289298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Обычные корни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514624" y="4947166"/>
            <a:ext cx="7087553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Проверяются ударением: вод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во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ды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80190" y="5778937"/>
            <a:ext cx="7556421" cy="1329809"/>
          </a:xfrm>
          <a:prstGeom prst="roundRect">
            <a:avLst>
              <a:gd name="adj" fmla="val 716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14624" y="6013371"/>
            <a:ext cx="333506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Корни-хамелеоны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6514624" y="6503789"/>
            <a:ext cx="7087553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Гласная зависит от правила, а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от ударения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4611" y="555784"/>
            <a:ext cx="901338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Главное правило детектива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94611" y="1523167"/>
            <a:ext cx="13241179" cy="783788"/>
          </a:xfrm>
          <a:prstGeom prst="roundRect">
            <a:avLst>
              <a:gd name="adj" fmla="val 10635"/>
            </a:avLst>
          </a:prstGeom>
          <a:solidFill>
            <a:srgbClr val="FFB3B4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2969" y="1818442"/>
            <a:ext cx="248007" cy="19835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39334" y="1746290"/>
            <a:ext cx="12398097" cy="305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🚨</a:t>
            </a:r>
            <a:pPr algn="l" indent="0" marL="0">
              <a:lnSpc>
                <a:spcPts val="23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Нельзя проверять чередующиеся гласные ударением! Это главная ловушка!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11" y="2697480"/>
            <a:ext cx="8437245" cy="478107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23584" y="3494961"/>
            <a:ext cx="32370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Почему это опасно?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623584" y="3978712"/>
            <a:ext cx="4319707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Слово </a:t>
            </a:r>
            <a:pPr algn="l" indent="0" marL="0">
              <a:lnSpc>
                <a:spcPts val="23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«горе»</a:t>
            </a:r>
            <a:pPr algn="l" indent="0" marL="0">
              <a:lnSpc>
                <a:spcPts val="23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не проверка для слова </a:t>
            </a:r>
            <a:pPr algn="l" indent="0" marL="0">
              <a:lnSpc>
                <a:spcPts val="23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«загорать»</a:t>
            </a:r>
            <a:pPr algn="l" indent="0" marL="0">
              <a:lnSpc>
                <a:spcPts val="23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Здесь другое правило!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9623584" y="4730234"/>
            <a:ext cx="4319707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Настоящий детектив знает: у каждого корня-хамелеона — </a:t>
            </a:r>
            <a:pPr algn="l" indent="0" marL="0">
              <a:lnSpc>
                <a:spcPts val="23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своё условие</a:t>
            </a:r>
            <a:pPr algn="l" indent="0" marL="0">
              <a:lnSpc>
                <a:spcPts val="23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для смены гласной.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9623584" y="5779413"/>
            <a:ext cx="4319707" cy="1014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Зависит от суффикса</a:t>
            </a:r>
            <a:endParaRPr lang="en-US" sz="1550" dirty="0"/>
          </a:p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Зависит от следующей буквы</a:t>
            </a:r>
            <a:endParaRPr lang="en-US" sz="1550" dirty="0"/>
          </a:p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Зависит от ударения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1863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Корни -лаг- и -лож-: суффикс «А» решает всё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28981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Эти два корня — напарники в нашем расследовании. Смотри на суффикс!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907869"/>
            <a:ext cx="13042821" cy="1676519"/>
          </a:xfrm>
          <a:prstGeom prst="roundRect">
            <a:avLst>
              <a:gd name="adj" fmla="val 568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1410" y="3915489"/>
            <a:ext cx="6513790" cy="1661279"/>
          </a:xfrm>
          <a:prstGeom prst="roundRect">
            <a:avLst>
              <a:gd name="adj" fmla="val 5735"/>
            </a:avLst>
          </a:prstGeom>
          <a:solidFill>
            <a:srgbClr val="D6F5EE"/>
          </a:solidFill>
          <a:ln/>
        </p:spPr>
      </p:sp>
      <p:sp>
        <p:nvSpPr>
          <p:cNvPr id="6" name="Text 4"/>
          <p:cNvSpPr/>
          <p:nvPr/>
        </p:nvSpPr>
        <p:spPr>
          <a:xfrm>
            <a:off x="1028224" y="4142303"/>
            <a:ext cx="572000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-ЛАГ- → если после корня стоит </a:t>
            </a:r>
            <a:pPr algn="l" indent="0" marL="0">
              <a:lnSpc>
                <a:spcPts val="2750"/>
              </a:lnSpc>
              <a:buNone/>
            </a:pPr>
            <a:r>
              <a:rPr lang="en-US" sz="2200" b="1" u="sng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-А-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28224" y="4987052"/>
            <a:ext cx="572000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пред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лаг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ать, из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лаг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ать, по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лаг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ать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315200" y="3915489"/>
            <a:ext cx="6513790" cy="1661279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9" name="Shape 7"/>
          <p:cNvSpPr/>
          <p:nvPr/>
        </p:nvSpPr>
        <p:spPr>
          <a:xfrm>
            <a:off x="7315200" y="3915489"/>
            <a:ext cx="30480" cy="1661279"/>
          </a:xfrm>
          <a:prstGeom prst="roundRect">
            <a:avLst>
              <a:gd name="adj" fmla="val 312558"/>
            </a:avLst>
          </a:prstGeom>
          <a:solidFill>
            <a:srgbClr val="BCDBD4"/>
          </a:solidFill>
          <a:ln/>
        </p:spPr>
      </p:sp>
      <p:sp>
        <p:nvSpPr>
          <p:cNvPr id="10" name="Text 8"/>
          <p:cNvSpPr/>
          <p:nvPr/>
        </p:nvSpPr>
        <p:spPr>
          <a:xfrm>
            <a:off x="7882176" y="4142303"/>
            <a:ext cx="570488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-ЛОЖ- → если суффикса </a:t>
            </a:r>
            <a:pPr algn="l" indent="0" marL="0">
              <a:lnSpc>
                <a:spcPts val="2750"/>
              </a:lnSpc>
              <a:buNone/>
            </a:pPr>
            <a:r>
              <a:rPr lang="en-US" sz="2200" b="1" u="sng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-А-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нет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882176" y="4632722"/>
            <a:ext cx="572000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пред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лож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ить, из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лож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ить, по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лож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ить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031712" y="4462582"/>
            <a:ext cx="566976" cy="566976"/>
          </a:xfrm>
          <a:prstGeom prst="roundRect">
            <a:avLst>
              <a:gd name="adj" fmla="val 16803"/>
            </a:avLst>
          </a:prstGeom>
          <a:solidFill>
            <a:srgbClr val="FFFFFF"/>
          </a:solidFill>
          <a:ln w="30480">
            <a:solidFill>
              <a:srgbClr val="BCDBD4"/>
            </a:solidFill>
            <a:prstDash val="solid"/>
          </a:ln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73397" y="4604266"/>
            <a:ext cx="283488" cy="283488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793790" y="5839539"/>
            <a:ext cx="13042821" cy="971431"/>
          </a:xfrm>
          <a:prstGeom prst="roundRect">
            <a:avLst>
              <a:gd name="adj" fmla="val 9807"/>
            </a:avLst>
          </a:prstGeom>
          <a:solidFill>
            <a:srgbClr val="B6D6FC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604" y="6191250"/>
            <a:ext cx="283488" cy="22681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530906" y="6123027"/>
            <a:ext cx="1207889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🔍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Формула детектива: вижу «А» после корня → пишу -ЛАГ-. Нет «А» → пишу -ЛОЖ-.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88914"/>
            <a:ext cx="85704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-лаг- и -лож- в действии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951321"/>
            <a:ext cx="2411968" cy="14906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7254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лаг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ать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215890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После корня стоит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-А-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пишем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ЛАГ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5714881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«Я пол</a:t>
            </a:r>
            <a:pPr algn="l" indent="0" marL="0">
              <a:lnSpc>
                <a:spcPts val="2850"/>
              </a:lnSpc>
              <a:buNone/>
            </a:pPr>
            <a:r>
              <a:rPr lang="en-US" sz="1750" b="1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</a:t>
            </a:r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гаю, что…»</a:t>
            </a:r>
            <a:endParaRPr lang="en-US" sz="1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893" y="2951321"/>
            <a:ext cx="2411968" cy="149066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35893" y="47254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лож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ить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235893" y="5215890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Суффикса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-А-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нет → пишем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ЛОЖ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5235893" y="5714881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«По</a:t>
            </a:r>
            <a:pPr algn="l" indent="0" marL="0">
              <a:lnSpc>
                <a:spcPts val="2850"/>
              </a:lnSpc>
              <a:buNone/>
            </a:pPr>
            <a:r>
              <a:rPr lang="en-US" sz="1750" b="1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лож</a:t>
            </a:r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 книгу на полку»</a:t>
            </a:r>
            <a:endParaRPr lang="en-US" sz="17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995" y="2951321"/>
            <a:ext cx="2411968" cy="149066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77995" y="4725472"/>
            <a:ext cx="37701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из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лаг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ать / из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лож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ить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9677995" y="5215890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То же правило!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-А-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есть → ЛАГ, нет → ЛОЖ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9677995" y="6077783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</a:t>
            </a:r>
            <a:pPr algn="l" indent="0" marL="0">
              <a:lnSpc>
                <a:spcPts val="2850"/>
              </a:lnSpc>
              <a:buNone/>
            </a:pPr>
            <a:r>
              <a:rPr lang="en-US" sz="1750" b="1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лаг</a:t>
            </a:r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ать мысли = из</a:t>
            </a:r>
            <a:pPr algn="l" indent="0" marL="0">
              <a:lnSpc>
                <a:spcPts val="2850"/>
              </a:lnSpc>
              <a:buNone/>
            </a:pPr>
            <a:r>
              <a:rPr lang="en-US" sz="1750" b="1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лож</a:t>
            </a:r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ить мысли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46014" y="513278"/>
            <a:ext cx="11738253" cy="1063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Корни -раст-, -ращ- и -рос-: смотри на конец корня!</a:t>
            </a:r>
            <a:endParaRPr lang="en-US" sz="3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6014" y="1911310"/>
            <a:ext cx="5661541" cy="5661541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014" y="1911310"/>
            <a:ext cx="5661541" cy="566154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30227" y="3717250"/>
            <a:ext cx="221027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Как запомнить?</a:t>
            </a: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7530227" y="4110514"/>
            <a:ext cx="5661541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</a:t>
            </a:r>
            <a:pPr algn="l" indent="0" marL="0">
              <a:lnSpc>
                <a:spcPts val="18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пишем перед буквами </a:t>
            </a:r>
            <a:pPr algn="l" indent="0" marL="0">
              <a:lnSpc>
                <a:spcPts val="18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</a:t>
            </a:r>
            <a:pPr algn="l" indent="0" marL="0">
              <a:lnSpc>
                <a:spcPts val="18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</a:t>
            </a:r>
            <a:pPr algn="l" indent="0" marL="0">
              <a:lnSpc>
                <a:spcPts val="18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Щ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7530227" y="4463415"/>
            <a:ext cx="5661541" cy="536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</a:t>
            </a:r>
            <a:pPr algn="l" indent="0" marL="0">
              <a:lnSpc>
                <a:spcPts val="18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стение, вы</a:t>
            </a:r>
            <a:pPr algn="l" indent="0" marL="0">
              <a:lnSpc>
                <a:spcPts val="18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</a:t>
            </a:r>
            <a:pPr algn="l" indent="0" marL="0">
              <a:lnSpc>
                <a:spcPts val="18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щивать </a:t>
            </a:r>
            <a:pPr algn="l" indent="0" marL="0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endParaRPr lang="en-US" sz="1300" dirty="0"/>
          </a:p>
          <a:p>
            <a:pPr algn="l" marL="342900" indent="-342900">
              <a:lnSpc>
                <a:spcPts val="18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</a:t>
            </a:r>
            <a:pPr algn="l" indent="0" marL="0">
              <a:lnSpc>
                <a:spcPts val="18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ро</a:t>
            </a:r>
            <a:pPr algn="l" indent="0" marL="0">
              <a:lnSpc>
                <a:spcPts val="18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с, по</a:t>
            </a:r>
            <a:pPr algn="l" indent="0" marL="0">
              <a:lnSpc>
                <a:spcPts val="18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ро</a:t>
            </a:r>
            <a:pPr algn="l" indent="0" marL="0">
              <a:lnSpc>
                <a:spcPts val="18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сль </a:t>
            </a:r>
            <a:pPr algn="l" indent="0" marL="0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7530227" y="5143024"/>
            <a:ext cx="5661541" cy="607933"/>
          </a:xfrm>
          <a:prstGeom prst="roundRect">
            <a:avLst>
              <a:gd name="adj" fmla="val 11753"/>
            </a:avLst>
          </a:prstGeom>
          <a:solidFill>
            <a:srgbClr val="C1F1E5"/>
          </a:solidFill>
          <a:ln/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248" y="5389602"/>
            <a:ext cx="212646" cy="17002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82915" y="5313045"/>
            <a:ext cx="4938832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Нет СТ и Щ → пиши </a:t>
            </a:r>
            <a:pPr algn="l" indent="0" marL="0">
              <a:lnSpc>
                <a:spcPts val="18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</a:t>
            </a:r>
            <a:pPr algn="l" indent="0" marL="0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(рос-)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758" y="629960"/>
            <a:ext cx="7680484" cy="1306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Внимание: исключения!</a:t>
            </a:r>
            <a:endParaRPr lang="en-US" sz="4100" dirty="0"/>
          </a:p>
        </p:txBody>
      </p:sp>
      <p:sp>
        <p:nvSpPr>
          <p:cNvPr id="4" name="Text 1"/>
          <p:cNvSpPr/>
          <p:nvPr/>
        </p:nvSpPr>
        <p:spPr>
          <a:xfrm>
            <a:off x="731758" y="2225873"/>
            <a:ext cx="7680484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Даже у детективов бывают неожиданные улики. Эти слова — </a:t>
            </a:r>
            <a:pPr algn="l" indent="0" marL="0">
              <a:lnSpc>
                <a:spcPts val="25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исключения</a:t>
            </a:r>
            <a:pPr algn="l" indent="0" marL="0">
              <a:lnSpc>
                <a:spcPts val="25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они не подчиняются правилу!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731758" y="3398996"/>
            <a:ext cx="3743801" cy="2168485"/>
          </a:xfrm>
          <a:prstGeom prst="roundRect">
            <a:avLst>
              <a:gd name="adj" fmla="val 5060"/>
            </a:avLst>
          </a:prstGeom>
          <a:solidFill>
            <a:srgbClr val="FFFFFF"/>
          </a:solidFill>
          <a:ln/>
        </p:spPr>
      </p:sp>
      <p:sp>
        <p:nvSpPr>
          <p:cNvPr id="6" name="Shape 3"/>
          <p:cNvSpPr/>
          <p:nvPr/>
        </p:nvSpPr>
        <p:spPr>
          <a:xfrm>
            <a:off x="731758" y="3376136"/>
            <a:ext cx="3743801" cy="91440"/>
          </a:xfrm>
          <a:prstGeom prst="roundRect">
            <a:avLst>
              <a:gd name="adj" fmla="val 96046"/>
            </a:avLst>
          </a:prstGeom>
          <a:solidFill>
            <a:srgbClr val="26A688"/>
          </a:solidFill>
          <a:ln/>
        </p:spPr>
      </p:sp>
      <p:sp>
        <p:nvSpPr>
          <p:cNvPr id="7" name="Shape 4"/>
          <p:cNvSpPr/>
          <p:nvPr/>
        </p:nvSpPr>
        <p:spPr>
          <a:xfrm>
            <a:off x="2290048" y="3085386"/>
            <a:ext cx="627221" cy="627221"/>
          </a:xfrm>
          <a:prstGeom prst="roundRect">
            <a:avLst>
              <a:gd name="adj" fmla="val 145786"/>
            </a:avLst>
          </a:prstGeom>
          <a:solidFill>
            <a:srgbClr val="26A688"/>
          </a:solidFill>
          <a:ln/>
        </p:spPr>
      </p:sp>
      <p:sp>
        <p:nvSpPr>
          <p:cNvPr id="8" name="Text 5"/>
          <p:cNvSpPr/>
          <p:nvPr/>
        </p:nvSpPr>
        <p:spPr>
          <a:xfrm>
            <a:off x="2478167" y="3242191"/>
            <a:ext cx="250865" cy="313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963692" y="3921681"/>
            <a:ext cx="2613779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Росток </a:t>
            </a:r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🌱</a:t>
            </a:r>
            <a:endParaRPr lang="en-US" sz="2050" dirty="0"/>
          </a:p>
        </p:txBody>
      </p:sp>
      <p:sp>
        <p:nvSpPr>
          <p:cNvPr id="10" name="Text 7"/>
          <p:cNvSpPr/>
          <p:nvPr/>
        </p:nvSpPr>
        <p:spPr>
          <a:xfrm>
            <a:off x="963692" y="4371499"/>
            <a:ext cx="3279934" cy="964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Пишем </a:t>
            </a:r>
            <a:pPr algn="l" indent="0" marL="0">
              <a:lnSpc>
                <a:spcPts val="25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</a:t>
            </a:r>
            <a:pPr algn="l" indent="0" marL="0">
              <a:lnSpc>
                <a:spcPts val="25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хотя нет СТ-правила для этой позиции — просто запомни!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668322" y="3398996"/>
            <a:ext cx="3743920" cy="2168485"/>
          </a:xfrm>
          <a:prstGeom prst="roundRect">
            <a:avLst>
              <a:gd name="adj" fmla="val 5060"/>
            </a:avLst>
          </a:pr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4668322" y="3376136"/>
            <a:ext cx="3743920" cy="91440"/>
          </a:xfrm>
          <a:prstGeom prst="roundRect">
            <a:avLst>
              <a:gd name="adj" fmla="val 96046"/>
            </a:avLst>
          </a:prstGeom>
          <a:solidFill>
            <a:srgbClr val="26A688"/>
          </a:solidFill>
          <a:ln/>
        </p:spPr>
      </p:sp>
      <p:sp>
        <p:nvSpPr>
          <p:cNvPr id="13" name="Shape 10"/>
          <p:cNvSpPr/>
          <p:nvPr/>
        </p:nvSpPr>
        <p:spPr>
          <a:xfrm>
            <a:off x="6226612" y="3085386"/>
            <a:ext cx="627221" cy="627221"/>
          </a:xfrm>
          <a:prstGeom prst="roundRect">
            <a:avLst>
              <a:gd name="adj" fmla="val 145786"/>
            </a:avLst>
          </a:prstGeom>
          <a:solidFill>
            <a:srgbClr val="26A688"/>
          </a:solidFill>
          <a:ln/>
        </p:spPr>
      </p:sp>
      <p:sp>
        <p:nvSpPr>
          <p:cNvPr id="14" name="Text 11"/>
          <p:cNvSpPr/>
          <p:nvPr/>
        </p:nvSpPr>
        <p:spPr>
          <a:xfrm>
            <a:off x="6414730" y="3242191"/>
            <a:ext cx="250865" cy="313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4900255" y="3921681"/>
            <a:ext cx="2613779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Отрасль </a:t>
            </a:r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🏭</a:t>
            </a:r>
            <a:endParaRPr lang="en-US" sz="2050" dirty="0"/>
          </a:p>
        </p:txBody>
      </p:sp>
      <p:sp>
        <p:nvSpPr>
          <p:cNvPr id="16" name="Text 13"/>
          <p:cNvSpPr/>
          <p:nvPr/>
        </p:nvSpPr>
        <p:spPr>
          <a:xfrm>
            <a:off x="4900255" y="4371499"/>
            <a:ext cx="3280053" cy="964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Пишем </a:t>
            </a:r>
            <a:pPr algn="l" indent="0" marL="0">
              <a:lnSpc>
                <a:spcPts val="25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</a:t>
            </a:r>
            <a:pPr algn="l" indent="0" marL="0">
              <a:lnSpc>
                <a:spcPts val="25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хотя нет букв СТ или Щ — историческое исключение.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31758" y="6073854"/>
            <a:ext cx="7680484" cy="1525786"/>
          </a:xfrm>
          <a:prstGeom prst="roundRect">
            <a:avLst>
              <a:gd name="adj" fmla="val 7192"/>
            </a:avLst>
          </a:prstGeom>
          <a:solidFill>
            <a:srgbClr val="FFFFFF"/>
          </a:solidFill>
          <a:ln/>
        </p:spPr>
      </p:sp>
      <p:sp>
        <p:nvSpPr>
          <p:cNvPr id="18" name="Shape 15"/>
          <p:cNvSpPr/>
          <p:nvPr/>
        </p:nvSpPr>
        <p:spPr>
          <a:xfrm>
            <a:off x="731758" y="6050994"/>
            <a:ext cx="7680484" cy="91440"/>
          </a:xfrm>
          <a:prstGeom prst="roundRect">
            <a:avLst>
              <a:gd name="adj" fmla="val 96046"/>
            </a:avLst>
          </a:prstGeom>
          <a:solidFill>
            <a:srgbClr val="26A688"/>
          </a:solidFill>
          <a:ln/>
        </p:spPr>
      </p:sp>
      <p:sp>
        <p:nvSpPr>
          <p:cNvPr id="19" name="Shape 16"/>
          <p:cNvSpPr/>
          <p:nvPr/>
        </p:nvSpPr>
        <p:spPr>
          <a:xfrm>
            <a:off x="4258389" y="5760244"/>
            <a:ext cx="627221" cy="627221"/>
          </a:xfrm>
          <a:prstGeom prst="roundRect">
            <a:avLst>
              <a:gd name="adj" fmla="val 145786"/>
            </a:avLst>
          </a:prstGeom>
          <a:solidFill>
            <a:srgbClr val="26A688"/>
          </a:solidFill>
          <a:ln/>
        </p:spPr>
      </p:sp>
      <p:sp>
        <p:nvSpPr>
          <p:cNvPr id="20" name="Text 17"/>
          <p:cNvSpPr/>
          <p:nvPr/>
        </p:nvSpPr>
        <p:spPr>
          <a:xfrm>
            <a:off x="4446508" y="5917049"/>
            <a:ext cx="250865" cy="313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950" dirty="0"/>
          </a:p>
        </p:txBody>
      </p:sp>
      <p:sp>
        <p:nvSpPr>
          <p:cNvPr id="21" name="Text 18"/>
          <p:cNvSpPr/>
          <p:nvPr/>
        </p:nvSpPr>
        <p:spPr>
          <a:xfrm>
            <a:off x="963692" y="6596539"/>
            <a:ext cx="2613779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Ростов </a:t>
            </a:r>
            <a:pPr algn="l" indent="0" marL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🏙️</a:t>
            </a:r>
            <a:endParaRPr lang="en-US" sz="2050" dirty="0"/>
          </a:p>
        </p:txBody>
      </p:sp>
      <p:sp>
        <p:nvSpPr>
          <p:cNvPr id="22" name="Text 19"/>
          <p:cNvSpPr/>
          <p:nvPr/>
        </p:nvSpPr>
        <p:spPr>
          <a:xfrm>
            <a:off x="963692" y="7046357"/>
            <a:ext cx="7216616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Имя собственное — город пишется с </a:t>
            </a:r>
            <a:pPr algn="l" indent="0" marL="0">
              <a:lnSpc>
                <a:spcPts val="25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</a:t>
            </a:r>
            <a:pPr algn="l" indent="0" marL="0">
              <a:lnSpc>
                <a:spcPts val="2500"/>
              </a:lnSpc>
              <a:buNone/>
            </a:pPr>
            <a:r>
              <a:rPr lang="en-US" sz="1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Просто запомни название!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35123" y="455652"/>
            <a:ext cx="10760035" cy="974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Корни -гар- и -гор-: ударение возвращается!</a:t>
            </a:r>
            <a:endParaRPr lang="en-US" sz="3050" dirty="0"/>
          </a:p>
        </p:txBody>
      </p:sp>
      <p:sp>
        <p:nvSpPr>
          <p:cNvPr id="3" name="Shape 1"/>
          <p:cNvSpPr/>
          <p:nvPr/>
        </p:nvSpPr>
        <p:spPr>
          <a:xfrm>
            <a:off x="1935123" y="1644372"/>
            <a:ext cx="10760035" cy="538520"/>
          </a:xfrm>
          <a:prstGeom prst="roundRect">
            <a:avLst>
              <a:gd name="adj" fmla="val 12162"/>
            </a:avLst>
          </a:prstGeom>
          <a:solidFill>
            <a:srgbClr val="B6D6F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0976" y="1862733"/>
            <a:ext cx="194905" cy="15585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441734" y="1790462"/>
            <a:ext cx="10097572" cy="218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💡</a:t>
            </a:r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Только здесь ударение снова помогает детективу!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1935123" y="2303502"/>
            <a:ext cx="5326380" cy="852964"/>
          </a:xfrm>
          <a:prstGeom prst="roundRect">
            <a:avLst>
              <a:gd name="adj" fmla="val 767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098596" y="2466975"/>
            <a:ext cx="2889766" cy="251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☀️</a:t>
            </a:r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-ГАР- под ударением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2098596" y="2782491"/>
            <a:ext cx="4999434" cy="210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</a:t>
            </a:r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га́р</a:t>
            </a:r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уга́р — ударение падает на корень → пишем </a:t>
            </a:r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7368659" y="2303502"/>
            <a:ext cx="5326499" cy="852964"/>
          </a:xfrm>
          <a:prstGeom prst="roundRect">
            <a:avLst>
              <a:gd name="adj" fmla="val 767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532132" y="2466975"/>
            <a:ext cx="2671286" cy="251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🌑</a:t>
            </a:r>
            <a:pPr algn="l"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-ГОР- без ударения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532132" y="2782491"/>
            <a:ext cx="4999553" cy="210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</a:t>
            </a:r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го</a:t>
            </a:r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рать, по</a:t>
            </a:r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го</a:t>
            </a:r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рел — ударение не на корне → пишем </a:t>
            </a:r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</a:t>
            </a:r>
            <a:endParaRPr lang="en-US" sz="12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684" y="3277076"/>
            <a:ext cx="10160794" cy="4165640"/>
          </a:xfrm>
          <a:prstGeom prst="rect">
            <a:avLst/>
          </a:prstGeom>
        </p:spPr>
      </p:pic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0202" y="3945900"/>
            <a:ext cx="344311" cy="34431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642596" y="3843179"/>
            <a:ext cx="3157472" cy="302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Если нет — писaть О</a:t>
            </a:r>
            <a:endParaRPr lang="en-US" sz="1900" dirty="0"/>
          </a:p>
        </p:txBody>
      </p:sp>
      <p:sp>
        <p:nvSpPr>
          <p:cNvPr id="15" name="Text 10"/>
          <p:cNvSpPr/>
          <p:nvPr/>
        </p:nvSpPr>
        <p:spPr>
          <a:xfrm>
            <a:off x="6642596" y="4231873"/>
            <a:ext cx="4895671" cy="204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 Загорать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6642596" y="5048267"/>
            <a:ext cx="3040125" cy="302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Если да — писaть А</a:t>
            </a:r>
            <a:endParaRPr lang="en-US" sz="1900" dirty="0"/>
          </a:p>
        </p:txBody>
      </p:sp>
      <p:sp>
        <p:nvSpPr>
          <p:cNvPr id="17" name="Text 12"/>
          <p:cNvSpPr/>
          <p:nvPr/>
        </p:nvSpPr>
        <p:spPr>
          <a:xfrm>
            <a:off x="6642596" y="5436962"/>
            <a:ext cx="4895671" cy="204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 Зага́р</a:t>
            </a:r>
            <a:endParaRPr lang="en-US" sz="150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0202" y="4946554"/>
            <a:ext cx="344311" cy="344311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642596" y="6264115"/>
            <a:ext cx="3282555" cy="302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Проверить ударение</a:t>
            </a:r>
            <a:endParaRPr lang="en-US" sz="1900" dirty="0"/>
          </a:p>
        </p:txBody>
      </p:sp>
      <p:sp>
        <p:nvSpPr>
          <p:cNvPr id="20" name="Text 14"/>
          <p:cNvSpPr/>
          <p:nvPr/>
        </p:nvSpPr>
        <p:spPr>
          <a:xfrm>
            <a:off x="6642596" y="6652810"/>
            <a:ext cx="4895671" cy="204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Ударение на корне?</a:t>
            </a:r>
            <a:endParaRPr lang="en-US" sz="1500" dirty="0"/>
          </a:p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30202" y="6216201"/>
            <a:ext cx="344311" cy="344311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935123" y="7563326"/>
            <a:ext cx="10760035" cy="210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Большинство форм этого корня — безударные, поэтому </a:t>
            </a:r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-гор-</a:t>
            </a:r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встречается чаще.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2026-04-14T12:36:47Z</dcterms:created>
  <dcterms:modified xsi:type="dcterms:W3CDTF">2026-04-14T12:36:47Z</dcterms:modified>
</cp:coreProperties>
</file>