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1695" cy="6858000"/>
  <p:notesSz cx="6858000" cy="12191695"/>
  <p:embeddedFontLst>
    <p:embeddedFont>
      <p:font typeface="Bitter SemiBold"/>
      <p:regular r:id="rId201314"/>
    </p:embeddedFont>
    <p:embeddedFont>
      <p:font typeface="Bitter Thin"/>
      <p:regular r:id="rId201315"/>
    </p:embeddedFont>
    <p:embeddedFont>
      <p:font typeface="Bitter ExtraLight"/>
      <p:regular r:id="rId201316"/>
    </p:embeddedFont>
    <p:embeddedFont>
      <p:font typeface="Bitter Light"/>
      <p:regular r:id="rId201317"/>
    </p:embeddedFont>
    <p:embeddedFont>
      <p:font typeface="Bitter"/>
      <p:regular r:id="rId201318"/>
    </p:embeddedFont>
    <p:embeddedFont>
      <p:font typeface="Bitter Medium"/>
      <p:regular r:id="rId201319"/>
    </p:embeddedFont>
    <p:embeddedFont>
      <p:font typeface="Bitter Bold"/>
      <p:regular r:id="rId201320"/>
    </p:embeddedFont>
    <p:embeddedFont>
      <p:font typeface="Bitter ExtraBold"/>
      <p:regular r:id="rId201321"/>
    </p:embeddedFont>
    <p:embeddedFont>
      <p:font typeface="Bitter Black"/>
      <p:regular r:id="rId201322"/>
    </p:embeddedFont>
    <p:embeddedFont>
      <p:font typeface="Open Sans Light"/>
      <p:regular r:id="rId201323"/>
    </p:embeddedFont>
    <p:embeddedFont>
      <p:font typeface="Open Sans Bold"/>
      <p:regular r:id="rId201324"/>
    </p:embeddedFont>
    <p:embeddedFont>
      <p:font typeface="Open Sans"/>
      <p:regular r:id="rId201325"/>
    </p:embeddedFont>
    <p:embeddedFont>
      <p:font typeface="Open Sans Medium"/>
      <p:regular r:id="rId201326"/>
    </p:embeddedFont>
    <p:embeddedFont>
      <p:font typeface="Open Sans SemiBold"/>
      <p:regular r:id="rId201327"/>
    </p:embeddedFont>
    <p:embeddedFont>
      <p:font typeface="Open Sans ExtraBold"/>
      <p:regular r:id="rId2013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Relationship Id="rId201322" Target="fonts/201322.fntdata" Type="http://schemas.openxmlformats.org/officeDocument/2006/relationships/font"/><Relationship Id="rId201323" Target="fonts/201323.fntdata" Type="http://schemas.openxmlformats.org/officeDocument/2006/relationships/font"/><Relationship Id="rId201324" Target="fonts/201324.fntdata" Type="http://schemas.openxmlformats.org/officeDocument/2006/relationships/font"/><Relationship Id="rId201325" Target="fonts/201325.fntdata" Type="http://schemas.openxmlformats.org/officeDocument/2006/relationships/font"/><Relationship Id="rId201326" Target="fonts/201326.fntdata" Type="http://schemas.openxmlformats.org/officeDocument/2006/relationships/font"/><Relationship Id="rId201327" Target="fonts/201327.fntdata" Type="http://schemas.openxmlformats.org/officeDocument/2006/relationships/font"/><Relationship Id="rId201328" Target="fonts/201328.fntdata" Type="http://schemas.openxmlformats.org/officeDocument/2006/relationships/font"/><Relationship Id="rId201329" Target="fonts/201329.fntdata" Type="http://schemas.openxmlformats.org/officeDocument/2006/relationships/font"/><Relationship Id="rId201330" Target="fonts/201330.fntdata" Type="http://schemas.openxmlformats.org/officeDocument/2006/relationships/font"/><Relationship Id="rId201331" Target="fonts/201331.fntdata" Type="http://schemas.openxmlformats.org/officeDocument/2006/relationships/font"/><Relationship Id="rId201332" Target="fonts/201332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AABCB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F0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1.png"/><Relationship Id="rId4" Type="http://schemas.openxmlformats.org/officeDocument/2006/relationships/image" Target="../media/image-4-2.svg"/><Relationship Id="rId5" Type="http://schemas.openxmlformats.org/officeDocument/2006/relationships/image" Target="../media/image-4-1.png"/><Relationship Id="rId6" Type="http://schemas.openxmlformats.org/officeDocument/2006/relationships/image" Target="../media/image-4-2.svg"/><Relationship Id="rId7" Type="http://schemas.openxmlformats.org/officeDocument/2006/relationships/image" Target="../media/image-4-1.png"/><Relationship Id="rId8" Type="http://schemas.openxmlformats.org/officeDocument/2006/relationships/image" Target="../media/image-4-2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svg"/><Relationship Id="rId4" Type="http://schemas.openxmlformats.org/officeDocument/2006/relationships/image" Target="../media/image-12-4.png"/><Relationship Id="rId5" Type="http://schemas.openxmlformats.org/officeDocument/2006/relationships/image" Target="../media/image-12-5.svg"/><Relationship Id="rId6" Type="http://schemas.openxmlformats.org/officeDocument/2006/relationships/image" Target="../media/image-12-2.png"/><Relationship Id="rId7" Type="http://schemas.openxmlformats.org/officeDocument/2006/relationships/image" Target="../media/image-12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svg"/><Relationship Id="rId3" Type="http://schemas.openxmlformats.org/officeDocument/2006/relationships/image" Target="../media/image-18-3.png"/><Relationship Id="rId4" Type="http://schemas.openxmlformats.org/officeDocument/2006/relationships/image" Target="../media/image-18-4.svg"/><Relationship Id="rId5" Type="http://schemas.openxmlformats.org/officeDocument/2006/relationships/image" Target="../media/image-18-5.png"/><Relationship Id="rId6" Type="http://schemas.openxmlformats.org/officeDocument/2006/relationships/image" Target="../media/image-18-6.svg"/><Relationship Id="rId7" Type="http://schemas.openxmlformats.org/officeDocument/2006/relationships/image" Target="../media/image-18-7.png"/><Relationship Id="rId8" Type="http://schemas.openxmlformats.org/officeDocument/2006/relationships/image" Target="../media/image-18-8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svg"/><Relationship Id="rId3" Type="http://schemas.openxmlformats.org/officeDocument/2006/relationships/image" Target="../media/image-19-1.png"/><Relationship Id="rId4" Type="http://schemas.openxmlformats.org/officeDocument/2006/relationships/image" Target="../media/image-19-2.sv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svg"/><Relationship Id="rId4" Type="http://schemas.openxmlformats.org/officeDocument/2006/relationships/image" Target="../media/image-20-4.png"/><Relationship Id="rId5" Type="http://schemas.openxmlformats.org/officeDocument/2006/relationships/image" Target="../media/image-20-5.svg"/><Relationship Id="rId6" Type="http://schemas.openxmlformats.org/officeDocument/2006/relationships/image" Target="../media/image-20-6.png"/><Relationship Id="rId7" Type="http://schemas.openxmlformats.org/officeDocument/2006/relationships/image" Target="../media/image-20-7.svg"/><Relationship Id="rId8" Type="http://schemas.openxmlformats.org/officeDocument/2006/relationships/image" Target="../media/image-20-8.png"/><Relationship Id="rId9" Type="http://schemas.openxmlformats.org/officeDocument/2006/relationships/image" Target="../media/image-20-9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928416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Причастие как особая форма глагола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3185319"/>
            <a:ext cx="629686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Грамматические признаки глагола и прилагательного в одном слове</a:t>
            </a:r>
            <a:endParaRPr lang="en-US" sz="1850" dirty="0"/>
          </a:p>
        </p:txBody>
      </p:sp>
      <p:sp>
        <p:nvSpPr>
          <p:cNvPr id="5" name="Shape 2"/>
          <p:cNvSpPr/>
          <p:nvPr/>
        </p:nvSpPr>
        <p:spPr>
          <a:xfrm>
            <a:off x="661475" y="4059337"/>
            <a:ext cx="2050007" cy="355203"/>
          </a:xfrm>
          <a:prstGeom prst="roundRect">
            <a:avLst>
              <a:gd name="adj" fmla="val 17880"/>
            </a:avLst>
          </a:prstGeom>
          <a:solidFill>
            <a:srgbClr val="FCE2CF"/>
          </a:solidFill>
          <a:ln/>
        </p:spPr>
      </p:sp>
      <p:sp>
        <p:nvSpPr>
          <p:cNvPr id="6" name="Text 3"/>
          <p:cNvSpPr/>
          <p:nvPr/>
        </p:nvSpPr>
        <p:spPr>
          <a:xfrm>
            <a:off x="774879" y="4115991"/>
            <a:ext cx="2432783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 КЛАСС · МОРФОЛОГИЯ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356682" y="4627166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75519"/>
            <a:ext cx="5861102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Загадочная часть речи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525350" y="1849636"/>
            <a:ext cx="5476043" cy="3517702"/>
          </a:xfrm>
          <a:prstGeom prst="roundRect">
            <a:avLst>
              <a:gd name="adj" fmla="val 3869"/>
            </a:avLst>
          </a:prstGeom>
          <a:solidFill>
            <a:srgbClr val="D2600F"/>
          </a:solidFill>
          <a:ln/>
        </p:spPr>
      </p:sp>
      <p:sp>
        <p:nvSpPr>
          <p:cNvPr id="4" name="Text 2"/>
          <p:cNvSpPr/>
          <p:nvPr/>
        </p:nvSpPr>
        <p:spPr>
          <a:xfrm>
            <a:off x="714357" y="2038648"/>
            <a:ext cx="312094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Что такое причастие?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14357" y="2522934"/>
            <a:ext cx="5098029" cy="1984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Причастие — это особая форма глагола, которая обозначает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признак предмета по его действию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отвечает на вопросы 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Какой? Какая? Какое? Какие?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Оно объединяет в себе свойства сразу двух «империй» русского языка — Глагола и Прилагательного.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332776" y="2038648"/>
            <a:ext cx="341542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Пример для понимания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6332776" y="2522934"/>
            <a:ext cx="5203794" cy="1379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Есть глагол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читать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прилагательное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интересная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(книга).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Причастие объединяет их: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читающая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(девочка) — это признак девочки, выраженный через её действие.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332776" y="4115296"/>
            <a:ext cx="5203794" cy="1039416"/>
          </a:xfrm>
          <a:prstGeom prst="roundRect">
            <a:avLst>
              <a:gd name="adj" fmla="val 7638"/>
            </a:avLst>
          </a:prstGeom>
          <a:solidFill>
            <a:srgbClr val="FCE2CF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21783" y="4408388"/>
            <a:ext cx="236234" cy="18901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947024" y="4332585"/>
            <a:ext cx="440053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Если слово описывает предмет через действие — перед вами причастие!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661475" y="5579963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852190"/>
            <a:ext cx="6227706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Родословная причастия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1518444"/>
            <a:ext cx="629686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Слово, рождённое от глагола, но одетое как прилагательное</a:t>
            </a:r>
            <a:endParaRPr lang="en-US" sz="1850" dirty="0"/>
          </a:p>
        </p:txBody>
      </p:sp>
      <p:sp>
        <p:nvSpPr>
          <p:cNvPr id="5" name="Shape 2"/>
          <p:cNvSpPr/>
          <p:nvPr/>
        </p:nvSpPr>
        <p:spPr>
          <a:xfrm>
            <a:off x="5233360" y="2392462"/>
            <a:ext cx="6296860" cy="3098205"/>
          </a:xfrm>
          <a:prstGeom prst="roundRect">
            <a:avLst>
              <a:gd name="adj" fmla="val 2562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239710" y="2398812"/>
            <a:ext cx="6284160" cy="1693962"/>
          </a:xfrm>
          <a:prstGeom prst="rect">
            <a:avLst/>
          </a:prstGeom>
          <a:solidFill>
            <a:srgbClr val="FCE2CF"/>
          </a:solidFill>
          <a:ln/>
        </p:spPr>
      </p:sp>
      <p:sp>
        <p:nvSpPr>
          <p:cNvPr id="7" name="Text 4"/>
          <p:cNvSpPr/>
          <p:nvPr/>
        </p:nvSpPr>
        <p:spPr>
          <a:xfrm>
            <a:off x="5428717" y="2587823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От Глагола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5428717" y="2996505"/>
            <a:ext cx="590614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Лексическое значение, основа действия,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время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вид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возвратность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всё это досталось причастию от глагола-«родителя».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5239710" y="4092773"/>
            <a:ext cx="6284160" cy="1391543"/>
          </a:xfrm>
          <a:prstGeom prst="rect">
            <a:avLst/>
          </a:prstGeom>
          <a:solidFill>
            <a:srgbClr val="FCE2CF"/>
          </a:solidFill>
          <a:ln/>
        </p:spPr>
      </p:sp>
      <p:sp>
        <p:nvSpPr>
          <p:cNvPr id="10" name="Shape 7"/>
          <p:cNvSpPr/>
          <p:nvPr/>
        </p:nvSpPr>
        <p:spPr>
          <a:xfrm>
            <a:off x="5239710" y="4092773"/>
            <a:ext cx="6284160" cy="25400"/>
          </a:xfrm>
          <a:prstGeom prst="roundRect">
            <a:avLst>
              <a:gd name="adj" fmla="val 312550"/>
            </a:avLst>
          </a:prstGeom>
          <a:solidFill>
            <a:srgbClr val="E2C8B5"/>
          </a:solidFill>
          <a:ln/>
        </p:spPr>
      </p:sp>
      <p:sp>
        <p:nvSpPr>
          <p:cNvPr id="11" name="Text 8"/>
          <p:cNvSpPr/>
          <p:nvPr/>
        </p:nvSpPr>
        <p:spPr>
          <a:xfrm>
            <a:off x="5428717" y="4281785"/>
            <a:ext cx="23743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От Прилагательного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5428717" y="4690467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Вопросы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Какой?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изменяемость по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родам, числам и падежам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а также синтаксическая роль определения.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5233360" y="5703292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68561"/>
            <a:ext cx="9723988" cy="572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Признаки прилагательного у причастия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61475" y="1511697"/>
            <a:ext cx="5073126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Внешнее сходство и законы изменения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61475" y="2063750"/>
            <a:ext cx="11478330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Причастие полностью скопировало грамматическое поведение прилагательного — именно поэтому их легко спутать.</a:t>
            </a:r>
            <a:endParaRPr lang="en-US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551708"/>
            <a:ext cx="5345673" cy="138618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71526" y="2760166"/>
            <a:ext cx="2288820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Общие вопросы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971526" y="3152577"/>
            <a:ext cx="4827169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Отвечает на вопросы </a:t>
            </a:r>
            <a:pPr algn="l" indent="0" marL="0">
              <a:lnSpc>
                <a:spcPct val="131000"/>
              </a:lnSpc>
              <a:buNone/>
            </a:pPr>
            <a:r>
              <a:rPr lang="en-US" sz="14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Какой? Какая? Какое? Какие?</a:t>
            </a:r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(а также </a:t>
            </a:r>
            <a:pPr algn="l" indent="0" marL="0">
              <a:lnSpc>
                <a:spcPct val="131000"/>
              </a:lnSpc>
              <a:buNone/>
            </a:pPr>
            <a:r>
              <a:rPr lang="en-US" sz="14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Что делающий? Что сделавшая?</a:t>
            </a:r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</a:t>
            </a:r>
            <a:endParaRPr lang="en-US" sz="14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84448" y="2551708"/>
            <a:ext cx="5345773" cy="138618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494498" y="2760166"/>
            <a:ext cx="2288820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Изменяемость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6494498" y="3152577"/>
            <a:ext cx="4827268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Изменяется по </a:t>
            </a:r>
            <a:pPr algn="l" indent="0" marL="0">
              <a:lnSpc>
                <a:spcPct val="131000"/>
              </a:lnSpc>
              <a:buNone/>
            </a:pPr>
            <a:r>
              <a:rPr lang="en-US" sz="14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родам</a:t>
            </a:r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</a:t>
            </a:r>
            <a:pPr algn="l" indent="0" marL="0">
              <a:lnSpc>
                <a:spcPct val="131000"/>
              </a:lnSpc>
              <a:buNone/>
            </a:pPr>
            <a:r>
              <a:rPr lang="en-US" sz="14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летящий, летящая, летящее</a:t>
            </a:r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), </a:t>
            </a:r>
            <a:pPr algn="l" indent="0" marL="0">
              <a:lnSpc>
                <a:spcPct val="131000"/>
              </a:lnSpc>
              <a:buNone/>
            </a:pPr>
            <a:r>
              <a:rPr lang="en-US" sz="14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числам</a:t>
            </a:r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</a:t>
            </a:r>
            <a:pPr algn="l" indent="0" marL="0">
              <a:lnSpc>
                <a:spcPct val="131000"/>
              </a:lnSpc>
              <a:buNone/>
            </a:pPr>
            <a:r>
              <a:rPr lang="en-US" sz="14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летящие</a:t>
            </a:r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 и </a:t>
            </a:r>
            <a:pPr algn="l" indent="0" marL="0">
              <a:lnSpc>
                <a:spcPct val="131000"/>
              </a:lnSpc>
              <a:buNone/>
            </a:pPr>
            <a:r>
              <a:rPr lang="en-US" sz="14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падежам</a:t>
            </a:r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</a:t>
            </a:r>
            <a:pPr algn="l" indent="0" marL="0">
              <a:lnSpc>
                <a:spcPct val="131000"/>
              </a:lnSpc>
              <a:buNone/>
            </a:pPr>
            <a:r>
              <a:rPr lang="en-US" sz="14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летящего, летящему</a:t>
            </a:r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).</a:t>
            </a:r>
            <a:endParaRPr lang="en-US" sz="14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115197"/>
            <a:ext cx="5345673" cy="138618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71526" y="4323655"/>
            <a:ext cx="2288820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Согласование</a:t>
            </a:r>
            <a:endParaRPr lang="en-US" sz="1800" dirty="0"/>
          </a:p>
        </p:txBody>
      </p:sp>
      <p:sp>
        <p:nvSpPr>
          <p:cNvPr id="13" name="Text 8"/>
          <p:cNvSpPr/>
          <p:nvPr/>
        </p:nvSpPr>
        <p:spPr>
          <a:xfrm>
            <a:off x="971526" y="4716066"/>
            <a:ext cx="4827169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Всегда стоит в том же роде, числе и падеже, что и существительное, к которому относится.</a:t>
            </a:r>
            <a:endParaRPr lang="en-US" sz="14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84448" y="4115197"/>
            <a:ext cx="5345773" cy="1386185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494498" y="4323655"/>
            <a:ext cx="2409467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Синтаксическая роль</a:t>
            </a:r>
            <a:endParaRPr lang="en-US" sz="1800" dirty="0"/>
          </a:p>
        </p:txBody>
      </p:sp>
      <p:sp>
        <p:nvSpPr>
          <p:cNvPr id="16" name="Text 10"/>
          <p:cNvSpPr/>
          <p:nvPr/>
        </p:nvSpPr>
        <p:spPr>
          <a:xfrm>
            <a:off x="6494498" y="4716066"/>
            <a:ext cx="4827268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предложении чаще всего является </a:t>
            </a:r>
            <a:pPr algn="l" indent="0" marL="0">
              <a:lnSpc>
                <a:spcPct val="131000"/>
              </a:lnSpc>
              <a:buNone/>
            </a:pPr>
            <a:r>
              <a:rPr lang="en-US" sz="14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определением</a:t>
            </a:r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подчёркивается волнистой линией.</a:t>
            </a:r>
            <a:endParaRPr lang="en-US" sz="1400" dirty="0"/>
          </a:p>
        </p:txBody>
      </p:sp>
      <p:sp>
        <p:nvSpPr>
          <p:cNvPr id="17" name="Text 11"/>
          <p:cNvSpPr/>
          <p:nvPr/>
        </p:nvSpPr>
        <p:spPr>
          <a:xfrm>
            <a:off x="661475" y="5700911"/>
            <a:ext cx="11478330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95114"/>
            <a:ext cx="6356588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Признаки глагола у причастия</a:t>
            </a:r>
            <a:endParaRPr lang="en-US" sz="2950" dirty="0"/>
          </a:p>
        </p:txBody>
      </p:sp>
      <p:sp>
        <p:nvSpPr>
          <p:cNvPr id="3" name="Text 1"/>
          <p:cNvSpPr/>
          <p:nvPr/>
        </p:nvSpPr>
        <p:spPr>
          <a:xfrm>
            <a:off x="661475" y="1115913"/>
            <a:ext cx="4428617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Внутреннее сердце слова — это действие</a:t>
            </a:r>
            <a:endParaRPr lang="en-US" sz="1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149177"/>
            <a:ext cx="5548372" cy="314414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972226" y="1669554"/>
            <a:ext cx="340213" cy="340221"/>
          </a:xfrm>
          <a:prstGeom prst="roundRect">
            <a:avLst>
              <a:gd name="adj" fmla="val 18668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028878" y="1697881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1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8433383" y="1721445"/>
            <a:ext cx="2210836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Глагольное управление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433383" y="2078633"/>
            <a:ext cx="3103088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Как и глагол, может иметь зависимые слова: </a:t>
            </a:r>
            <a:pPr algn="l"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читать книгу → читающий книгу</a:t>
            </a:r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7972226" y="2755900"/>
            <a:ext cx="340213" cy="340221"/>
          </a:xfrm>
          <a:prstGeom prst="roundRect">
            <a:avLst>
              <a:gd name="adj" fmla="val 18668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028878" y="2784227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2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8433383" y="2807791"/>
            <a:ext cx="189016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Вид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8433383" y="3164979"/>
            <a:ext cx="3103088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Несовершенный (</a:t>
            </a:r>
            <a:pPr algn="l"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бегущий</a:t>
            </a:r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 и совершенный (</a:t>
            </a:r>
            <a:pPr algn="l"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прибежавший</a:t>
            </a:r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7972226" y="3842246"/>
            <a:ext cx="340213" cy="340221"/>
          </a:xfrm>
          <a:prstGeom prst="roundRect">
            <a:avLst>
              <a:gd name="adj" fmla="val 18668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028878" y="3870573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3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8433383" y="3894138"/>
            <a:ext cx="189016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Возвратность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8433383" y="4251325"/>
            <a:ext cx="3103088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Может иметь суффикс </a:t>
            </a:r>
            <a:pPr algn="l"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-ся/-сь</a:t>
            </a:r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</a:t>
            </a:r>
            <a:pPr algn="l"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умывающийся</a:t>
            </a:r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7972226" y="4928592"/>
            <a:ext cx="340213" cy="340221"/>
          </a:xfrm>
          <a:prstGeom prst="roundRect">
            <a:avLst>
              <a:gd name="adj" fmla="val 18668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028878" y="4956919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4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8433383" y="4980484"/>
            <a:ext cx="189016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Время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8433383" y="5337671"/>
            <a:ext cx="3103088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Настоящее и прошедшее. </a:t>
            </a:r>
            <a:pPr algn="l"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Будущего времени у причастий не существует!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661475" y="6045101"/>
            <a:ext cx="114783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45914"/>
            <a:ext cx="6692038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Главный тест на причастие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661475" y="1275259"/>
            <a:ext cx="6233262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Метод замены на конструкцию «который + глагол»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661475" y="1982192"/>
            <a:ext cx="2920629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Имя прилагательное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661475" y="2433241"/>
            <a:ext cx="5215303" cy="993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Обозначает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постоянный признак</a:t>
            </a:r>
            <a:pPr algn="l" indent="0" marL="0">
              <a:lnSpc>
                <a:spcPct val="130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предмета.</a:t>
            </a:r>
            <a:endParaRPr lang="en-US" sz="14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Жёлтый лист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он просто жёлтого цвета. Никакого действия нет, заменить на «который» невозможно.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191889" y="1811635"/>
            <a:ext cx="5474059" cy="2762647"/>
          </a:xfrm>
          <a:prstGeom prst="roundRect">
            <a:avLst>
              <a:gd name="adj" fmla="val 4680"/>
            </a:avLst>
          </a:prstGeom>
          <a:solidFill>
            <a:srgbClr val="D2600F"/>
          </a:solidFill>
          <a:ln/>
        </p:spPr>
      </p:sp>
      <p:sp>
        <p:nvSpPr>
          <p:cNvPr id="7" name="Text 5"/>
          <p:cNvSpPr/>
          <p:nvPr/>
        </p:nvSpPr>
        <p:spPr>
          <a:xfrm>
            <a:off x="6371371" y="1982192"/>
            <a:ext cx="2854154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Причастие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6371371" y="2433241"/>
            <a:ext cx="5115095" cy="1987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Обозначает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временный признак</a:t>
            </a:r>
            <a:pPr algn="l" indent="0" marL="0">
              <a:lnSpc>
                <a:spcPct val="130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развивающийся через действие.</a:t>
            </a:r>
            <a:endParaRPr lang="en-US" sz="14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Желтеющий лист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лист,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который желтеет</a:t>
            </a:r>
            <a:pPr algn="l" indent="0" marL="0">
              <a:lnSpc>
                <a:spcPct val="130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прямо сейчас.</a:t>
            </a:r>
            <a:endParaRPr lang="en-US" sz="14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Замена на «который + глагол» работает → это причастие ✓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61475" y="4766171"/>
            <a:ext cx="10868745" cy="973931"/>
          </a:xfrm>
          <a:prstGeom prst="roundRect">
            <a:avLst>
              <a:gd name="adj" fmla="val 7744"/>
            </a:avLst>
          </a:prstGeom>
          <a:solidFill>
            <a:srgbClr val="FCE2CF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0957" y="5017591"/>
            <a:ext cx="224427" cy="179487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244867" y="4981575"/>
            <a:ext cx="10105871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Секрет проверки: если слово заменяется конструкцией «который + глагол» — перед вами стопроцентное причастие.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61475" y="5931991"/>
            <a:ext cx="11478330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73460"/>
            <a:ext cx="608314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Два разряда причастий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839714"/>
            <a:ext cx="517879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Классификация по характеру действия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61475" y="2418457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Все причастия в русском языке строго делятся на два разряда в зависимости от того, кто совершает действие.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61475" y="2933502"/>
            <a:ext cx="5339820" cy="2235895"/>
          </a:xfrm>
          <a:prstGeom prst="roundRect">
            <a:avLst>
              <a:gd name="adj" fmla="val 3551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6832" y="3128863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Действительные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56832" y="3537545"/>
            <a:ext cx="4949106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Предмет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сам совершает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действие.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Мальчик, рисующий картину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мальчик сам рисует.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Вопрос: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Какой? (Что делающий?)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190301" y="2933502"/>
            <a:ext cx="5339919" cy="2235895"/>
          </a:xfrm>
          <a:prstGeom prst="roundRect">
            <a:avLst>
              <a:gd name="adj" fmla="val 3551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5658" y="3128863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Страдательные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6385658" y="3537545"/>
            <a:ext cx="4949205" cy="143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Предмет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испытывает действие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со стороны другого.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Картина, рисуемая мальчиком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картину рисуют.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Вопрос: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Какой? (Что сделанный?)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61475" y="5382022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31044"/>
            <a:ext cx="1086874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Действительные причастия настоящего времени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987947"/>
            <a:ext cx="53668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Суффиксы зависят от спряжения глагола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661475" y="2779316"/>
            <a:ext cx="2507394" cy="2424807"/>
          </a:xfrm>
          <a:prstGeom prst="roundRect">
            <a:avLst>
              <a:gd name="adj" fmla="val 3274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6832" y="2974677"/>
            <a:ext cx="211668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I спряжение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6832" y="3458964"/>
            <a:ext cx="2116680" cy="15497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Суффиксы 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b="1" dirty="0">
                <a:solidFill>
                  <a:srgbClr val="D2600F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-УЩ- / -ЮЩ-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пишут → пиш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ущ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ий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читают → чита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ющ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ий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3357875" y="2779316"/>
            <a:ext cx="2507394" cy="2424807"/>
          </a:xfrm>
          <a:prstGeom prst="roundRect">
            <a:avLst>
              <a:gd name="adj" fmla="val 3274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553232" y="2974677"/>
            <a:ext cx="211668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II спряжение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3553232" y="3458964"/>
            <a:ext cx="2116680" cy="1247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Суффиксы 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b="1" dirty="0">
                <a:solidFill>
                  <a:srgbClr val="D2600F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-АЩ- / -ЯЩ-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держат → держ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ащ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ий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любят → люб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ящ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ий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332776" y="2755702"/>
            <a:ext cx="391477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Как определить спряжение?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6332776" y="3239988"/>
            <a:ext cx="520379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Поставьте глагол в форму 3-го лица множественного числа (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они ...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). Окончание укажет спряжение — а значит, и суффикс причастия.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332776" y="4359870"/>
            <a:ext cx="5203794" cy="1039416"/>
          </a:xfrm>
          <a:prstGeom prst="roundRect">
            <a:avLst>
              <a:gd name="adj" fmla="val 7638"/>
            </a:avLst>
          </a:prstGeom>
          <a:solidFill>
            <a:srgbClr val="FCE2CF"/>
          </a:solidFill>
          <a:ln/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21783" y="4652963"/>
            <a:ext cx="236234" cy="189012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947024" y="4577159"/>
            <a:ext cx="440053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Помни: спряжение глагола → суффикс причастия. Это железная связь!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661475" y="5824538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54348"/>
            <a:ext cx="10868745" cy="1122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Действительные причастия прошедшего времени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661475" y="1844873"/>
            <a:ext cx="4972322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Правила выбора суффиксов -ВШ- и -Ш-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661475" y="2381250"/>
            <a:ext cx="11478330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прошедшем времени спряжение глагола больше не важно. Выбор суффикса зависит от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основы инфинитива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853234"/>
            <a:ext cx="5434373" cy="71824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40957" y="3742035"/>
            <a:ext cx="224457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Основа на гласную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840957" y="4124821"/>
            <a:ext cx="5075408" cy="1427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Суффикс </a:t>
            </a:r>
            <a:pPr algn="l" indent="0" marL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14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-ВШ-</a:t>
            </a:r>
            <a:endParaRPr lang="en-US" sz="14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чита-ть → чита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вш</a:t>
            </a:r>
            <a:pPr algn="l" indent="0" marL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14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ий</a:t>
            </a:r>
            <a:endParaRPr lang="en-US" sz="14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строи-ть → строи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вш</a:t>
            </a:r>
            <a:pPr algn="l" indent="0" marL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14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ий</a:t>
            </a:r>
            <a:endParaRPr lang="en-US" sz="14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Гласная инфинитива сохраняется!</a:t>
            </a:r>
            <a:endParaRPr lang="en-US" sz="14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848" y="2853234"/>
            <a:ext cx="5434373" cy="71824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75330" y="3742035"/>
            <a:ext cx="2331285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Основа на согласную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6275330" y="4124821"/>
            <a:ext cx="5075408" cy="104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Суффикс </a:t>
            </a:r>
            <a:pPr algn="l" indent="0" marL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14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-Ш-</a:t>
            </a:r>
            <a:endParaRPr lang="en-US" sz="14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рос-ти → рос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ш</a:t>
            </a:r>
            <a:pPr algn="l" indent="0" marL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14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ий</a:t>
            </a:r>
            <a:endParaRPr lang="en-US" sz="14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запереть → запер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ш</a:t>
            </a:r>
            <a:pPr algn="l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ий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661475" y="5923459"/>
            <a:ext cx="11478330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29395"/>
            <a:ext cx="10868745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Страдательные причастия настоящего времени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286298"/>
            <a:ext cx="408007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Суффиксы -ЕМ- (-ОМ-) и -ИМ-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61475" y="2865041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Здесь снова включается правило спряжения исходного глагола.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61475" y="3380085"/>
            <a:ext cx="3496877" cy="1933476"/>
          </a:xfrm>
          <a:prstGeom prst="roundRect">
            <a:avLst>
              <a:gd name="adj" fmla="val 4106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6832" y="3575447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I спряжение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56832" y="3984129"/>
            <a:ext cx="3106164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Суффикс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D2600F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-ЕМ-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(редко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-ОМ-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читать → чита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ем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ый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везти → вез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ом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ый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4347359" y="3380085"/>
            <a:ext cx="3496877" cy="1933476"/>
          </a:xfrm>
          <a:prstGeom prst="roundRect">
            <a:avLst>
              <a:gd name="adj" fmla="val 4106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42716" y="3575447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II спряжение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4542716" y="3984129"/>
            <a:ext cx="3106164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Суффикс 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b="1" dirty="0">
                <a:solidFill>
                  <a:srgbClr val="D2600F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-ИМ-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видеть → вид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им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ый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строить → стро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им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ый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8033244" y="3380085"/>
            <a:ext cx="3496877" cy="1933476"/>
          </a:xfrm>
          <a:prstGeom prst="roundRect">
            <a:avLst>
              <a:gd name="adj" fmla="val 4106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8600" y="3575447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Исключение!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8228600" y="3984129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Движимый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от устаревшего глагола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движить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(II спр.), но пишется через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-ИМ-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Запомните!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661475" y="5526187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632622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Страдательные причастия прошедшего времени</a:t>
            </a:r>
            <a:endParaRPr lang="en-US" sz="1850" dirty="0"/>
          </a:p>
        </p:txBody>
      </p:sp>
      <p:sp>
        <p:nvSpPr>
          <p:cNvPr id="3" name="Text 1"/>
          <p:cNvSpPr/>
          <p:nvPr/>
        </p:nvSpPr>
        <p:spPr>
          <a:xfrm>
            <a:off x="661475" y="833934"/>
            <a:ext cx="3583295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Суффиксы -НН-, -ЕНН-, -Т- — главная зона ошибок!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105495"/>
            <a:ext cx="5319083" cy="531921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17487" y="3324027"/>
            <a:ext cx="1790854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Алгоритм выбора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6217487" y="3518892"/>
            <a:ext cx="5319083" cy="3731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42240" indent="-142240">
              <a:lnSpc>
                <a:spcPct val="100000"/>
              </a:lnSpc>
              <a:buSzPct val="100000"/>
              <a:buFont typeface="+mj-lt"/>
              <a:buAutoNum type="arabicPeriod" startAt="1"/>
            </a:pPr>
            <a:r>
              <a:rPr lang="en-US" sz="7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Найди глагол, от которого образовано причастие</a:t>
            </a:r>
            <a:endParaRPr lang="en-US" sz="700" dirty="0"/>
          </a:p>
          <a:p>
            <a:pPr algn="l" marL="142240" indent="-142240">
              <a:lnSpc>
                <a:spcPct val="100000"/>
              </a:lnSpc>
              <a:buSzPct val="100000"/>
              <a:buFont typeface="+mj-lt"/>
              <a:buAutoNum type="arabicPeriod" startAt="2"/>
            </a:pPr>
            <a:r>
              <a:rPr lang="en-US" sz="7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Определи окончание инфинитива</a:t>
            </a:r>
            <a:endParaRPr lang="en-US" sz="700" dirty="0"/>
          </a:p>
          <a:p>
            <a:pPr algn="l" marL="142240" indent="-142240">
              <a:lnSpc>
                <a:spcPct val="100000"/>
              </a:lnSpc>
              <a:buSzPct val="100000"/>
              <a:buFont typeface="+mj-lt"/>
              <a:buAutoNum type="arabicPeriod" startAt="3"/>
            </a:pPr>
            <a:r>
              <a:rPr lang="en-US" sz="7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Выбери нужный суффикс по таблице</a:t>
            </a:r>
            <a:endParaRPr lang="en-US" sz="700" dirty="0"/>
          </a:p>
        </p:txBody>
      </p:sp>
      <p:sp>
        <p:nvSpPr>
          <p:cNvPr id="7" name="Shape 4"/>
          <p:cNvSpPr/>
          <p:nvPr/>
        </p:nvSpPr>
        <p:spPr>
          <a:xfrm>
            <a:off x="6217487" y="3945136"/>
            <a:ext cx="5319083" cy="255091"/>
          </a:xfrm>
          <a:prstGeom prst="roundRect">
            <a:avLst>
              <a:gd name="adj" fmla="val 15561"/>
            </a:avLst>
          </a:prstGeom>
          <a:solidFill>
            <a:srgbClr val="FCF2B5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941" y="4069457"/>
            <a:ext cx="118067" cy="94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524462" y="4011216"/>
            <a:ext cx="5527239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Суффикс -ЕНН-: гласная И из основы глагола меняется на Е! (</a:t>
            </a:r>
            <a:pPr algn="l" indent="0" marL="0">
              <a:lnSpc>
                <a:spcPct val="100000"/>
              </a:lnSpc>
              <a:buNone/>
            </a:pPr>
            <a:r>
              <a:rPr lang="en-US" sz="70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строИть → строЕнный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</a:t>
            </a:r>
            <a:endParaRPr lang="en-US" sz="700" dirty="0"/>
          </a:p>
        </p:txBody>
      </p:sp>
      <p:sp>
        <p:nvSpPr>
          <p:cNvPr id="10" name="Text 6"/>
          <p:cNvSpPr/>
          <p:nvPr/>
        </p:nvSpPr>
        <p:spPr>
          <a:xfrm>
            <a:off x="661475" y="6530876"/>
            <a:ext cx="1147833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79252"/>
            <a:ext cx="4626157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Причастный оборот</a:t>
            </a:r>
            <a:endParaRPr lang="en-US" sz="3150" dirty="0"/>
          </a:p>
        </p:txBody>
      </p:sp>
      <p:sp>
        <p:nvSpPr>
          <p:cNvPr id="4" name="Text 1"/>
          <p:cNvSpPr/>
          <p:nvPr/>
        </p:nvSpPr>
        <p:spPr>
          <a:xfrm>
            <a:off x="661475" y="1235869"/>
            <a:ext cx="472368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Новое синтаксическое явление в 7 классе</a:t>
            </a:r>
            <a:endParaRPr lang="en-US" sz="15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691680"/>
            <a:ext cx="6296860" cy="116770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17354" y="1871365"/>
            <a:ext cx="20082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Определение</a:t>
            </a:r>
            <a:endParaRPr lang="en-US" sz="1550" dirty="0"/>
          </a:p>
        </p:txBody>
      </p:sp>
      <p:sp>
        <p:nvSpPr>
          <p:cNvPr id="7" name="Text 3"/>
          <p:cNvSpPr/>
          <p:nvPr/>
        </p:nvSpPr>
        <p:spPr>
          <a:xfrm>
            <a:off x="917354" y="2204244"/>
            <a:ext cx="5861300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Причастие вместе со всеми зависимыми от него словами называется </a:t>
            </a:r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причастным оборотом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2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2995910"/>
            <a:ext cx="6296860" cy="148728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17354" y="3175595"/>
            <a:ext cx="20082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Пример структуры</a:t>
            </a:r>
            <a:endParaRPr lang="en-US" sz="1550" dirty="0"/>
          </a:p>
        </p:txBody>
      </p:sp>
      <p:sp>
        <p:nvSpPr>
          <p:cNvPr id="10" name="Text 5"/>
          <p:cNvSpPr/>
          <p:nvPr/>
        </p:nvSpPr>
        <p:spPr>
          <a:xfrm>
            <a:off x="917354" y="3508474"/>
            <a:ext cx="5861300" cy="79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Девочка (какая?),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pPr algn="l" indent="0" marL="0">
              <a:lnSpc>
                <a:spcPct val="123000"/>
              </a:lnSpc>
              <a:buNone/>
            </a:pPr>
            <a:r>
              <a:rPr lang="en-US" sz="125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читающая интересную книгу</a:t>
            </a:r>
            <a:pPr algn="l" indent="0" marL="0">
              <a:lnSpc>
                <a:spcPct val="123000"/>
              </a:lnSpc>
              <a:spcAft>
                <a:spcPts val="600"/>
              </a:spcAft>
              <a:buNone/>
            </a:pPr>
            <a:r>
              <a:rPr lang="en-US" sz="12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250" dirty="0"/>
          </a:p>
          <a:p>
            <a:pPr algn="l" indent="0" marL="0">
              <a:lnSpc>
                <a:spcPct val="123000"/>
              </a:lnSpc>
              <a:buNone/>
            </a:pPr>
            <a:r>
              <a:rPr lang="en-US" sz="12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Читающая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причастие; </a:t>
            </a:r>
            <a:pPr algn="l" indent="0" marL="0">
              <a:lnSpc>
                <a:spcPct val="123000"/>
              </a:lnSpc>
              <a:buNone/>
            </a:pPr>
            <a:r>
              <a:rPr lang="en-US" sz="12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интересную книгу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зависимые слова. Всё вместе — причастный оборот.</a:t>
            </a:r>
            <a:endParaRPr lang="en-US" sz="12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619724"/>
            <a:ext cx="6296860" cy="1167705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17354" y="4799409"/>
            <a:ext cx="2113803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Синтаксическая роль</a:t>
            </a:r>
            <a:endParaRPr lang="en-US" sz="1550" dirty="0"/>
          </a:p>
        </p:txBody>
      </p:sp>
      <p:sp>
        <p:nvSpPr>
          <p:cNvPr id="13" name="Text 7"/>
          <p:cNvSpPr/>
          <p:nvPr/>
        </p:nvSpPr>
        <p:spPr>
          <a:xfrm>
            <a:off x="917354" y="5132288"/>
            <a:ext cx="5861300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Весь причастный оборот является </a:t>
            </a:r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одним членом предложения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определением (волнистая линия).</a:t>
            </a:r>
            <a:endParaRPr lang="en-US" sz="1250" dirty="0"/>
          </a:p>
        </p:txBody>
      </p:sp>
      <p:sp>
        <p:nvSpPr>
          <p:cNvPr id="14" name="Text 8"/>
          <p:cNvSpPr/>
          <p:nvPr/>
        </p:nvSpPr>
        <p:spPr>
          <a:xfrm>
            <a:off x="661475" y="5941020"/>
            <a:ext cx="6906444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29853"/>
            <a:ext cx="9247551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Архитектура предложения с причастием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661475" y="1322685"/>
            <a:ext cx="4949304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Как найти границы причастного оборота</a:t>
            </a:r>
            <a:endParaRPr lang="en-US" sz="16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3854" y="2349202"/>
            <a:ext cx="6154683" cy="28168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56496" y="4385820"/>
            <a:ext cx="1155477" cy="4451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Найди зависимые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300279" y="4497116"/>
            <a:ext cx="1155477" cy="222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Шаг 2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2851976" y="4497116"/>
            <a:ext cx="1155477" cy="222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Найди слово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372016" y="4497116"/>
            <a:ext cx="1155477" cy="222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Шаг 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002189" y="1971080"/>
            <a:ext cx="2735988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Разбор примера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8002189" y="2389882"/>
            <a:ext cx="3534282" cy="208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Определяемое слово:</a:t>
            </a:r>
            <a:pPr algn="l" indent="0" marL="0">
              <a:lnSpc>
                <a:spcPct val="127000"/>
              </a:lnSpc>
              <a:spcAft>
                <a:spcPts val="1050"/>
              </a:spcAft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существительное или местоимение, к которому мы задаём вопрос от причастия.</a:t>
            </a:r>
            <a:endParaRPr lang="en-US" sz="1300" dirty="0"/>
          </a:p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Пример: </a:t>
            </a:r>
            <a:pPr algn="l" indent="0" marL="0">
              <a:lnSpc>
                <a:spcPct val="127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[Лист], сорванный ветром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→ </a:t>
            </a:r>
            <a:pPr algn="l" indent="0" marL="0">
              <a:lnSpc>
                <a:spcPct val="127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лист</a:t>
            </a:r>
            <a:pPr algn="l" indent="0" marL="0">
              <a:lnSpc>
                <a:spcPct val="127000"/>
              </a:lnSpc>
              <a:spcAft>
                <a:spcPts val="1050"/>
              </a:spcAft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главное слово.</a:t>
            </a:r>
            <a:endParaRPr lang="en-US" sz="1300" dirty="0"/>
          </a:p>
          <a:p>
            <a:pPr algn="l" indent="0" marL="0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Зависимое слово: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определяем от самого причастия: </a:t>
            </a:r>
            <a:pPr algn="l" indent="0" marL="0">
              <a:lnSpc>
                <a:spcPct val="127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сорванный (чем?) → ветром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8002189" y="4647505"/>
            <a:ext cx="3534282" cy="877491"/>
          </a:xfrm>
          <a:prstGeom prst="roundRect">
            <a:avLst>
              <a:gd name="adj" fmla="val 8142"/>
            </a:avLst>
          </a:prstGeom>
          <a:solidFill>
            <a:srgbClr val="FCE2CF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246" y="4901704"/>
            <a:ext cx="212620" cy="170061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8554923" y="4827687"/>
            <a:ext cx="2811491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Чётко видите границы — правильно ставите запятые!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661475" y="5869484"/>
            <a:ext cx="11478330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03399"/>
            <a:ext cx="599057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Пунктуация: Правило 1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669653"/>
            <a:ext cx="71444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Оборот ПОСЛЕ определяемого слова → запятые НУЖНЫ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661475" y="2248396"/>
            <a:ext cx="5339820" cy="2122488"/>
          </a:xfrm>
          <a:prstGeom prst="roundRect">
            <a:avLst>
              <a:gd name="adj" fmla="val 3740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6832" y="2443758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Формула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6832" y="2852440"/>
            <a:ext cx="4949106" cy="71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[Существительное] , | причастный оборот | ,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Оборот обособляется с обеих сторон запятыми.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190301" y="2248396"/>
            <a:ext cx="5339919" cy="2122488"/>
          </a:xfrm>
          <a:prstGeom prst="roundRect">
            <a:avLst>
              <a:gd name="adj" fmla="val 3740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85658" y="2443758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Пример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6385658" y="2852440"/>
            <a:ext cx="4949205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[Капли] дождя,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падающие на крышу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звонко стучали.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Оборот стоит после слова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капли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→ запятые обязательны ✓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61475" y="4583509"/>
            <a:ext cx="10868745" cy="755948"/>
          </a:xfrm>
          <a:prstGeom prst="roundRect">
            <a:avLst>
              <a:gd name="adj" fmla="val 10502"/>
            </a:avLst>
          </a:prstGeom>
          <a:solidFill>
            <a:srgbClr val="FCE2CF"/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82" y="4851202"/>
            <a:ext cx="236234" cy="189012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275723" y="4819749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Запомните: ПОСЛЕ главного слова — оборот всегда в «запятых-объятиях»!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661475" y="5552083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85267"/>
            <a:ext cx="605437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Пунктуация: Правило 2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851521"/>
            <a:ext cx="750710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Оборот ПЕРЕД определяемым словом → запятые НЕ нужны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661475" y="2430264"/>
            <a:ext cx="3496877" cy="2727325"/>
          </a:xfrm>
          <a:prstGeom prst="roundRect">
            <a:avLst>
              <a:gd name="adj" fmla="val 2911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6832" y="2625626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Формула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6832" y="3034308"/>
            <a:ext cx="3106164" cy="10206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| причастный оборот | [Существительное]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Запятые не ставятся.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347359" y="2430264"/>
            <a:ext cx="3496877" cy="2727325"/>
          </a:xfrm>
          <a:prstGeom prst="roundRect">
            <a:avLst>
              <a:gd name="adj" fmla="val 2911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42716" y="2625626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Пример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4542716" y="3034308"/>
            <a:ext cx="3106164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Падающие на крышу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[капли] дождя звонко стучали.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Оборот стоит до слова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капли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→ запятых нет ✓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033244" y="2430264"/>
            <a:ext cx="3496877" cy="2727325"/>
          </a:xfrm>
          <a:prstGeom prst="roundRect">
            <a:avLst>
              <a:gd name="adj" fmla="val 2911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8600" y="2625626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Исключение!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8228600" y="3034308"/>
            <a:ext cx="3106164" cy="1927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Если определяемое слово —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личное местоимение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я, ты, он, она, они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), запятые ставятся всегда!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Уставшие за день,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они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быстро уснули.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661475" y="537021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16112"/>
            <a:ext cx="9244873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Полные и краткие формы причастий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782366"/>
            <a:ext cx="65670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Только у страдательных причастий есть обе формы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525350" y="2361109"/>
            <a:ext cx="5476043" cy="2865636"/>
          </a:xfrm>
          <a:prstGeom prst="roundRect">
            <a:avLst>
              <a:gd name="adj" fmla="val 4749"/>
            </a:avLst>
          </a:prstGeom>
          <a:solidFill>
            <a:srgbClr val="D2600F"/>
          </a:solidFill>
          <a:ln/>
        </p:spPr>
      </p:sp>
      <p:sp>
        <p:nvSpPr>
          <p:cNvPr id="5" name="Text 3"/>
          <p:cNvSpPr/>
          <p:nvPr/>
        </p:nvSpPr>
        <p:spPr>
          <a:xfrm>
            <a:off x="714357" y="2550120"/>
            <a:ext cx="297222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Полная форма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714357" y="3034407"/>
            <a:ext cx="5098029" cy="202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Отвечает на вопрос 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Какой?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Изменяется по родам, числам 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падежам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Синтаксическая роль: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определение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Построенный дом, построенная школа, построенное здание.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332776" y="2550120"/>
            <a:ext cx="297222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Краткая форма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6332776" y="3034407"/>
            <a:ext cx="5203794" cy="17198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Отвечает на вопрос 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Что сделан? Что сделана?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Изменяется только по родам и числам. 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Падежей нет!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Синтаксическая роль: всегда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сказуемое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Дом построен, школа построена, здания построены.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61475" y="5439370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54609"/>
            <a:ext cx="5464733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Н и НН в причастиях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820863"/>
            <a:ext cx="604594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Главное правило для полной и краткой формы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661475" y="2399605"/>
            <a:ext cx="10868745" cy="1820069"/>
          </a:xfrm>
          <a:prstGeom prst="roundRect">
            <a:avLst>
              <a:gd name="adj" fmla="val 4362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7825" y="2405955"/>
            <a:ext cx="5428023" cy="1807369"/>
          </a:xfrm>
          <a:prstGeom prst="rect">
            <a:avLst/>
          </a:prstGeom>
          <a:solidFill>
            <a:srgbClr val="FCE2CF"/>
          </a:solidFill>
          <a:ln/>
        </p:spPr>
      </p:sp>
      <p:sp>
        <p:nvSpPr>
          <p:cNvPr id="6" name="Text 4"/>
          <p:cNvSpPr/>
          <p:nvPr/>
        </p:nvSpPr>
        <p:spPr>
          <a:xfrm>
            <a:off x="856832" y="2594967"/>
            <a:ext cx="336988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В ПОЛНЫХ причастиях → НН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56832" y="3003649"/>
            <a:ext cx="5050009" cy="10206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Если есть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приставка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зависимые слова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или слово образовано от глагола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совершенного вида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построе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нн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ый, реше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нн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ый, прочита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нн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ый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095848" y="2405955"/>
            <a:ext cx="5428023" cy="1807369"/>
          </a:xfrm>
          <a:prstGeom prst="rect">
            <a:avLst/>
          </a:prstGeom>
          <a:solidFill>
            <a:srgbClr val="FCE2CF"/>
          </a:solidFill>
          <a:ln/>
        </p:spPr>
      </p:sp>
      <p:sp>
        <p:nvSpPr>
          <p:cNvPr id="9" name="Shape 7"/>
          <p:cNvSpPr/>
          <p:nvPr/>
        </p:nvSpPr>
        <p:spPr>
          <a:xfrm>
            <a:off x="6095848" y="2405955"/>
            <a:ext cx="25399" cy="1807369"/>
          </a:xfrm>
          <a:prstGeom prst="roundRect">
            <a:avLst>
              <a:gd name="adj" fmla="val 312562"/>
            </a:avLst>
          </a:prstGeom>
          <a:solidFill>
            <a:srgbClr val="E2C8B5"/>
          </a:solidFill>
          <a:ln/>
        </p:spPr>
      </p:sp>
      <p:sp>
        <p:nvSpPr>
          <p:cNvPr id="10" name="Text 8"/>
          <p:cNvSpPr/>
          <p:nvPr/>
        </p:nvSpPr>
        <p:spPr>
          <a:xfrm>
            <a:off x="6284854" y="2594967"/>
            <a:ext cx="318315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В КРАТКИХ причастиях → Н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6284854" y="3003649"/>
            <a:ext cx="5050009" cy="10206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Всегда пишется строго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одна буква Н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это железный закон без исключений!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Книга прочита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н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а, задача реше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н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а, дом построе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i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н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61475" y="4432300"/>
            <a:ext cx="10868745" cy="755948"/>
          </a:xfrm>
          <a:prstGeom prst="roundRect">
            <a:avLst>
              <a:gd name="adj" fmla="val 10502"/>
            </a:avLst>
          </a:prstGeom>
          <a:solidFill>
            <a:srgbClr val="FCE2CF"/>
          </a:solidFill>
          <a:ln/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82" y="4699992"/>
            <a:ext cx="236234" cy="189012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275723" y="4668540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Краткое причастие → одна Н. Всегда. Без исключений. Запомни раз и навсегда!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661475" y="5400873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10505"/>
            <a:ext cx="9262831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Морфологический разбор причастия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376759"/>
            <a:ext cx="444985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Порядок разбора — шаг за шагом</a:t>
            </a:r>
            <a:endParaRPr lang="en-US" sz="1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1979116"/>
            <a:ext cx="189007" cy="18901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61475" y="2251373"/>
            <a:ext cx="5339820" cy="25400"/>
          </a:xfrm>
          <a:prstGeom prst="rect">
            <a:avLst/>
          </a:prstGeom>
          <a:solidFill>
            <a:srgbClr val="D2600F"/>
          </a:solidFill>
          <a:ln/>
        </p:spPr>
      </p:sp>
      <p:sp>
        <p:nvSpPr>
          <p:cNvPr id="6" name="Text 3"/>
          <p:cNvSpPr/>
          <p:nvPr/>
        </p:nvSpPr>
        <p:spPr>
          <a:xfrm>
            <a:off x="661475" y="2396629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Начальная форма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661475" y="2805311"/>
            <a:ext cx="533982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Им. пад., муж. род, ед. число. Укажите глагол, от которого образовано.</a:t>
            </a:r>
            <a:endParaRPr lang="en-US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301" y="1979116"/>
            <a:ext cx="189007" cy="18901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190301" y="2251373"/>
            <a:ext cx="5339919" cy="25400"/>
          </a:xfrm>
          <a:prstGeom prst="rect">
            <a:avLst/>
          </a:prstGeom>
          <a:solidFill>
            <a:srgbClr val="D2600F"/>
          </a:solidFill>
          <a:ln/>
        </p:spPr>
      </p:sp>
      <p:sp>
        <p:nvSpPr>
          <p:cNvPr id="10" name="Text 6"/>
          <p:cNvSpPr/>
          <p:nvPr/>
        </p:nvSpPr>
        <p:spPr>
          <a:xfrm>
            <a:off x="6190301" y="2396629"/>
            <a:ext cx="403532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Постоянные признаки (от глагола)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6190301" y="2805311"/>
            <a:ext cx="533991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Действительное или страдательное, вид, время, возвратность.</a:t>
            </a:r>
            <a:endParaRPr lang="en-US" sz="14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3764459"/>
            <a:ext cx="189007" cy="189012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661475" y="4036715"/>
            <a:ext cx="5339820" cy="25400"/>
          </a:xfrm>
          <a:prstGeom prst="rect">
            <a:avLst/>
          </a:prstGeom>
          <a:solidFill>
            <a:srgbClr val="D2600F"/>
          </a:solidFill>
          <a:ln/>
        </p:spPr>
      </p:sp>
      <p:sp>
        <p:nvSpPr>
          <p:cNvPr id="14" name="Text 9"/>
          <p:cNvSpPr/>
          <p:nvPr/>
        </p:nvSpPr>
        <p:spPr>
          <a:xfrm>
            <a:off x="661475" y="4181971"/>
            <a:ext cx="533982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Непостоянные признаки (от прилагательного)</a:t>
            </a:r>
            <a:endParaRPr lang="en-US" sz="1850" dirty="0"/>
          </a:p>
        </p:txBody>
      </p:sp>
      <p:sp>
        <p:nvSpPr>
          <p:cNvPr id="15" name="Text 10"/>
          <p:cNvSpPr/>
          <p:nvPr/>
        </p:nvSpPr>
        <p:spPr>
          <a:xfrm>
            <a:off x="661475" y="4885928"/>
            <a:ext cx="533982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Полная или краткая форма (только для страдательных), падеж (только для полных), число, род.</a:t>
            </a:r>
            <a:endParaRPr lang="en-US" sz="145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0301" y="3764459"/>
            <a:ext cx="189007" cy="189012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6190301" y="4036715"/>
            <a:ext cx="5339919" cy="25400"/>
          </a:xfrm>
          <a:prstGeom prst="rect">
            <a:avLst/>
          </a:prstGeom>
          <a:solidFill>
            <a:srgbClr val="D2600F"/>
          </a:solidFill>
          <a:ln/>
        </p:spPr>
      </p:sp>
      <p:sp>
        <p:nvSpPr>
          <p:cNvPr id="18" name="Text 12"/>
          <p:cNvSpPr/>
          <p:nvPr/>
        </p:nvSpPr>
        <p:spPr>
          <a:xfrm>
            <a:off x="6190301" y="4181971"/>
            <a:ext cx="248675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Синтаксическая роль</a:t>
            </a:r>
            <a:endParaRPr lang="en-US" sz="1850" dirty="0"/>
          </a:p>
        </p:txBody>
      </p:sp>
      <p:sp>
        <p:nvSpPr>
          <p:cNvPr id="19" name="Text 13"/>
          <p:cNvSpPr/>
          <p:nvPr/>
        </p:nvSpPr>
        <p:spPr>
          <a:xfrm>
            <a:off x="6190301" y="4590653"/>
            <a:ext cx="533991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Каким членом предложения является: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определение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(полное) или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сказуемое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(краткое).</a:t>
            </a:r>
            <a:endParaRPr lang="en-US" sz="1450" dirty="0"/>
          </a:p>
        </p:txBody>
      </p:sp>
      <p:sp>
        <p:nvSpPr>
          <p:cNvPr id="20" name="Text 14"/>
          <p:cNvSpPr/>
          <p:nvPr/>
        </p:nvSpPr>
        <p:spPr>
          <a:xfrm>
            <a:off x="661475" y="5845076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86321"/>
            <a:ext cx="678103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Практика: Блиц-тренажёр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552575"/>
            <a:ext cx="5346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Найдите суффиксы и объясните запятые</a:t>
            </a:r>
            <a:endParaRPr lang="en-US" sz="1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131318"/>
            <a:ext cx="5339820" cy="332531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89605" y="2259806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875881" y="2912765"/>
            <a:ext cx="4911007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Опавшие с тополя листья тихо шуршали под ногами.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75881" y="3616722"/>
            <a:ext cx="4911007" cy="1323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Причастие: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опавшие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действительное, прош. вр., суффикс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-Ш-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(основа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опасть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 согласную).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Пунктуация: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Оборот стоит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ПЕРЕД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словом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листья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→ запятые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не нужны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301" y="2131318"/>
            <a:ext cx="5339919" cy="332531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718530" y="2259806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6404708" y="2912765"/>
            <a:ext cx="491110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Письмо, написанное карандашом, лежало на столе.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6404708" y="3616722"/>
            <a:ext cx="4911106" cy="16255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Причастие: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написанное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страдательное, прош. вр., суффикс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-ЕНН-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написать</a:t>
            </a:r>
            <a:pPr algn="l" indent="0" marL="0">
              <a:lnSpc>
                <a:spcPct val="133000"/>
              </a:lnSpc>
              <a:spcAft>
                <a:spcPts val="850"/>
              </a:spcAft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→ совершенный вид + осн. на -А-Т-).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Пунктуация: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Оборот стоит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ПОСЛЕ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слова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письмо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→ выделяется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B2E3C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запятыми с двух сторон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450" dirty="0"/>
          </a:p>
        </p:txBody>
      </p:sp>
      <p:sp>
        <p:nvSpPr>
          <p:cNvPr id="12" name="Text 8"/>
          <p:cNvSpPr/>
          <p:nvPr/>
        </p:nvSpPr>
        <p:spPr>
          <a:xfrm>
            <a:off x="661475" y="5669260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28439"/>
            <a:ext cx="3732218" cy="377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350" dirty="0">
                <a:solidFill>
                  <a:srgbClr val="2C3F42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Главные итоги урока</a:t>
            </a:r>
            <a:endParaRPr lang="en-US" sz="2350" dirty="0"/>
          </a:p>
        </p:txBody>
      </p:sp>
      <p:sp>
        <p:nvSpPr>
          <p:cNvPr id="4" name="Shape 1"/>
          <p:cNvSpPr/>
          <p:nvPr/>
        </p:nvSpPr>
        <p:spPr>
          <a:xfrm>
            <a:off x="661475" y="1022251"/>
            <a:ext cx="6296860" cy="1247080"/>
          </a:xfrm>
          <a:prstGeom prst="roundRect">
            <a:avLst>
              <a:gd name="adj" fmla="val 4073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88670" y="1149449"/>
            <a:ext cx="362735" cy="362744"/>
          </a:xfrm>
          <a:prstGeom prst="ellipse">
            <a:avLst/>
          </a:prstGeom>
          <a:solidFill>
            <a:srgbClr val="D2600F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382" y="1249164"/>
            <a:ext cx="163211" cy="16321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88670" y="1589484"/>
            <a:ext cx="1511758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Двойная природа</a:t>
            </a:r>
            <a:endParaRPr lang="en-US" sz="1150" dirty="0"/>
          </a:p>
        </p:txBody>
      </p:sp>
      <p:sp>
        <p:nvSpPr>
          <p:cNvPr id="8" name="Text 4"/>
          <p:cNvSpPr/>
          <p:nvPr/>
        </p:nvSpPr>
        <p:spPr>
          <a:xfrm>
            <a:off x="788670" y="1824831"/>
            <a:ext cx="6042469" cy="3173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9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Причастие — уникальная форма глагола, сочетающая признаки глагола и прилагательного в одном слове.</a:t>
            </a:r>
            <a:endParaRPr lang="en-US" sz="950" dirty="0"/>
          </a:p>
        </p:txBody>
      </p:sp>
      <p:sp>
        <p:nvSpPr>
          <p:cNvPr id="9" name="Shape 5"/>
          <p:cNvSpPr/>
          <p:nvPr/>
        </p:nvSpPr>
        <p:spPr>
          <a:xfrm>
            <a:off x="661475" y="2346623"/>
            <a:ext cx="6296860" cy="1088430"/>
          </a:xfrm>
          <a:prstGeom prst="roundRect">
            <a:avLst>
              <a:gd name="adj" fmla="val 4667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788670" y="2473821"/>
            <a:ext cx="362735" cy="362744"/>
          </a:xfrm>
          <a:prstGeom prst="ellipse">
            <a:avLst/>
          </a:prstGeom>
          <a:solidFill>
            <a:srgbClr val="D2600F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382" y="2573536"/>
            <a:ext cx="163211" cy="16321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88670" y="2913856"/>
            <a:ext cx="1511758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Два разряда</a:t>
            </a:r>
            <a:endParaRPr lang="en-US" sz="1150" dirty="0"/>
          </a:p>
        </p:txBody>
      </p:sp>
      <p:sp>
        <p:nvSpPr>
          <p:cNvPr id="13" name="Text 8"/>
          <p:cNvSpPr/>
          <p:nvPr/>
        </p:nvSpPr>
        <p:spPr>
          <a:xfrm>
            <a:off x="788670" y="3149203"/>
            <a:ext cx="6042469" cy="1586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9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Действительные — предмет сам действует. Страдательные — действие направлено на предмет.</a:t>
            </a:r>
            <a:endParaRPr lang="en-US" sz="950" dirty="0"/>
          </a:p>
        </p:txBody>
      </p:sp>
      <p:sp>
        <p:nvSpPr>
          <p:cNvPr id="14" name="Shape 9"/>
          <p:cNvSpPr/>
          <p:nvPr/>
        </p:nvSpPr>
        <p:spPr>
          <a:xfrm>
            <a:off x="661475" y="3512344"/>
            <a:ext cx="6296860" cy="1247080"/>
          </a:xfrm>
          <a:prstGeom prst="roundRect">
            <a:avLst>
              <a:gd name="adj" fmla="val 4073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788670" y="3639542"/>
            <a:ext cx="362735" cy="362744"/>
          </a:xfrm>
          <a:prstGeom prst="ellipse">
            <a:avLst/>
          </a:prstGeom>
          <a:solidFill>
            <a:srgbClr val="D2600F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382" y="3739257"/>
            <a:ext cx="163211" cy="163215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88670" y="4079577"/>
            <a:ext cx="1511758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Причастный оборот</a:t>
            </a:r>
            <a:endParaRPr lang="en-US" sz="1150" dirty="0"/>
          </a:p>
        </p:txBody>
      </p:sp>
      <p:sp>
        <p:nvSpPr>
          <p:cNvPr id="18" name="Text 12"/>
          <p:cNvSpPr/>
          <p:nvPr/>
        </p:nvSpPr>
        <p:spPr>
          <a:xfrm>
            <a:off x="788670" y="4314924"/>
            <a:ext cx="6042469" cy="3173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9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Выделяется запятыми только после определяемого слова. Перед — запятых нет (кроме местоимений).</a:t>
            </a:r>
            <a:endParaRPr lang="en-US" sz="950" dirty="0"/>
          </a:p>
        </p:txBody>
      </p:sp>
      <p:sp>
        <p:nvSpPr>
          <p:cNvPr id="19" name="Shape 13"/>
          <p:cNvSpPr/>
          <p:nvPr/>
        </p:nvSpPr>
        <p:spPr>
          <a:xfrm>
            <a:off x="661475" y="4836716"/>
            <a:ext cx="6296860" cy="1247080"/>
          </a:xfrm>
          <a:prstGeom prst="roundRect">
            <a:avLst>
              <a:gd name="adj" fmla="val 4073"/>
            </a:avLst>
          </a:prstGeom>
          <a:solidFill>
            <a:srgbClr val="FCE2CF"/>
          </a:solidFill>
          <a:ln w="6350">
            <a:solidFill>
              <a:srgbClr val="E2C8B5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788670" y="4963914"/>
            <a:ext cx="362735" cy="362744"/>
          </a:xfrm>
          <a:prstGeom prst="ellipse">
            <a:avLst/>
          </a:prstGeom>
          <a:solidFill>
            <a:srgbClr val="D2600F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8382" y="5063629"/>
            <a:ext cx="163211" cy="163215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88670" y="5403949"/>
            <a:ext cx="1511758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2B2E3C"/>
                </a:solidFill>
                <a:latin typeface="Bitter Medium" pitchFamily="34" charset="0"/>
                <a:ea typeface="Bitter Medium" pitchFamily="34" charset="-122"/>
                <a:cs typeface="Bitter Medium" pitchFamily="34" charset="-120"/>
              </a:rPr>
              <a:t>Н и НН</a:t>
            </a:r>
            <a:endParaRPr lang="en-US" sz="1150" dirty="0"/>
          </a:p>
        </p:txBody>
      </p:sp>
      <p:sp>
        <p:nvSpPr>
          <p:cNvPr id="23" name="Text 16"/>
          <p:cNvSpPr/>
          <p:nvPr/>
        </p:nvSpPr>
        <p:spPr>
          <a:xfrm>
            <a:off x="788670" y="5639296"/>
            <a:ext cx="6042469" cy="3173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9000"/>
              </a:lnSpc>
              <a:buNone/>
            </a:pPr>
            <a:r>
              <a:rPr lang="en-US" sz="950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кратких причастиях — всегда одна Н. В полных — НН при наличии приставки или совершенного вида.</a:t>
            </a:r>
            <a:endParaRPr lang="en-US" sz="950" dirty="0"/>
          </a:p>
        </p:txBody>
      </p:sp>
      <p:sp>
        <p:nvSpPr>
          <p:cNvPr id="24" name="Text 17"/>
          <p:cNvSpPr/>
          <p:nvPr/>
        </p:nvSpPr>
        <p:spPr>
          <a:xfrm>
            <a:off x="356682" y="6170811"/>
            <a:ext cx="6906444" cy="1586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9000"/>
              </a:lnSpc>
              <a:buNone/>
            </a:pPr>
            <a:r>
              <a:rPr lang="en-US" sz="950" i="1" dirty="0">
                <a:solidFill>
                  <a:srgbClr val="2B2E3C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Материал скачан с сайта 4urok.ru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2026-07-05T16:28:58Z</dcterms:created>
  <dcterms:modified xsi:type="dcterms:W3CDTF">2026-07-05T16:28:58Z</dcterms:modified>
</cp:coreProperties>
</file>