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4-3.svg" ContentType="image/svg+xml"/>
  <Override PartName="/ppt/media/image-14-5.svg" ContentType="image/svg+xml"/>
  <Override PartName="/ppt/media/image-2-2.svg" ContentType="image/svg+xml"/>
  <Override PartName="/ppt/media/image-2-4.svg" ContentType="image/svg+xml"/>
  <Override PartName="/ppt/media/image-8-2.svg" ContentType="image/svg+xml"/>
  <Override PartName="/ppt/media/image-9-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Bitter SemiBold"/>
      <p:regular r:id="rId201314"/>
    </p:embeddedFont>
    <p:embeddedFont>
      <p:font typeface="Bitter Thin"/>
      <p:regular r:id="rId201315"/>
    </p:embeddedFont>
    <p:embeddedFont>
      <p:font typeface="Bitter ExtraLight"/>
      <p:regular r:id="rId201316"/>
    </p:embeddedFont>
    <p:embeddedFont>
      <p:font typeface="Bitter Light"/>
      <p:regular r:id="rId201317"/>
    </p:embeddedFont>
    <p:embeddedFont>
      <p:font typeface="Bitter"/>
      <p:regular r:id="rId201318"/>
    </p:embeddedFont>
    <p:embeddedFont>
      <p:font typeface="Bitter Medium"/>
      <p:regular r:id="rId201319"/>
    </p:embeddedFont>
    <p:embeddedFont>
      <p:font typeface="Bitter Bold"/>
      <p:regular r:id="rId201320"/>
    </p:embeddedFont>
    <p:embeddedFont>
      <p:font typeface="Bitter ExtraBold"/>
      <p:regular r:id="rId201321"/>
    </p:embeddedFont>
    <p:embeddedFont>
      <p:font typeface="Bitter Black"/>
      <p:regular r:id="rId201322"/>
    </p:embeddedFont>
    <p:embeddedFont>
      <p:font typeface="Open Sans Light"/>
      <p:regular r:id="rId201323"/>
    </p:embeddedFont>
    <p:embeddedFont>
      <p:font typeface="Open Sans Bold"/>
      <p:regular r:id="rId201324"/>
    </p:embeddedFont>
    <p:embeddedFont>
      <p:font typeface="Open Sans"/>
      <p:regular r:id="rId201325"/>
    </p:embeddedFont>
    <p:embeddedFont>
      <p:font typeface="Open Sans Medium"/>
      <p:regular r:id="rId201326"/>
    </p:embeddedFont>
    <p:embeddedFont>
      <p:font typeface="Open Sans SemiBold"/>
      <p:regular r:id="rId201327"/>
    </p:embeddedFont>
    <p:embeddedFont>
      <p:font typeface="Open Sans ExtraBold"/>
      <p:regular r:id="rId2013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ype="http://schemas.openxmlformats.org/officeDocument/2006/relationships/font" Target="fonts/201314.fntdata"/><Relationship Id="rId201315" Type="http://schemas.openxmlformats.org/officeDocument/2006/relationships/font" Target="fonts/201315.fntdata"/><Relationship Id="rId201316" Type="http://schemas.openxmlformats.org/officeDocument/2006/relationships/font" Target="fonts/201316.fntdata"/><Relationship Id="rId201317" Type="http://schemas.openxmlformats.org/officeDocument/2006/relationships/font" Target="fonts/201317.fntdata"/><Relationship Id="rId201318" Type="http://schemas.openxmlformats.org/officeDocument/2006/relationships/font" Target="fonts/201318.fntdata"/><Relationship Id="rId201319" Type="http://schemas.openxmlformats.org/officeDocument/2006/relationships/font" Target="fonts/201319.fntdata"/><Relationship Id="rId201320" Type="http://schemas.openxmlformats.org/officeDocument/2006/relationships/font" Target="fonts/201320.fntdata"/><Relationship Id="rId201321" Type="http://schemas.openxmlformats.org/officeDocument/2006/relationships/font" Target="fonts/201321.fntdata"/><Relationship Id="rId201322" Type="http://schemas.openxmlformats.org/officeDocument/2006/relationships/font" Target="fonts/201322.fntdata"/><Relationship Id="rId201323" Type="http://schemas.openxmlformats.org/officeDocument/2006/relationships/font" Target="fonts/201323.fntdata"/><Relationship Id="rId201324" Type="http://schemas.openxmlformats.org/officeDocument/2006/relationships/font" Target="fonts/201324.fntdata"/><Relationship Id="rId201325" Type="http://schemas.openxmlformats.org/officeDocument/2006/relationships/font" Target="fonts/201325.fntdata"/><Relationship Id="rId201326" Type="http://schemas.openxmlformats.org/officeDocument/2006/relationships/font" Target="fonts/201326.fntdata"/><Relationship Id="rId201327" Type="http://schemas.openxmlformats.org/officeDocument/2006/relationships/font" Target="fonts/201327.fntdata"/><Relationship Id="rId201328" Type="http://schemas.openxmlformats.org/officeDocument/2006/relationships/font" Target="fonts/201328.fntdata"/><Relationship Id="rId201329" Type="http://schemas.openxmlformats.org/officeDocument/2006/relationships/font" Target="fonts/201329.fntdata"/><Relationship Id="rId201330" Type="http://schemas.openxmlformats.org/officeDocument/2006/relationships/font" Target="fonts/201330.fntdata"/><Relationship Id="rId201331" Type="http://schemas.openxmlformats.org/officeDocument/2006/relationships/font" Target="fonts/201331.fntdata"/><Relationship Id="rId201332" Type="http://schemas.openxmlformats.org/officeDocument/2006/relationships/font" Target="fonts/201332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/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1.png"/><Relationship Id="rId4" Type="http://schemas.openxmlformats.org/officeDocument/2006/relationships/image" Target="../media/image-8-2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1.png"/><Relationship Id="rId4" Type="http://schemas.openxmlformats.org/officeDocument/2006/relationships/image" Target="../media/image-9-2.svg"/><Relationship Id="rId5" Type="http://schemas.openxmlformats.org/officeDocument/2006/relationships/image" Target="../media/image-9-1.png"/><Relationship Id="rId6" Type="http://schemas.openxmlformats.org/officeDocument/2006/relationships/image" Target="../media/image-9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4.png"/><Relationship Id="rId5" Type="http://schemas.openxmlformats.org/officeDocument/2006/relationships/image" Target="../media/image-14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1.png"/><Relationship Id="rId4" Type="http://schemas.openxmlformats.org/officeDocument/2006/relationships/image" Target="../media/image-9-2.svg"/><Relationship Id="rId5" Type="http://schemas.openxmlformats.org/officeDocument/2006/relationships/image" Target="../media/image-9-1.png"/><Relationship Id="rId6" Type="http://schemas.openxmlformats.org/officeDocument/2006/relationships/image" Target="../media/image-9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6438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Фонетика и графика. Звуки и буквы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463925"/>
            <a:ext cx="6296860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Слог, ударение и орфоэпические нормы русского языка — 5 класс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56682" y="4228902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69602"/>
            <a:ext cx="991270" cy="202009"/>
          </a:xfrm>
          <a:prstGeom prst="roundRect">
            <a:avLst>
              <a:gd name="adj" fmla="val 19772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32712" y="505222"/>
            <a:ext cx="1458380" cy="130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ВВЕДЕНИЕ В ТЕМУ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61475" y="705743"/>
            <a:ext cx="4051496" cy="371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Наука о звуках и буквах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61475" y="1282105"/>
            <a:ext cx="5847311" cy="49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Человеческая речь состоит из звуков, которые мы складываем в слова. Чтобы зафиксировать эти слова на бумаге или экране, мы используем специальные графические знаки — буквы. Изучением этих двух явлений занимаются два раздела языкознания.</a:t>
            </a:r>
            <a:endParaRPr lang="en-US" sz="9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868388"/>
            <a:ext cx="5847311" cy="8611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43834" y="1999952"/>
            <a:ext cx="14858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Фонетика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843834" y="2271117"/>
            <a:ext cx="5533390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 лингвистики, который изучает 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звуки речи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их свойства и законы сочетания друг с другом.</a:t>
            </a:r>
            <a:endParaRPr lang="en-US" sz="9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814935"/>
            <a:ext cx="5847311" cy="69770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3834" y="2946499"/>
            <a:ext cx="1485863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Графика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843834" y="3217664"/>
            <a:ext cx="5533390" cy="163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Раздел, который изучает 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буквы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их начертание и соотношение со звуками.</a:t>
            </a:r>
            <a:endParaRPr lang="en-US" sz="9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5045" y="1301254"/>
            <a:ext cx="4731425" cy="47315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61475" y="6224885"/>
            <a:ext cx="11478330" cy="163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753566"/>
            <a:ext cx="1613356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803176"/>
            <a:ext cx="2024508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КЛЮЧЕВОЕ ПРАВИЛО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38062" y="1130598"/>
            <a:ext cx="491557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Запомните навсегда!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895376"/>
            <a:ext cx="10868745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Звуки и буквы — это совершенно разные вещи</a:t>
            </a:r>
            <a:endParaRPr lang="en-US" sz="4450" dirty="0"/>
          </a:p>
        </p:txBody>
      </p:sp>
      <p:sp>
        <p:nvSpPr>
          <p:cNvPr id="6" name="Shape 4"/>
          <p:cNvSpPr/>
          <p:nvPr/>
        </p:nvSpPr>
        <p:spPr>
          <a:xfrm>
            <a:off x="661475" y="3569791"/>
            <a:ext cx="10868745" cy="1236563"/>
          </a:xfrm>
          <a:prstGeom prst="roundRect">
            <a:avLst>
              <a:gd name="adj" fmla="val 561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7825" y="3576141"/>
            <a:ext cx="5428023" cy="1223863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8" name="Text 6"/>
          <p:cNvSpPr/>
          <p:nvPr/>
        </p:nvSpPr>
        <p:spPr>
          <a:xfrm>
            <a:off x="833119" y="3741440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🔊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Звуки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3119" y="4105473"/>
            <a:ext cx="50974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слышим и произносим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Они живут в устной речи. В русском языке —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42 звука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5848" y="3576141"/>
            <a:ext cx="5428023" cy="1223863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11" name="Shape 9"/>
          <p:cNvSpPr/>
          <p:nvPr/>
        </p:nvSpPr>
        <p:spPr>
          <a:xfrm>
            <a:off x="6095848" y="3576141"/>
            <a:ext cx="19050" cy="1223863"/>
          </a:xfrm>
          <a:prstGeom prst="roundRect">
            <a:avLst>
              <a:gd name="adj" fmla="val 364642"/>
            </a:avLst>
          </a:prstGeom>
          <a:solidFill>
            <a:srgbClr val="E2C8B5"/>
          </a:solidFill>
          <a:ln/>
        </p:spPr>
      </p:sp>
      <p:sp>
        <p:nvSpPr>
          <p:cNvPr id="12" name="Text 10"/>
          <p:cNvSpPr/>
          <p:nvPr/>
        </p:nvSpPr>
        <p:spPr>
          <a:xfrm>
            <a:off x="6261142" y="3741440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✏️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Буквы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61142" y="4105473"/>
            <a:ext cx="50974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видим, пишем, читаем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Это графические значки для обозначения звуков. В алфавите —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33 буквы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61475" y="4992390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E2CF"/>
          </a:solidFill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5232102"/>
            <a:ext cx="206667" cy="16529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198731" y="5198963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Звуков в русском языке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гораздо больше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чем букв: 42 звука против 33 букв!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61475" y="583971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823615"/>
            <a:ext cx="1270067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4" name="Text 1"/>
          <p:cNvSpPr/>
          <p:nvPr/>
        </p:nvSpPr>
        <p:spPr>
          <a:xfrm>
            <a:off x="5332577" y="873224"/>
            <a:ext cx="1681220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ГЛАСНЫЕ ЗВУКИ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233360" y="1200646"/>
            <a:ext cx="674124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Гласные звуки русского языка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5233360" y="1965424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Гласные звуки образуются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только с помощью голоса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Воздух проходит через рот свободно, не встречая никаких преград. В русском языке всего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6 гласных звуков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[а], [о], [у], [ы], [э], [и].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233360" y="2945309"/>
            <a:ext cx="6296860" cy="1236563"/>
          </a:xfrm>
          <a:prstGeom prst="roundRect">
            <a:avLst>
              <a:gd name="adj" fmla="val 561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05005" y="3116957"/>
            <a:ext cx="2082450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💪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Сильная позиция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405005" y="3480991"/>
            <a:ext cx="595357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 ударением гласный звук слышится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чётко и ясно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не изменяется: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дóм, лéс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3360" y="4347170"/>
            <a:ext cx="6296860" cy="1236563"/>
          </a:xfrm>
          <a:prstGeom prst="roundRect">
            <a:avLst>
              <a:gd name="adj" fmla="val 561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05005" y="4518819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📉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Слабая позиция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405005" y="4882852"/>
            <a:ext cx="595357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Без ударения гласные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редуцируются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произносятся короче и меняются: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водá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звучит как [вадá].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233360" y="5769769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24484"/>
            <a:ext cx="1456296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474093"/>
            <a:ext cx="1867449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СОГЛАСНЫЕ ЗВУКИ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801515"/>
            <a:ext cx="721054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Согласные звуки русского языка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542415" y="2566293"/>
            <a:ext cx="5470785" cy="2416473"/>
          </a:xfrm>
          <a:prstGeom prst="roundRect">
            <a:avLst>
              <a:gd name="adj" fmla="val 4928"/>
            </a:avLst>
          </a:prstGeom>
          <a:solidFill>
            <a:srgbClr val="D2600F"/>
          </a:solidFill>
          <a:ln/>
        </p:spPr>
      </p:sp>
      <p:sp>
        <p:nvSpPr>
          <p:cNvPr id="6" name="Text 4"/>
          <p:cNvSpPr/>
          <p:nvPr/>
        </p:nvSpPr>
        <p:spPr>
          <a:xfrm>
            <a:off x="707710" y="2731591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образуются?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3155355"/>
            <a:ext cx="5140196" cy="147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Согласные звуки состоят из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шума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из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голоса и шума</a:t>
            </a:r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При произношении воздух встречает преграды: зубы, губы или язык.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русском языке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36 согласных звуков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это намного больше, чем гласных.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731591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делятся?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3155355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 согласные строго делятся по двум признакам: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568799"/>
            <a:ext cx="5232666" cy="58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По звонкости: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звонкие и глухие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По твёрдости: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твёрдые и мягкие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4304705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из этих признаков важен при фонетическом разборе слова.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1475" y="5168801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62657"/>
            <a:ext cx="807720" cy="143669"/>
          </a:xfrm>
          <a:prstGeom prst="roundRect">
            <a:avLst>
              <a:gd name="adj" fmla="val 21153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15647" y="489744"/>
            <a:ext cx="1308960" cy="89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5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ЗВОНКИЕ И ГЛУХИЕ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26070"/>
            <a:ext cx="3757122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Звонкие и глухие согласные</a:t>
            </a: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982762"/>
            <a:ext cx="8737381" cy="4876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5959574"/>
            <a:ext cx="5324044" cy="223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7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Звонкие</a:t>
            </a:r>
            <a:pPr algn="l" indent="0" marL="0">
              <a:lnSpc>
                <a:spcPct val="103000"/>
              </a:lnSpc>
              <a:buNone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согласные образуются с участием </a:t>
            </a:r>
            <a:pPr algn="l" indent="0" marL="0">
              <a:lnSpc>
                <a:spcPct val="103000"/>
              </a:lnSpc>
              <a:buNone/>
            </a:pPr>
            <a:r>
              <a:rPr lang="en-US" sz="7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голоса и шума</a:t>
            </a:r>
            <a:pPr algn="l" indent="0" marL="0">
              <a:lnSpc>
                <a:spcPct val="103000"/>
              </a:lnSpc>
              <a:buNone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Когда произносите их — приложите руку к горлу: почувствуете вибрацию.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6212526" y="5959574"/>
            <a:ext cx="5324044" cy="223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7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Глухие</a:t>
            </a:r>
            <a:pPr algn="l" indent="0" marL="0">
              <a:lnSpc>
                <a:spcPct val="103000"/>
              </a:lnSpc>
              <a:buNone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согласные образуются </a:t>
            </a:r>
            <a:pPr algn="l" indent="0" marL="0">
              <a:lnSpc>
                <a:spcPct val="103000"/>
              </a:lnSpc>
              <a:buNone/>
            </a:pPr>
            <a:r>
              <a:rPr lang="en-US" sz="7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без участия голоса</a:t>
            </a:r>
            <a:pPr algn="l" indent="0" marL="0">
              <a:lnSpc>
                <a:spcPct val="103000"/>
              </a:lnSpc>
              <a:buNone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только шум. Звуки [х, ц, ч', щ'] и сонорные [л, м, н, р, й'] не имеют пар.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661475" y="6283424"/>
            <a:ext cx="11478330" cy="111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7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74887"/>
            <a:ext cx="1481100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524496"/>
            <a:ext cx="1892253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ТВЁРДЫЕ И МЯГКИЕ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851918"/>
            <a:ext cx="718821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Твёрдость и мягкость согласных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61669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Большинство согласных звуков имеют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пары по твёрдости-мягкости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например, [в] — [в'], [мама] — [мяч]. Но есть важные исключения, которые нужно запомнить.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331964"/>
            <a:ext cx="5351725" cy="1600398"/>
          </a:xfrm>
          <a:prstGeom prst="roundRect">
            <a:avLst>
              <a:gd name="adj" fmla="val 434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33119" y="3503613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🪨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Всегда ТВЁРДЫЕ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867646"/>
            <a:ext cx="5008437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Звуки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[ж], [ш], [ц]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пары нет. Они произносятся твёрдо даже перед Ь или И.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жизнь → [жызн']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8495" y="3331964"/>
            <a:ext cx="5351725" cy="1600398"/>
          </a:xfrm>
          <a:prstGeom prst="roundRect">
            <a:avLst>
              <a:gd name="adj" fmla="val 434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0139" y="3503613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🌸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Всегда МЯГКИЕ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0139" y="3867646"/>
            <a:ext cx="5008437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Звуки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[й'], [ч'], [щ']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пары нет. Они всегда произносятся мягко.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чаша → [ч'аша]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1475" y="511839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35398"/>
            <a:ext cx="1389028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60691" y="1485007"/>
            <a:ext cx="1800180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КОВАРНЫЕ БУКВЫ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812429"/>
            <a:ext cx="621292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Двойная роль букв Е, Ё, Ю, Я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395240"/>
            <a:ext cx="55405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Буквы, которые умеют превращаться в два звука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90175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Буквы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Е, Ё, Ю, 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русском языке уникальны. В зависимости от позиции в слове они обозначают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один или два звука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352403"/>
            <a:ext cx="5351725" cy="16194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22017" y="3536752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Один звук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22017" y="3894435"/>
            <a:ext cx="4906840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 согласного они обозначают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мягкость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этого согласного и один гласный звук [э], [о], [у] или [а].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мёд → [м'от] — 3 буквы, 3 звука</a:t>
            </a:r>
            <a:endParaRPr lang="en-US" sz="1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3352403"/>
            <a:ext cx="5351725" cy="16194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439037" y="3536752"/>
            <a:ext cx="267000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Два звука (йотированные)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6439037" y="3894435"/>
            <a:ext cx="4906840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определённых позициях они дают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два звука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первый из которых всегда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[й']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t>Пример: ель → [й'эл'] — 3 буквы, 3 звука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661475" y="5157887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80418"/>
            <a:ext cx="1932435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330027"/>
            <a:ext cx="2343587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ЗВУКА: ТРИ ПОЗИЦИИ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57449"/>
            <a:ext cx="6534979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Три позиции для двух звуков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240260"/>
            <a:ext cx="77877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Запомните эти три ситуации для правильного фонетического разбора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46772"/>
            <a:ext cx="3512653" cy="23801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93781" y="285561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45819" y="342721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 начале слова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45819" y="3784898"/>
            <a:ext cx="3143965" cy="1157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Буквы Е, Ё, Ю, Я стоят на самом первом месте.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Ель → [й'эл'], Юла → [й'ула], Ягода → [й'агада]</a:t>
            </a:r>
            <a:endParaRPr lang="en-US" sz="1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422" y="2746772"/>
            <a:ext cx="3512752" cy="238015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971728" y="285561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4523766" y="342721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После гласных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23766" y="3784898"/>
            <a:ext cx="3144064" cy="1157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Буквы Е, Ё, Ю, Я стоят сразу после другой гласной буквы.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Маяк → [май'ак], Поёт → [пай'от], Каюта → [кай'ута]</a:t>
            </a:r>
            <a:endParaRPr lang="en-US" sz="13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68" y="2746772"/>
            <a:ext cx="3512653" cy="238015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649774" y="285561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8201812" y="342721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После Ъ и Ь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201812" y="3784898"/>
            <a:ext cx="3143965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Буквы Е, Ё, Ю, Я стоят после разделительных знаков.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Вьюга → [в'й'уга], Съезд → [сй'эст]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61475" y="5312966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98388"/>
            <a:ext cx="1348051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4" name="Text 1"/>
          <p:cNvSpPr/>
          <p:nvPr/>
        </p:nvSpPr>
        <p:spPr>
          <a:xfrm>
            <a:off x="760691" y="647998"/>
            <a:ext cx="1759204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БУКВЫ БЕЗ ЗВУКА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975420"/>
            <a:ext cx="5595698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Буквы-невидимки: Ъ и Ь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1740198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Разделительный твёрдый знак (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Ъ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и разделительный мягкий знак (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Ь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сами по себе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не обозначают никаких звуков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Их задача — управлять соседними звуками.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61475" y="2720082"/>
            <a:ext cx="6296860" cy="1594048"/>
          </a:xfrm>
          <a:prstGeom prst="roundRect">
            <a:avLst>
              <a:gd name="adj" fmla="val 435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33119" y="2891730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Ъ — твёрдый знак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33119" y="3249414"/>
            <a:ext cx="5953571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Разделяет согласный приставки и гласную корня. Буквы Е, Ё, Ю, Я после него дают два звука.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подъезд → [падй'эст]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479429"/>
            <a:ext cx="6296860" cy="1329432"/>
          </a:xfrm>
          <a:prstGeom prst="roundRect">
            <a:avLst>
              <a:gd name="adj" fmla="val 5225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33119" y="465107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Ь — мягкий знак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33119" y="5008761"/>
            <a:ext cx="5953571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1.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Обозначает мягкость согласного: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соль, пальцы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2.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Разделяет звуки (разделительный):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вьюга, семья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61475" y="5994896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40979"/>
            <a:ext cx="1253895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690588"/>
            <a:ext cx="1665047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ТРАНСКРИПЦИЯ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2018010"/>
            <a:ext cx="579661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Что такое транскрипция?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600821"/>
            <a:ext cx="505318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записать точную звуковую форму слова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3107333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Транскрипция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специальная запись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которая показывает, как именно слово звучит в реальности, а не как оно пишется.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355798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3485" y="358899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198830" y="3614837"/>
            <a:ext cx="224070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Квадратные скобки [ ]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98830" y="3972520"/>
            <a:ext cx="294771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Транскрипция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всегда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записывается внутри квадратных скобок: [слово].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53213" y="355798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15223" y="358899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4890568" y="361483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Знак мягкости ' 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890568" y="3972520"/>
            <a:ext cx="294781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Мягкость звука обозначается запятой вверху справа от буквы. Пример: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люди → [л'уд'и]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45050" y="355798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07060" y="358899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8582406" y="3614837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Запретные буквы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582406" y="3972520"/>
            <a:ext cx="294781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транскрипции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никогда не используются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буквы Е, Ё, Ю, Я, Ъ, Ь. Пишем только реальные звуки.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61475" y="4952405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69602"/>
            <a:ext cx="899098" cy="202009"/>
          </a:xfrm>
          <a:prstGeom prst="roundRect">
            <a:avLst>
              <a:gd name="adj" fmla="val 19772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32712" y="505222"/>
            <a:ext cx="1366208" cy="130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СЛОГОДЕЛЕНИЕ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61475" y="705743"/>
            <a:ext cx="4733211" cy="371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слово делится на слоги?</a:t>
            </a:r>
            <a:endParaRPr lang="en-US" sz="23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301254"/>
            <a:ext cx="4731425" cy="47315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689160" y="1282105"/>
            <a:ext cx="6456895" cy="163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Слог — это один звук или несколько звуков, произносимых 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одним толчком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выдыхаемого воздуха.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689160" y="1541562"/>
            <a:ext cx="5847311" cy="539948"/>
          </a:xfrm>
          <a:prstGeom prst="roundRect">
            <a:avLst>
              <a:gd name="adj" fmla="val 9247"/>
            </a:avLst>
          </a:prstGeom>
          <a:solidFill>
            <a:srgbClr val="FCE2CF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021" y="1713012"/>
            <a:ext cx="148527" cy="11886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75409" y="1648123"/>
            <a:ext cx="5342201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Золотое правило: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Сколько в слове гласных букв — столько и слогов! Это закон русского языка.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5689160" y="2177554"/>
            <a:ext cx="5847311" cy="416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spcAft>
                <a:spcPts val="600"/>
              </a:spcAft>
              <a:buNone/>
            </a:pPr>
            <a:r>
              <a:rPr lang="en-US" sz="9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а-на-нас — 3 гласные, 3 слога.</a:t>
            </a:r>
            <a:endParaRPr lang="en-US" sz="9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⚠️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Важно: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Деление слова на слоги для произношения 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часто не совпадает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 правилами переноса!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61475" y="6224885"/>
            <a:ext cx="11478330" cy="163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45803"/>
            <a:ext cx="878858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395413"/>
            <a:ext cx="1290010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722834"/>
            <a:ext cx="720429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Особенности русского ударения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487612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 в русском языке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выделение одного слога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слове силой голоса и длительностью звучания. Ударный слог звучит громче и дольше остальных.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202880"/>
            <a:ext cx="5351725" cy="1858665"/>
          </a:xfrm>
          <a:prstGeom prst="roundRect">
            <a:avLst>
              <a:gd name="adj" fmla="val 3737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33119" y="3374529"/>
            <a:ext cx="21179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Свободное ударение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3119" y="3732213"/>
            <a:ext cx="5008437" cy="1157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 падать на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любой слог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слова: на первый (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кóмната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), на второй (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посýда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), на третий (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молокó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отличие от других языков, в русском нет фиксированного места ударения.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8495" y="3202880"/>
            <a:ext cx="5351725" cy="1858665"/>
          </a:xfrm>
          <a:prstGeom prst="roundRect">
            <a:avLst>
              <a:gd name="adj" fmla="val 3737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0139" y="3374529"/>
            <a:ext cx="221718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Подвижное ударение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0139" y="3732213"/>
            <a:ext cx="5008437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 изменении формы слова ударение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может переходить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 одного слога на другой.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водá — вóды, земля́ — зéмли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1475" y="524758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999927"/>
            <a:ext cx="952972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4" name="Text 1"/>
          <p:cNvSpPr/>
          <p:nvPr/>
        </p:nvSpPr>
        <p:spPr>
          <a:xfrm>
            <a:off x="760691" y="1049536"/>
            <a:ext cx="1364124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ОРФОЭПИЯ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1376958"/>
            <a:ext cx="480970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Что такое орфоэпия?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1959769"/>
            <a:ext cx="583520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Законы правильного и культурного произношения</a:t>
            </a:r>
            <a:endParaRPr lang="en-US" sz="16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66280"/>
            <a:ext cx="6296860" cy="15202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22017" y="2650629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Определение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22017" y="3008313"/>
            <a:ext cx="585197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Орфоэпия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это свод правил об образцовом, правильном произношении звуков и расстановке ударений в словах русского литературного языка.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151809"/>
            <a:ext cx="6296860" cy="125561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22017" y="4336157"/>
            <a:ext cx="257178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Зачем соблюдать нормы?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922017" y="4693841"/>
            <a:ext cx="585197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Ошибки в ударениях и произношении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портят нашу речь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мешают окружающим нас понимать. Речь — это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визитная карточка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человека.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661475" y="5593457"/>
            <a:ext cx="690644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17786"/>
            <a:ext cx="2087411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067395"/>
            <a:ext cx="2498563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ОРФОЭПИЧЕСКИЕ ЛОВУШКИ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394817"/>
            <a:ext cx="492172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Говорите правильно!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977628"/>
            <a:ext cx="623901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Слова, в которых часто делают ошибки (ВПР, диктанты)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61475" y="2484140"/>
            <a:ext cx="10868745" cy="2905323"/>
          </a:xfrm>
          <a:prstGeom prst="roundRect">
            <a:avLst>
              <a:gd name="adj" fmla="val 2391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9015" y="2490490"/>
            <a:ext cx="3617921" cy="48527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8" name="Text 6"/>
          <p:cNvSpPr/>
          <p:nvPr/>
        </p:nvSpPr>
        <p:spPr>
          <a:xfrm>
            <a:off x="834310" y="2596059"/>
            <a:ext cx="3896917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❌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Неверно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86937" y="2490490"/>
            <a:ext cx="3617921" cy="48527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0" name="Text 8"/>
          <p:cNvSpPr/>
          <p:nvPr/>
        </p:nvSpPr>
        <p:spPr>
          <a:xfrm>
            <a:off x="4452231" y="2596059"/>
            <a:ext cx="3896917" cy="270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✅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 Верно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04858" y="2490490"/>
            <a:ext cx="3617921" cy="48527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2" name="Text 10"/>
          <p:cNvSpPr/>
          <p:nvPr/>
        </p:nvSpPr>
        <p:spPr>
          <a:xfrm>
            <a:off x="8070152" y="2596059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Правило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4310" y="3084513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trike="sngStrike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зво́нит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452231" y="3084513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звони́т, звони́шь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070152" y="3084513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 всегда на последнем слоге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34310" y="3566616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trike="sngStrike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торта́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452231" y="3566616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то́рты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070152" y="3566616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 всегда на О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34310" y="4048720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trike="sngStrike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ката́лог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452231" y="4048720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катало́г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070152" y="4048720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 на последнем слоге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34310" y="4530824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trike="sngStrike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ба́ловать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452231" y="4530824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балова́ть, облегчи́ть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070152" y="4530824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Запомнить отдельно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34310" y="5012928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trike="sngStrike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ща́вель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452231" y="5012928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щаве́ль, жалюзи́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070152" y="5012928"/>
            <a:ext cx="38969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Ударение на последнем слоге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61475" y="557549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80418"/>
            <a:ext cx="2171943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330027"/>
            <a:ext cx="258309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ПРОИЗНОШЕНИЕ СОГЛАСНЫХ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57449"/>
            <a:ext cx="829825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Секреты правильного произношения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240260"/>
            <a:ext cx="554033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Буквы пишем одни — звуки произносим другие!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46772"/>
            <a:ext cx="3512653" cy="238015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293781" y="285561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45819" y="342721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Буквосочетание ЧТ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45819" y="3784898"/>
            <a:ext cx="3143965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словах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что, чтобы, что-то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сочетание ЧТ произносится как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[шт]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→ [што], чтобы → [штобы]</a:t>
            </a:r>
            <a:endParaRPr lang="en-US" sz="1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422" y="2746772"/>
            <a:ext cx="3512752" cy="238015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971728" y="285561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4523766" y="3427214"/>
            <a:ext cx="20673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Буквосочетание ЧН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23766" y="3784898"/>
            <a:ext cx="31440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некоторых словах ЧН произносится как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[шн]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конечно → [кан'эшна], скучно → [скушна]</a:t>
            </a:r>
            <a:endParaRPr lang="en-US" sz="13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68" y="2746772"/>
            <a:ext cx="3512653" cy="2380159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649774" y="285561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8201812" y="3427214"/>
            <a:ext cx="211201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Оглушение на конце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201812" y="3784898"/>
            <a:ext cx="3143965" cy="1157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Звонкие согласные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на конце слов всегда оглушаются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превращаются в глухие.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дуб → [дуп], друг → [друк]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61475" y="5312966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03226"/>
            <a:ext cx="1260443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252835"/>
            <a:ext cx="167159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ВАЖНАЯ НОРМА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580257"/>
            <a:ext cx="539964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Окончания -ОГО и -ЕГО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163068"/>
            <a:ext cx="73984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правильно читать окончания прилагательных и местоимений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66958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окончаниях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родительного падежа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имён прилагательных и местоимений буква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Г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произносится как звук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[в]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Это одно из самых важных орфоэпических правил.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3384848"/>
            <a:ext cx="10868745" cy="971947"/>
          </a:xfrm>
          <a:prstGeom prst="roundRect">
            <a:avLst>
              <a:gd name="adj" fmla="val 7147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7825" y="3391198"/>
            <a:ext cx="5428023" cy="959247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9" name="Text 7"/>
          <p:cNvSpPr/>
          <p:nvPr/>
        </p:nvSpPr>
        <p:spPr>
          <a:xfrm>
            <a:off x="833119" y="3556496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📝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Как пишем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3119" y="3920530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доброго, синего, его, кого, чего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095848" y="3391198"/>
            <a:ext cx="5428023" cy="959247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12" name="Shape 10"/>
          <p:cNvSpPr/>
          <p:nvPr/>
        </p:nvSpPr>
        <p:spPr>
          <a:xfrm>
            <a:off x="6095848" y="3391198"/>
            <a:ext cx="19050" cy="959247"/>
          </a:xfrm>
          <a:prstGeom prst="roundRect">
            <a:avLst>
              <a:gd name="adj" fmla="val 364642"/>
            </a:avLst>
          </a:prstGeom>
          <a:solidFill>
            <a:srgbClr val="E2C8B5"/>
          </a:solidFill>
          <a:ln/>
        </p:spPr>
      </p:sp>
      <p:sp>
        <p:nvSpPr>
          <p:cNvPr id="13" name="Text 11"/>
          <p:cNvSpPr/>
          <p:nvPr/>
        </p:nvSpPr>
        <p:spPr>
          <a:xfrm>
            <a:off x="6261142" y="3556496"/>
            <a:ext cx="2067369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🔊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 Как произносим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61142" y="3920530"/>
            <a:ext cx="509743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[добрава], [с'ин'ива], [й'ивó], [кавó], [ч'ивó]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1475" y="4542830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4782542"/>
            <a:ext cx="206667" cy="16529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198731" y="4749403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Написание этих окончаний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нельзя проверять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их реальным произношением — они проверяются по правилу!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61475" y="5390158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59780"/>
            <a:ext cx="1648578" cy="272752"/>
          </a:xfrm>
          <a:prstGeom prst="roundRect">
            <a:avLst>
              <a:gd name="adj" fmla="val 18464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51365" y="504726"/>
            <a:ext cx="2078382" cy="182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9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ФОНЕТИЧЕСКИЙ РАЗБОР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1475" y="786805"/>
            <a:ext cx="7770122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Порядок фонетического разбора слова</a:t>
            </a:r>
            <a:endParaRPr lang="en-US" sz="29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500" y="1458913"/>
            <a:ext cx="10520595" cy="39479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336045" y="4448434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Подсчёт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336215" y="4295590"/>
            <a:ext cx="1586822" cy="61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Характеристика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347253" y="4295590"/>
            <a:ext cx="1586822" cy="61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Транскрипция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3358291" y="4448434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Ударение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325854" y="4448434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Написать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61475" y="5559623"/>
            <a:ext cx="10868745" cy="8385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spcAft>
                <a:spcPts val="1200"/>
              </a:spcAft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Следуя этому алгоритму строго по шагам, вы никогда не пропустите ни одного важного пункта при разборе. Помните: характеристика каждого звука включает все его свойства — для гласного (ударный/безударный), для согласного (звонкий/глухой, твёрдый/мягкий, парный/непарный).</a:t>
            </a:r>
            <a:endParaRPr lang="en-US" sz="115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1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80132"/>
            <a:ext cx="876179" cy="310952"/>
          </a:xfrm>
          <a:prstGeom prst="roundRect">
            <a:avLst>
              <a:gd name="adj" fmla="val 17871"/>
            </a:avLst>
          </a:prstGeom>
          <a:solidFill>
            <a:srgbClr val="FCE2CF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629741"/>
            <a:ext cx="1287331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ПРАКТИКА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957163"/>
            <a:ext cx="8131666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Практика: Посчитайте буквы и звуки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661475" y="1721941"/>
            <a:ext cx="10868745" cy="3257848"/>
          </a:xfrm>
          <a:prstGeom prst="roundRect">
            <a:avLst>
              <a:gd name="adj" fmla="val 2132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8122" y="1728291"/>
            <a:ext cx="2171150" cy="47892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7" name="Text 5"/>
          <p:cNvSpPr/>
          <p:nvPr/>
        </p:nvSpPr>
        <p:spPr>
          <a:xfrm>
            <a:off x="833417" y="1833860"/>
            <a:ext cx="24469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Слово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39272" y="1728291"/>
            <a:ext cx="2171150" cy="47892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9" name="Text 7"/>
          <p:cNvSpPr/>
          <p:nvPr/>
        </p:nvSpPr>
        <p:spPr>
          <a:xfrm>
            <a:off x="3007741" y="1833860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Транскрипция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10422" y="1728291"/>
            <a:ext cx="2171150" cy="47892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1" name="Text 9"/>
          <p:cNvSpPr/>
          <p:nvPr/>
        </p:nvSpPr>
        <p:spPr>
          <a:xfrm>
            <a:off x="5178891" y="1833860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Букв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181571" y="1728291"/>
            <a:ext cx="2171150" cy="47892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3" name="Text 11"/>
          <p:cNvSpPr/>
          <p:nvPr/>
        </p:nvSpPr>
        <p:spPr>
          <a:xfrm>
            <a:off x="7350040" y="1833860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Звуков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352721" y="1728291"/>
            <a:ext cx="2171150" cy="478929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5" name="Text 13"/>
          <p:cNvSpPr/>
          <p:nvPr/>
        </p:nvSpPr>
        <p:spPr>
          <a:xfrm>
            <a:off x="9521190" y="1833860"/>
            <a:ext cx="24469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Объяснение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33417" y="2315964"/>
            <a:ext cx="24469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Юг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007741" y="2315964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[й'ук]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178891" y="2315964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50040" y="2315964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521190" y="2315964"/>
            <a:ext cx="183738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Ю в начале слова → 2 звука [й'у]. Г оглушается → [к]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33417" y="3327301"/>
            <a:ext cx="24469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Конь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007741" y="3327301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[кон']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178891" y="3327301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350040" y="3327301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521190" y="3327301"/>
            <a:ext cx="183738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Ь звука не обозначает, лишь смягчает Н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33417" y="4338638"/>
            <a:ext cx="244697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Семья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007741" y="4338638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[с'им'й'а]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178891" y="4338638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350040" y="4338638"/>
            <a:ext cx="2443796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521190" y="4338638"/>
            <a:ext cx="183738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Ь звука не даёт, но Я после Ь → 2 звука [й'а]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661475" y="5165824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E2CF"/>
          </a:solidFill>
          <a:ln/>
        </p:spPr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5405537"/>
            <a:ext cx="206667" cy="165298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1198731" y="5372398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Количество букв и звуков совпадает редко! Всегда проверяйте каждую букву отдельно.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661475" y="6013152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46298"/>
            <a:ext cx="940669" cy="250825"/>
          </a:xfrm>
          <a:prstGeom prst="roundRect">
            <a:avLst>
              <a:gd name="adj" fmla="val 18832"/>
            </a:avLst>
          </a:prstGeom>
          <a:solidFill>
            <a:srgbClr val="FCE2CF"/>
          </a:solidFill>
          <a:ln/>
        </p:spPr>
      </p:sp>
      <p:sp>
        <p:nvSpPr>
          <p:cNvPr id="4" name="Text 1"/>
          <p:cNvSpPr/>
          <p:nvPr/>
        </p:nvSpPr>
        <p:spPr>
          <a:xfrm>
            <a:off x="5317694" y="588466"/>
            <a:ext cx="1381587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8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ИТОГИ УРОКА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233360" y="844848"/>
            <a:ext cx="4238420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Главные итоги урока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5233360" y="1463278"/>
            <a:ext cx="281080" cy="1757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233360" y="1683147"/>
            <a:ext cx="6296860" cy="1905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8" name="Text 5"/>
          <p:cNvSpPr/>
          <p:nvPr/>
        </p:nvSpPr>
        <p:spPr>
          <a:xfrm>
            <a:off x="5233360" y="1791494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Звуки ≠ Буквы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33360" y="2082701"/>
            <a:ext cx="629686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Звуки мы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слышим и произносим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буквы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пишем и видим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В русском языке 42 звука и 33 буквы.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233360" y="2723654"/>
            <a:ext cx="281080" cy="1757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02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233360" y="2943523"/>
            <a:ext cx="6296860" cy="1905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2" name="Text 9"/>
          <p:cNvSpPr/>
          <p:nvPr/>
        </p:nvSpPr>
        <p:spPr>
          <a:xfrm>
            <a:off x="5233360" y="3051870"/>
            <a:ext cx="2960514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Буквы и звуки часто не совпадают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233360" y="3343077"/>
            <a:ext cx="629686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Буквы Е, Ё, Ю, Я и знаки Ъ, Ь нарушают равенство числа букв и звуков в слове.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233360" y="3775968"/>
            <a:ext cx="281080" cy="1757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233360" y="3995837"/>
            <a:ext cx="6296860" cy="1905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6" name="Text 13"/>
          <p:cNvSpPr/>
          <p:nvPr/>
        </p:nvSpPr>
        <p:spPr>
          <a:xfrm>
            <a:off x="5233360" y="4104184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Слоги и ударение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233360" y="4395391"/>
            <a:ext cx="629686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Слогов столько, сколько гласных. Ударение в русском языке — свободное и подвижное.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233360" y="4828282"/>
            <a:ext cx="281080" cy="1757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Bitter Light" pitchFamily="34" charset="0"/>
                <a:ea typeface="Bitter Light" pitchFamily="34" charset="-122"/>
                <a:cs typeface="Bitter Light" pitchFamily="34" charset="-120"/>
              </a:rPr>
              <a:t>04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233360" y="5048151"/>
            <a:ext cx="6296860" cy="1905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20" name="Text 17"/>
          <p:cNvSpPr/>
          <p:nvPr/>
        </p:nvSpPr>
        <p:spPr>
          <a:xfrm>
            <a:off x="5233360" y="5156498"/>
            <a:ext cx="2320371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Орфоэпия — культура речи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233360" y="5447705"/>
            <a:ext cx="629686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Соблюдение норм правильного произношения и ударения — признак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грамотного и культурного</a:t>
            </a:r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человека.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928568" y="6103541"/>
            <a:ext cx="6906444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3000"/>
              </a:lnSpc>
              <a:buNone/>
            </a:pPr>
            <a:r>
              <a:rPr lang="en-US" sz="11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2026-07-05T16:18:51Z</dcterms:created>
  <dcterms:modified xsi:type="dcterms:W3CDTF">2026-07-05T16:18:51Z</dcterms:modified>
</cp:coreProperties>
</file>