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embeddedFontLst>
    <p:embeddedFont>
      <p:font typeface="Lato Thin"/>
      <p:regular r:id="rId201314"/>
    </p:embeddedFont>
    <p:embeddedFont>
      <p:font typeface="Lato Light"/>
      <p:regular r:id="rId201315"/>
    </p:embeddedFont>
    <p:embeddedFont>
      <p:font typeface="Lato"/>
      <p:regular r:id="rId201316"/>
    </p:embeddedFont>
    <p:embeddedFont>
      <p:font typeface="Lato Bold"/>
      <p:regular r:id="rId201317"/>
    </p:embeddedFont>
    <p:embeddedFont>
      <p:font typeface="Lato Black"/>
      <p:regular r:id="rId2013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ECE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3.png"/><Relationship Id="rId6" Type="http://schemas.openxmlformats.org/officeDocument/2006/relationships/image" Target="../media/image-3-4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image" Target="../media/image-4-2.png"/><Relationship Id="rId5" Type="http://schemas.openxmlformats.org/officeDocument/2006/relationships/image" Target="../media/image-4-3.svg"/><Relationship Id="rId6" Type="http://schemas.openxmlformats.org/officeDocument/2006/relationships/image" Target="../media/image-4-2.png"/><Relationship Id="rId7" Type="http://schemas.openxmlformats.org/officeDocument/2006/relationships/image" Target="../media/image-4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1.png"/><Relationship Id="rId4" Type="http://schemas.openxmlformats.org/officeDocument/2006/relationships/image" Target="../media/image-13-2.sv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svg"/><Relationship Id="rId4" Type="http://schemas.openxmlformats.org/officeDocument/2006/relationships/image" Target="../media/image-14-2.png"/><Relationship Id="rId5" Type="http://schemas.openxmlformats.org/officeDocument/2006/relationships/image" Target="../media/image-14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svg"/><Relationship Id="rId3" Type="http://schemas.openxmlformats.org/officeDocument/2006/relationships/image" Target="../media/image-17-1.png"/><Relationship Id="rId4" Type="http://schemas.openxmlformats.org/officeDocument/2006/relationships/image" Target="../media/image-17-2.sv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svg"/><Relationship Id="rId4" Type="http://schemas.openxmlformats.org/officeDocument/2006/relationships/image" Target="../media/image-19-2.png"/><Relationship Id="rId5" Type="http://schemas.openxmlformats.org/officeDocument/2006/relationships/image" Target="../media/image-19-3.svg"/><Relationship Id="rId6" Type="http://schemas.openxmlformats.org/officeDocument/2006/relationships/image" Target="../media/image-19-6.png"/><Relationship Id="rId7" Type="http://schemas.openxmlformats.org/officeDocument/2006/relationships/image" Target="../media/image-19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287885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Морфемика и словообразование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752652"/>
            <a:ext cx="6296860" cy="81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Состав слова, способы образования и сложные слова — </a:t>
            </a:r>
            <a:pPr algn="ctr" indent="0" marL="0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6 класс</a:t>
            </a:r>
            <a:endParaRPr lang="en-US" sz="1450" dirty="0"/>
          </a:p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82638"/>
            <a:ext cx="710904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Две важные науки о слове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51311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Каждое слово в русском языке устроено как конструктор — оно состоит из отдельных деталей, каждая из которых несёт свой смысл.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368774"/>
            <a:ext cx="5339820" cy="1391543"/>
          </a:xfrm>
          <a:prstGeom prst="roundRect">
            <a:avLst>
              <a:gd name="adj" fmla="val 2038"/>
            </a:avLst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3557786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Морфемика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0482" y="3966468"/>
            <a:ext cx="49618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Раздел языкознания, изучающий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состав слова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из каких «кирпичиков» (морфем) оно состоит.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190301" y="3368774"/>
            <a:ext cx="5339919" cy="1391543"/>
          </a:xfrm>
          <a:prstGeom prst="roundRect">
            <a:avLst>
              <a:gd name="adj" fmla="val 2038"/>
            </a:avLst>
          </a:prstGeom>
          <a:solidFill>
            <a:srgbClr val="E5DFD2"/>
          </a:solidFill>
          <a:ln/>
        </p:spPr>
      </p:sp>
      <p:sp>
        <p:nvSpPr>
          <p:cNvPr id="8" name="Text 6"/>
          <p:cNvSpPr/>
          <p:nvPr/>
        </p:nvSpPr>
        <p:spPr>
          <a:xfrm>
            <a:off x="6379308" y="3557786"/>
            <a:ext cx="236323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Словообразование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379308" y="3966468"/>
            <a:ext cx="49619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Раздел, изучающий,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как и с помощью каких средств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возникают новые слова в языке.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356682" y="497294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85502"/>
            <a:ext cx="4816355" cy="494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Что такое морфема?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5233360" y="1378148"/>
            <a:ext cx="6296860" cy="795040"/>
          </a:xfrm>
          <a:prstGeom prst="roundRect">
            <a:avLst>
              <a:gd name="adj" fmla="val 2984"/>
            </a:avLst>
          </a:prstGeom>
          <a:solidFill>
            <a:srgbClr val="E7E7E4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511" y="1596132"/>
            <a:ext cx="197639" cy="15815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747301" y="1549896"/>
            <a:ext cx="5624769" cy="464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Морфема</a:t>
            </a:r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это мельчайшая значимая часть слова. В отличие от буквы, морфема всегда несёт собственный смысл.</a:t>
            </a:r>
            <a:endParaRPr lang="en-US" sz="12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2322016"/>
            <a:ext cx="6296860" cy="114567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486759" y="2499221"/>
            <a:ext cx="1976884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Главное свойство</a:t>
            </a:r>
            <a:endParaRPr lang="en-US" sz="1550" dirty="0"/>
          </a:p>
        </p:txBody>
      </p:sp>
      <p:sp>
        <p:nvSpPr>
          <p:cNvPr id="9" name="Text 4"/>
          <p:cNvSpPr/>
          <p:nvPr/>
        </p:nvSpPr>
        <p:spPr>
          <a:xfrm>
            <a:off x="5486759" y="2825750"/>
            <a:ext cx="5866261" cy="464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Морфема — наименьшая часть слова с собственным значением. Буква смысла не имеет, морфема — имеет.</a:t>
            </a:r>
            <a:endParaRPr lang="en-US" sz="12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3360" y="3599954"/>
            <a:ext cx="6296860" cy="114567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486759" y="3777159"/>
            <a:ext cx="2175714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Пример: </a:t>
            </a:r>
            <a:pPr algn="l" indent="0" marL="0">
              <a:lnSpc>
                <a:spcPct val="104000"/>
              </a:lnSpc>
              <a:buNone/>
            </a:pPr>
            <a:r>
              <a:rPr lang="en-US" sz="15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настольный</a:t>
            </a:r>
            <a:endParaRPr lang="en-US" sz="1550" dirty="0"/>
          </a:p>
        </p:txBody>
      </p:sp>
      <p:sp>
        <p:nvSpPr>
          <p:cNvPr id="12" name="Text 6"/>
          <p:cNvSpPr/>
          <p:nvPr/>
        </p:nvSpPr>
        <p:spPr>
          <a:xfrm>
            <a:off x="5486759" y="4103688"/>
            <a:ext cx="5866261" cy="464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Суффикс </a:t>
            </a:r>
            <a:pPr algn="l" indent="0" marL="0">
              <a:lnSpc>
                <a:spcPct val="122000"/>
              </a:lnSpc>
              <a:buNone/>
            </a:pPr>
            <a:r>
              <a:rPr lang="en-US" sz="1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-н-</a:t>
            </a:r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означает признак предмета; приставка </a:t>
            </a:r>
            <a:pPr algn="l" indent="0" marL="0">
              <a:lnSpc>
                <a:spcPct val="122000"/>
              </a:lnSpc>
              <a:buNone/>
            </a:pPr>
            <a:r>
              <a:rPr lang="en-US" sz="1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на-</a:t>
            </a:r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указывает на нахождение на поверхности.</a:t>
            </a:r>
            <a:endParaRPr lang="en-US" sz="12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33360" y="4877891"/>
            <a:ext cx="6296860" cy="91330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486759" y="5055096"/>
            <a:ext cx="1976884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Виды морфем</a:t>
            </a:r>
            <a:endParaRPr lang="en-US" sz="1550" dirty="0"/>
          </a:p>
        </p:txBody>
      </p:sp>
      <p:sp>
        <p:nvSpPr>
          <p:cNvPr id="15" name="Text 8"/>
          <p:cNvSpPr/>
          <p:nvPr/>
        </p:nvSpPr>
        <p:spPr>
          <a:xfrm>
            <a:off x="5486759" y="5381625"/>
            <a:ext cx="5866261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Корни, приставки, суффиксы, окончания — каждая играет свою роль в слове.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4928568" y="5940028"/>
            <a:ext cx="6906444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2000"/>
              </a:lnSpc>
              <a:buNone/>
            </a:pPr>
            <a:r>
              <a:rPr lang="en-US" sz="12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737890"/>
            <a:ext cx="6920831" cy="3921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99411" y="1986359"/>
            <a:ext cx="4146645" cy="526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Корень слова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7999411" y="2662337"/>
            <a:ext cx="3537060" cy="763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Корень — </a:t>
            </a:r>
            <a:pPr algn="l" indent="0" marL="0">
              <a:lnSpc>
                <a:spcPct val="126000"/>
              </a:lnSpc>
              <a:buNone/>
            </a:pPr>
            <a:r>
              <a:rPr lang="en-US" sz="13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главная значимая часть слова</a:t>
            </a:r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в которой заключено общее лексическое значение всех однокоренных слов.</a:t>
            </a:r>
            <a:endParaRPr lang="en-US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576" y="5002262"/>
            <a:ext cx="252505" cy="25251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08454" y="4997053"/>
            <a:ext cx="2104278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Обязательность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1208454" y="5349974"/>
            <a:ext cx="2950989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Слово не может существовать без корня (за редким исключением).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9865" y="5002262"/>
            <a:ext cx="252505" cy="25251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893743" y="4997053"/>
            <a:ext cx="2350037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Однокоренные слова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4893743" y="5349974"/>
            <a:ext cx="2951089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Дом, домик, домашний, бездомный</a:t>
            </a:r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общий корень, разные морфемы.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95254" y="5002262"/>
            <a:ext cx="252505" cy="25251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579131" y="4997053"/>
            <a:ext cx="2104278" cy="269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⚠</a:t>
            </a:r>
            <a:pPr algn="l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Ловушка</a:t>
            </a:r>
            <a:endParaRPr lang="en-US" sz="1650" dirty="0"/>
          </a:p>
        </p:txBody>
      </p:sp>
      <p:sp>
        <p:nvSpPr>
          <p:cNvPr id="13" name="Text 7"/>
          <p:cNvSpPr/>
          <p:nvPr/>
        </p:nvSpPr>
        <p:spPr>
          <a:xfrm>
            <a:off x="8579131" y="5356324"/>
            <a:ext cx="2951089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Омонимичные корни: </a:t>
            </a:r>
            <a:pPr algn="l" indent="0" marL="0">
              <a:lnSpc>
                <a:spcPct val="126000"/>
              </a:lnSpc>
              <a:buNone/>
            </a:pPr>
            <a:r>
              <a:rPr lang="en-US" sz="13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водá</a:t>
            </a:r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</a:t>
            </a:r>
            <a:pPr algn="l" indent="0" marL="0">
              <a:lnSpc>
                <a:spcPct val="126000"/>
              </a:lnSpc>
              <a:buNone/>
            </a:pPr>
            <a:r>
              <a:rPr lang="en-US" sz="13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водить</a:t>
            </a:r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не однокоренные слова!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356682" y="6034187"/>
            <a:ext cx="11478330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3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07219"/>
            <a:ext cx="10868745" cy="1089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Приставка как словообразовательный инструмент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61475" y="2017514"/>
            <a:ext cx="1147833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Приставка стоит строго </a:t>
            </a:r>
            <a:pPr algn="l" indent="0" marL="0">
              <a:lnSpc>
                <a:spcPct val="128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перед корнем</a:t>
            </a:r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служит для образования новых слов. Она может полностью изменить значение слова.</a:t>
            </a:r>
            <a:endParaRPr lang="en-US" sz="13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465983"/>
            <a:ext cx="5434373" cy="6970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5699" y="3323630"/>
            <a:ext cx="2178095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Шёл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835699" y="3692128"/>
            <a:ext cx="5085925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Базовое действие</a:t>
            </a:r>
            <a:endParaRPr lang="en-US" sz="13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48" y="2465983"/>
            <a:ext cx="5434373" cy="6970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70071" y="3323630"/>
            <a:ext cx="2178095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При-шёл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6270071" y="3692128"/>
            <a:ext cx="5085925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Приближение</a:t>
            </a:r>
            <a:endParaRPr lang="en-US" sz="13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4134148"/>
            <a:ext cx="5434373" cy="69701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35699" y="4991795"/>
            <a:ext cx="2178095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У-шёл</a:t>
            </a:r>
            <a:endParaRPr lang="en-US" sz="1700" dirty="0"/>
          </a:p>
        </p:txBody>
      </p:sp>
      <p:sp>
        <p:nvSpPr>
          <p:cNvPr id="12" name="Text 7"/>
          <p:cNvSpPr/>
          <p:nvPr/>
        </p:nvSpPr>
        <p:spPr>
          <a:xfrm>
            <a:off x="835699" y="5360293"/>
            <a:ext cx="5085925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Удаление</a:t>
            </a:r>
            <a:endParaRPr lang="en-US" sz="13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48" y="4134148"/>
            <a:ext cx="5434373" cy="69701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270071" y="4991795"/>
            <a:ext cx="2178095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Пере-шёл</a:t>
            </a:r>
            <a:endParaRPr lang="en-US" sz="1700" dirty="0"/>
          </a:p>
        </p:txBody>
      </p:sp>
      <p:sp>
        <p:nvSpPr>
          <p:cNvPr id="15" name="Text 9"/>
          <p:cNvSpPr/>
          <p:nvPr/>
        </p:nvSpPr>
        <p:spPr>
          <a:xfrm>
            <a:off x="6270071" y="5360293"/>
            <a:ext cx="5085925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Пересечение пространства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356682" y="5982990"/>
            <a:ext cx="1147833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3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82638"/>
            <a:ext cx="9228502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Суффикс и его смысловые оттенки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51311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Суффикс стоит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после корня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перед окончанием и служит для образования новых слов или их форм.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066355"/>
            <a:ext cx="3496877" cy="1693962"/>
          </a:xfrm>
          <a:prstGeom prst="roundRect">
            <a:avLst>
              <a:gd name="adj" fmla="val 1674"/>
            </a:avLst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3255367"/>
            <a:ext cx="296130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Словообразовательные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0482" y="3664049"/>
            <a:ext cx="3118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Создают новые слова: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учить → учи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тель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(суффикс профессии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-тель-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).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47359" y="3066355"/>
            <a:ext cx="3496877" cy="1693962"/>
          </a:xfrm>
          <a:prstGeom prst="roundRect">
            <a:avLst>
              <a:gd name="adj" fmla="val 1674"/>
            </a:avLst>
          </a:prstGeom>
          <a:solidFill>
            <a:srgbClr val="E5DFD2"/>
          </a:solidFill>
          <a:ln/>
        </p:spPr>
      </p:sp>
      <p:sp>
        <p:nvSpPr>
          <p:cNvPr id="8" name="Text 6"/>
          <p:cNvSpPr/>
          <p:nvPr/>
        </p:nvSpPr>
        <p:spPr>
          <a:xfrm>
            <a:off x="4536366" y="3255367"/>
            <a:ext cx="24440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Формообразующие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4536366" y="3664049"/>
            <a:ext cx="3118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Создают формы слов. Суффикс прошедшего времени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-л-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чита-л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Не входят в основу!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033244" y="3066355"/>
            <a:ext cx="3496877" cy="1693962"/>
          </a:xfrm>
          <a:prstGeom prst="roundRect">
            <a:avLst>
              <a:gd name="adj" fmla="val 1674"/>
            </a:avLst>
          </a:prstGeom>
          <a:solidFill>
            <a:srgbClr val="E5DFD2"/>
          </a:solidFill>
          <a:ln/>
        </p:spPr>
      </p:sp>
      <p:sp>
        <p:nvSpPr>
          <p:cNvPr id="11" name="Text 9"/>
          <p:cNvSpPr/>
          <p:nvPr/>
        </p:nvSpPr>
        <p:spPr>
          <a:xfrm>
            <a:off x="8222251" y="3255367"/>
            <a:ext cx="311886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Уменьшительно-ласкательные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222251" y="3959324"/>
            <a:ext cx="31188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Придают оттенок: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кот → кот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ик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суффикс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-ик-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выражает ласку.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356682" y="497294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994793"/>
            <a:ext cx="4170060" cy="47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Окончание слова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61475" y="2599432"/>
            <a:ext cx="3560475" cy="667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Окончание — </a:t>
            </a:r>
            <a:pPr algn="l" indent="0" marL="0">
              <a:lnSpc>
                <a:spcPct val="121000"/>
              </a:lnSpc>
              <a:buNone/>
            </a:pPr>
            <a:r>
              <a:rPr lang="en-US" sz="1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изменяемая часть слова</a:t>
            </a:r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служащая для связи слов в предложении. Выражает род, число, падеж, лицо.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2940" y="660301"/>
            <a:ext cx="6933530" cy="3929062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4869954"/>
            <a:ext cx="5371966" cy="110509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0210" y="5042495"/>
            <a:ext cx="1986806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Нулевое окончание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910210" y="5357217"/>
            <a:ext cx="4950693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Не выражено буквами, но легко обнаруживается: </a:t>
            </a:r>
            <a:pPr algn="l" indent="0" marL="0">
              <a:lnSpc>
                <a:spcPct val="121000"/>
              </a:lnSpc>
              <a:buNone/>
            </a:pPr>
            <a:r>
              <a:rPr lang="en-US" sz="12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стол[ ] → стол-а, стол-у</a:t>
            </a:r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2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58155" y="4869954"/>
            <a:ext cx="5372065" cy="110509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406890" y="5042495"/>
            <a:ext cx="2187818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Неизменяемые слова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6406890" y="5357217"/>
            <a:ext cx="4950793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У слов </a:t>
            </a:r>
            <a:pPr algn="l" indent="0" marL="0">
              <a:lnSpc>
                <a:spcPct val="121000"/>
              </a:lnSpc>
              <a:buNone/>
            </a:pPr>
            <a:r>
              <a:rPr lang="en-US" sz="12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метро, шоссе, быстро, читая</a:t>
            </a:r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окончания нет и быть не может.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356682" y="6115348"/>
            <a:ext cx="11478330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1000"/>
              </a:lnSpc>
              <a:buNone/>
            </a:pPr>
            <a:r>
              <a:rPr lang="en-US" sz="12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55824"/>
            <a:ext cx="533495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Основа слова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324497"/>
            <a:ext cx="10868745" cy="755948"/>
          </a:xfrm>
          <a:prstGeom prst="roundRect">
            <a:avLst>
              <a:gd name="adj" fmla="val 3751"/>
            </a:avLst>
          </a:prstGeom>
          <a:solidFill>
            <a:srgbClr val="E7E7E4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2592189"/>
            <a:ext cx="236234" cy="1890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75723" y="2560737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Основа = всё слово минус окончание.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В основе заключено лексическое значение слова.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61475" y="3293070"/>
            <a:ext cx="10868745" cy="1693962"/>
          </a:xfrm>
          <a:prstGeom prst="roundRect">
            <a:avLst>
              <a:gd name="adj" fmla="val 1674"/>
            </a:avLst>
          </a:prstGeom>
          <a:solidFill>
            <a:srgbClr val="E5DFD2"/>
          </a:solidFill>
          <a:ln/>
        </p:spPr>
      </p:sp>
      <p:sp>
        <p:nvSpPr>
          <p:cNvPr id="7" name="Shape 4"/>
          <p:cNvSpPr/>
          <p:nvPr/>
        </p:nvSpPr>
        <p:spPr>
          <a:xfrm>
            <a:off x="661475" y="3293070"/>
            <a:ext cx="5434373" cy="1693962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8" name="Text 5"/>
          <p:cNvSpPr/>
          <p:nvPr/>
        </p:nvSpPr>
        <p:spPr>
          <a:xfrm>
            <a:off x="850482" y="3482082"/>
            <a:ext cx="247574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Что входит в основу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50482" y="3890764"/>
            <a:ext cx="505635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Корень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обязательно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Могут также входить приставки и словообразовательные суффиксы.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095848" y="3293070"/>
            <a:ext cx="5434373" cy="1693962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11" name="Shape 8"/>
          <p:cNvSpPr/>
          <p:nvPr/>
        </p:nvSpPr>
        <p:spPr>
          <a:xfrm>
            <a:off x="6095848" y="3293070"/>
            <a:ext cx="25399" cy="1693962"/>
          </a:xfrm>
          <a:prstGeom prst="roundRect">
            <a:avLst>
              <a:gd name="adj" fmla="val 111630"/>
            </a:avLst>
          </a:prstGeom>
          <a:solidFill>
            <a:srgbClr val="CBC5B8"/>
          </a:solidFill>
          <a:ln/>
        </p:spPr>
      </p:sp>
      <p:sp>
        <p:nvSpPr>
          <p:cNvPr id="12" name="Text 9"/>
          <p:cNvSpPr/>
          <p:nvPr/>
        </p:nvSpPr>
        <p:spPr>
          <a:xfrm>
            <a:off x="6284854" y="3482082"/>
            <a:ext cx="28342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Что НЕ входит в основу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6284854" y="3890764"/>
            <a:ext cx="505635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Окончания и формообразующие суффиксы: суффикс прошедшего времени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-л-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суффикс инфинитива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-ть/-ти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356682" y="519965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4107"/>
            <a:ext cx="7343691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Порядок разбора слова по составу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61475" y="1348482"/>
            <a:ext cx="114783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Соблюдайте строгость шагов, чтобы избежать ошибок!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8389" y="1702197"/>
            <a:ext cx="8694917" cy="38141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383430" y="4297618"/>
            <a:ext cx="1314123" cy="4706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Выделить основу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383430" y="4835150"/>
            <a:ext cx="1314123" cy="3388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400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Всё слово без окончания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8558088" y="3892901"/>
            <a:ext cx="1314123" cy="7059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Выделить приставку и суффикс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558088" y="4665734"/>
            <a:ext cx="1314123" cy="50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400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Определите морфемы вокруг корня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2342114" y="2045004"/>
            <a:ext cx="1314123" cy="4706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Найти окончание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2342114" y="2582536"/>
            <a:ext cx="1314123" cy="50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400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Измените форму слова (падеж/число)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500040" y="2045004"/>
            <a:ext cx="1314123" cy="4706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Найти корень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6500040" y="2582536"/>
            <a:ext cx="1314123" cy="50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400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Подберите 3–4 однокоренных слова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61475" y="5652393"/>
            <a:ext cx="114783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Изменяйте слово по падежам или числам — так окончание «само» себя обнаружит. Только после этого ищите корень через однокоренные слова.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356682" y="6006108"/>
            <a:ext cx="114783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45133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Однокоренные слова или формы слова?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209899"/>
            <a:ext cx="6296860" cy="3387923"/>
          </a:xfrm>
          <a:prstGeom prst="roundRect">
            <a:avLst>
              <a:gd name="adj" fmla="val 837"/>
            </a:avLst>
          </a:prstGeom>
          <a:solidFill>
            <a:srgbClr val="E5DFD2"/>
          </a:solidFill>
          <a:ln/>
        </p:spPr>
      </p:sp>
      <p:sp>
        <p:nvSpPr>
          <p:cNvPr id="5" name="Shape 2"/>
          <p:cNvSpPr/>
          <p:nvPr/>
        </p:nvSpPr>
        <p:spPr>
          <a:xfrm>
            <a:off x="5233360" y="2209899"/>
            <a:ext cx="6296860" cy="1693962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6" name="Text 3"/>
          <p:cNvSpPr/>
          <p:nvPr/>
        </p:nvSpPr>
        <p:spPr>
          <a:xfrm>
            <a:off x="5422367" y="2398911"/>
            <a:ext cx="256563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Формы одного слова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5422367" y="2807593"/>
            <a:ext cx="591884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Меняется только окончание. Лексический смысл прежний. Новые слова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не возникают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Книга — книги — книгой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233360" y="3903861"/>
            <a:ext cx="6296860" cy="1693962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9" name="Shape 6"/>
          <p:cNvSpPr/>
          <p:nvPr/>
        </p:nvSpPr>
        <p:spPr>
          <a:xfrm>
            <a:off x="5233360" y="3903861"/>
            <a:ext cx="6296860" cy="25400"/>
          </a:xfrm>
          <a:prstGeom prst="roundRect">
            <a:avLst>
              <a:gd name="adj" fmla="val 111625"/>
            </a:avLst>
          </a:prstGeom>
          <a:solidFill>
            <a:srgbClr val="CBC5B8"/>
          </a:solidFill>
          <a:ln/>
        </p:spPr>
      </p:sp>
      <p:sp>
        <p:nvSpPr>
          <p:cNvPr id="10" name="Text 7"/>
          <p:cNvSpPr/>
          <p:nvPr/>
        </p:nvSpPr>
        <p:spPr>
          <a:xfrm>
            <a:off x="5422367" y="4092873"/>
            <a:ext cx="263826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Однокоренные слова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5422367" y="4501555"/>
            <a:ext cx="591884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 помощью приставок и суффиксов создаются слова с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другим значением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Книга — книжный — книжник — книжонка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4928568" y="5810448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69528"/>
            <a:ext cx="778500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Как рождаются новые слова?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638201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Новые слова образуются от уже существующих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производящих основ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 помощью различных морфем.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53245"/>
            <a:ext cx="472468" cy="472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2861965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Приставочный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3270647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Добавление приставки к целому слову.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3915" y="2153245"/>
            <a:ext cx="472468" cy="4724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13915" y="2861965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Суффиксальный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6213915" y="3270647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Добавление суффикса к основе слова.</a:t>
            </a:r>
            <a:endParaRPr lang="en-US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951089"/>
            <a:ext cx="472468" cy="4724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61475" y="4659809"/>
            <a:ext cx="37719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Приставочно-суффиксальный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661475" y="5068491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Одновременное добавление приставки и суффикса.</a:t>
            </a:r>
            <a:endParaRPr lang="en-US" sz="14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13915" y="3951089"/>
            <a:ext cx="472468" cy="4724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213915" y="4659809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Бессуффиксный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6213915" y="5068491"/>
            <a:ext cx="53163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Образование слова путём усечения суффиксов и окончаний.</a:t>
            </a:r>
            <a:endParaRPr lang="en-US" sz="1450" dirty="0"/>
          </a:p>
        </p:txBody>
      </p:sp>
      <p:sp>
        <p:nvSpPr>
          <p:cNvPr id="16" name="Text 10"/>
          <p:cNvSpPr/>
          <p:nvPr/>
        </p:nvSpPr>
        <p:spPr>
          <a:xfrm>
            <a:off x="356682" y="5885954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37791"/>
            <a:ext cx="1112452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Приставочный и суффиксальный способы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2411909"/>
            <a:ext cx="5476043" cy="2393156"/>
          </a:xfrm>
          <a:prstGeom prst="roundRect">
            <a:avLst>
              <a:gd name="adj" fmla="val 1185"/>
            </a:avLst>
          </a:prstGeom>
          <a:solidFill>
            <a:srgbClr val="282824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2600920"/>
            <a:ext cx="335807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Приставочный способ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3085207"/>
            <a:ext cx="5098029" cy="1549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Приставка добавляется к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целому готовому слову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Часть речи при этом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никогда не меняется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i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Авторы → со-авторы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Писать → пере-писать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2600920"/>
            <a:ext cx="356513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Суффиксальный способ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6332776" y="3085207"/>
            <a:ext cx="5203794" cy="1549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Суффикс добавляется к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основе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исходного слова. Часть речи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может измениться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Гитара → гитар-ист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(сущ.)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Лес → лес-ной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(прил.)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356682" y="5017691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14177"/>
            <a:ext cx="9775779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Приставочно-суффиксальный способ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61475" y="1661914"/>
            <a:ext cx="1147833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Приставка и суффикс присоединяются к основе </a:t>
            </a:r>
            <a:pPr algn="l" indent="0" marL="0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одновременно</a:t>
            </a:r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Убрать одну из них — и реального слова не получится.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63167"/>
            <a:ext cx="5342796" cy="22420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21255" y="2302669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872905" y="2907407"/>
            <a:ext cx="232572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Подоконник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72905" y="3307953"/>
            <a:ext cx="4919936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От слова </a:t>
            </a:r>
            <a:pPr algn="l" indent="0" marL="0">
              <a:lnSpc>
                <a:spcPct val="132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окно</a:t>
            </a:r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приставка </a:t>
            </a:r>
            <a:pPr algn="l" indent="0" marL="0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под-</a:t>
            </a:r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+ суффикс </a:t>
            </a:r>
            <a:pPr algn="l" indent="0" marL="0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-ник</a:t>
            </a:r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одновременно. Слов «подокно» или «окник» не существует.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7424" y="2163167"/>
            <a:ext cx="5342796" cy="224204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747204" y="2302669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6398854" y="2907407"/>
            <a:ext cx="232572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Заречье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6398854" y="3307953"/>
            <a:ext cx="4919936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От слова </a:t>
            </a:r>
            <a:pPr algn="l" indent="0" marL="0">
              <a:lnSpc>
                <a:spcPct val="132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река</a:t>
            </a:r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приставка </a:t>
            </a:r>
            <a:pPr algn="l" indent="0" marL="0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за-</a:t>
            </a:r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+ суффикс </a:t>
            </a:r>
            <a:pPr algn="l" indent="0" marL="0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-j-</a:t>
            </a:r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одновременно. Нельзя добавить только одну из морфем.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661475" y="4611191"/>
            <a:ext cx="10868745" cy="1031379"/>
          </a:xfrm>
          <a:prstGeom prst="roundRect">
            <a:avLst>
              <a:gd name="adj" fmla="val 2706"/>
            </a:avLst>
          </a:prstGeom>
          <a:solidFill>
            <a:srgbClr val="E7E7E4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505" y="4877693"/>
            <a:ext cx="232563" cy="18603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66099" y="4840784"/>
            <a:ext cx="10078091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Проверка: попробуйте убрать приставку или суффикс по отдельности — если слово не существует, перед вами приставочно-суффиксальный способ.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356682" y="5848548"/>
            <a:ext cx="1147833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2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64171"/>
            <a:ext cx="3523070" cy="1107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Бессуффиксный способ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661475" y="2737743"/>
            <a:ext cx="3523070" cy="1373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Новое слово образуется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не добавлением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морфем, а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отсечением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суффиксов и окончаний. Чаще всего так появляются существительные от глаголов или прилагательных.</a:t>
            </a:r>
            <a:endParaRPr lang="en-US" sz="13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3081" y="820440"/>
            <a:ext cx="6913390" cy="3917652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851" y="5117207"/>
            <a:ext cx="265800" cy="26580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37326" y="5111750"/>
            <a:ext cx="2215003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От глагола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1237326" y="5488285"/>
            <a:ext cx="4754642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Бежать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→ отсекаем -а- и -ть →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бег[ ]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(нулевой суффикс)</a:t>
            </a:r>
            <a:endParaRPr lang="en-US" sz="1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66003" y="5117207"/>
            <a:ext cx="265800" cy="26580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775479" y="5111750"/>
            <a:ext cx="2360553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От прилагательного</a:t>
            </a:r>
            <a:endParaRPr lang="en-US" sz="1700" dirty="0"/>
          </a:p>
        </p:txBody>
      </p:sp>
      <p:sp>
        <p:nvSpPr>
          <p:cNvPr id="10" name="Text 5"/>
          <p:cNvSpPr/>
          <p:nvPr/>
        </p:nvSpPr>
        <p:spPr>
          <a:xfrm>
            <a:off x="6775479" y="5488285"/>
            <a:ext cx="4754741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Глубокий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→ отсекаем -ок- →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глубь[ ]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356682" y="5949752"/>
            <a:ext cx="11478330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3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88380"/>
            <a:ext cx="63209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Сложение основ и слов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1562497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Сложные слова содержат в составе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два и более корней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Они образуются соединением основ нескольких слов в одно целое.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2379960"/>
            <a:ext cx="3053877" cy="1693962"/>
          </a:xfrm>
          <a:prstGeom prst="roundRect">
            <a:avLst>
              <a:gd name="adj" fmla="val 1674"/>
            </a:avLst>
          </a:prstGeom>
          <a:solidFill>
            <a:srgbClr val="E5DFD2"/>
          </a:solidFill>
          <a:ln/>
        </p:spPr>
      </p:sp>
      <p:sp>
        <p:nvSpPr>
          <p:cNvPr id="6" name="Text 3"/>
          <p:cNvSpPr/>
          <p:nvPr/>
        </p:nvSpPr>
        <p:spPr>
          <a:xfrm>
            <a:off x="850482" y="2568972"/>
            <a:ext cx="267586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Сложение целых слов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0482" y="3272929"/>
            <a:ext cx="26758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Плащ-палатка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два полных слова через дефис.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3904359" y="2379960"/>
            <a:ext cx="3053976" cy="1693962"/>
          </a:xfrm>
          <a:prstGeom prst="roundRect">
            <a:avLst>
              <a:gd name="adj" fmla="val 1674"/>
            </a:avLst>
          </a:prstGeom>
          <a:solidFill>
            <a:srgbClr val="E5DFD2"/>
          </a:solidFill>
          <a:ln/>
        </p:spPr>
      </p:sp>
      <p:sp>
        <p:nvSpPr>
          <p:cNvPr id="9" name="Text 6"/>
          <p:cNvSpPr/>
          <p:nvPr/>
        </p:nvSpPr>
        <p:spPr>
          <a:xfrm>
            <a:off x="4093366" y="2568972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Сложение основ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4093366" y="2977654"/>
            <a:ext cx="26759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Пароход, листопад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основы соединяются с помощью гласных О или Е.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61475" y="4262934"/>
            <a:ext cx="6296860" cy="1391543"/>
          </a:xfrm>
          <a:prstGeom prst="roundRect">
            <a:avLst>
              <a:gd name="adj" fmla="val 2038"/>
            </a:avLst>
          </a:prstGeom>
          <a:solidFill>
            <a:srgbClr val="E5DFD2"/>
          </a:solidFill>
          <a:ln/>
        </p:spPr>
      </p:sp>
      <p:sp>
        <p:nvSpPr>
          <p:cNvPr id="12" name="Text 9"/>
          <p:cNvSpPr/>
          <p:nvPr/>
        </p:nvSpPr>
        <p:spPr>
          <a:xfrm>
            <a:off x="850482" y="4451945"/>
            <a:ext cx="263141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Основа + целое слово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850482" y="4860627"/>
            <a:ext cx="59188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Авиабилет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сокращённая основа присоединяется к полному слову.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356682" y="5867102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98352"/>
            <a:ext cx="8316506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Соединительные гласные О и Е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067024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 сложных словах между корнями пишется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или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Выбор зависит от твёрдости или мягкости предшествующего согласного.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884488"/>
            <a:ext cx="10868745" cy="1391543"/>
          </a:xfrm>
          <a:prstGeom prst="roundRect">
            <a:avLst>
              <a:gd name="adj" fmla="val 2038"/>
            </a:avLst>
          </a:prstGeom>
          <a:solidFill>
            <a:srgbClr val="E5DFD2"/>
          </a:solidFill>
          <a:ln/>
        </p:spPr>
      </p:sp>
      <p:sp>
        <p:nvSpPr>
          <p:cNvPr id="5" name="Shape 3"/>
          <p:cNvSpPr/>
          <p:nvPr/>
        </p:nvSpPr>
        <p:spPr>
          <a:xfrm>
            <a:off x="661475" y="2884488"/>
            <a:ext cx="5434373" cy="1391543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6" name="Text 4"/>
          <p:cNvSpPr/>
          <p:nvPr/>
        </p:nvSpPr>
        <p:spPr>
          <a:xfrm>
            <a:off x="850482" y="3073499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Буква О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50482" y="3482181"/>
            <a:ext cx="505635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После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твёрдых согласных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первого корня: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сам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вар, черн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слив, сам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лёт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095848" y="2884488"/>
            <a:ext cx="5434373" cy="1391543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9" name="Shape 7"/>
          <p:cNvSpPr/>
          <p:nvPr/>
        </p:nvSpPr>
        <p:spPr>
          <a:xfrm>
            <a:off x="6095848" y="2884488"/>
            <a:ext cx="25399" cy="1391543"/>
          </a:xfrm>
          <a:prstGeom prst="roundRect">
            <a:avLst>
              <a:gd name="adj" fmla="val 111630"/>
            </a:avLst>
          </a:prstGeom>
          <a:solidFill>
            <a:srgbClr val="CBC5B8"/>
          </a:solidFill>
          <a:ln/>
        </p:spPr>
      </p:sp>
      <p:sp>
        <p:nvSpPr>
          <p:cNvPr id="10" name="Text 8"/>
          <p:cNvSpPr/>
          <p:nvPr/>
        </p:nvSpPr>
        <p:spPr>
          <a:xfrm>
            <a:off x="6284854" y="3073499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Буква Е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6284854" y="3482181"/>
            <a:ext cx="505635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После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мягких согласных, шипящих (Ж, Ш, Ч, Щ) и Ц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земл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е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делец, пеш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е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ход, птиц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е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лов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61475" y="4488656"/>
            <a:ext cx="10868745" cy="755948"/>
          </a:xfrm>
          <a:prstGeom prst="roundRect">
            <a:avLst>
              <a:gd name="adj" fmla="val 3751"/>
            </a:avLst>
          </a:prstGeom>
          <a:solidFill>
            <a:srgbClr val="E7E7E4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4756348"/>
            <a:ext cx="236234" cy="18901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275723" y="4724896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Запомните: шипящие Ж, Ш, Ч, Щ и буква Ц требуют только Е в качестве соединительной гласной.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356682" y="545723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78396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Сложносокращённые слова — аббревиатуры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37718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Аббревиация — создание слов путём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сокращения основ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входящих в исходное словосочетание. Экономит время и место на письме.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355181"/>
            <a:ext cx="5339820" cy="200937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75881" y="4136628"/>
            <a:ext cx="386606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 начальным буквам / звукам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75881" y="4545310"/>
            <a:ext cx="491100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РФ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Российская Федерация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МГУ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Московский государственный университет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3355181"/>
            <a:ext cx="5339919" cy="200937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04708" y="413662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 частям слов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6404708" y="4545310"/>
            <a:ext cx="49111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Завхоз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заведующий хозяйством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Стенгазета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стенная газета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356682" y="557718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2684"/>
            <a:ext cx="9752165" cy="52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Порядок словообразовательного разбора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342727"/>
            <a:ext cx="11478330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Не путайте с морфемным разбором! Здесь задача — найти «родителя» слова и понять способ его образования.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2392" y="1762224"/>
            <a:ext cx="7606812" cy="348148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16970" y="4141850"/>
            <a:ext cx="1428127" cy="8253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Способ словообразования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317138" y="4279409"/>
            <a:ext cx="1428127" cy="55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Сравнить составы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527089" y="4279409"/>
            <a:ext cx="1428127" cy="55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Производящая основа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2697912" y="4279409"/>
            <a:ext cx="1428127" cy="55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Начальная форма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61475" y="5410597"/>
            <a:ext cx="10868745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Пример: </a:t>
            </a:r>
            <a:pPr algn="l" indent="0" marL="0">
              <a:lnSpc>
                <a:spcPct val="126000"/>
              </a:lnSpc>
              <a:buNone/>
            </a:pPr>
            <a:r>
              <a:rPr lang="en-US" sz="13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наездник</a:t>
            </a:r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тот, кто ездит верхом → производящая основа </a:t>
            </a:r>
            <a:pPr algn="l" indent="0" marL="0">
              <a:lnSpc>
                <a:spcPct val="126000"/>
              </a:lnSpc>
              <a:buNone/>
            </a:pPr>
            <a:r>
              <a:rPr lang="en-US" sz="13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езд-</a:t>
            </a:r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→ добавлены приставка </a:t>
            </a:r>
            <a:pPr algn="l" indent="0" marL="0">
              <a:lnSpc>
                <a:spcPct val="126000"/>
              </a:lnSpc>
              <a:buNone/>
            </a:pPr>
            <a:r>
              <a:rPr lang="en-US" sz="13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на-</a:t>
            </a:r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суффикс </a:t>
            </a:r>
            <a:pPr algn="l" indent="0" marL="0">
              <a:lnSpc>
                <a:spcPct val="126000"/>
              </a:lnSpc>
              <a:buNone/>
            </a:pPr>
            <a:r>
              <a:rPr lang="en-US" sz="13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-ник</a:t>
            </a:r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→ приставочно-суффиксальный способ.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356682" y="6082705"/>
            <a:ext cx="11478330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3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92249"/>
            <a:ext cx="6296860" cy="1004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Практика: определите способ словообразования</a:t>
            </a:r>
            <a:endParaRPr lang="en-US" sz="31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01130"/>
            <a:ext cx="3080169" cy="210611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05072" y="2021582"/>
            <a:ext cx="192777" cy="2410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41156" y="2543770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Подводный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841156" y="2876649"/>
            <a:ext cx="2720808" cy="950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От слова </a:t>
            </a:r>
            <a:pPr algn="l" indent="0" marL="0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вода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приставка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под-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+ суффикс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-н-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одновременно.</a:t>
            </a:r>
            <a:endParaRPr lang="en-US" sz="125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Ответ: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приставочно-суффиксальный</a:t>
            </a:r>
            <a:endParaRPr lang="en-US" sz="12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78165" y="1901130"/>
            <a:ext cx="3080169" cy="210611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321762" y="2021582"/>
            <a:ext cx="192777" cy="2410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4057846" y="2543770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Прабабушка</a:t>
            </a:r>
            <a:endParaRPr lang="en-US" sz="1550" dirty="0"/>
          </a:p>
        </p:txBody>
      </p:sp>
      <p:sp>
        <p:nvSpPr>
          <p:cNvPr id="11" name="Text 6"/>
          <p:cNvSpPr/>
          <p:nvPr/>
        </p:nvSpPr>
        <p:spPr>
          <a:xfrm>
            <a:off x="4057846" y="2876649"/>
            <a:ext cx="2720808" cy="950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От готового слова </a:t>
            </a:r>
            <a:pPr algn="l" indent="0" marL="0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бабушка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добавляется только приставка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пра-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25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Ответ: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приставочный</a:t>
            </a:r>
            <a:endParaRPr lang="en-US" sz="12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143772"/>
            <a:ext cx="6296860" cy="163066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713466" y="4264223"/>
            <a:ext cx="192777" cy="2410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841156" y="4786412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Снегопад</a:t>
            </a:r>
            <a:endParaRPr lang="en-US" sz="1550" dirty="0"/>
          </a:p>
        </p:txBody>
      </p:sp>
      <p:sp>
        <p:nvSpPr>
          <p:cNvPr id="15" name="Text 9"/>
          <p:cNvSpPr/>
          <p:nvPr/>
        </p:nvSpPr>
        <p:spPr>
          <a:xfrm>
            <a:off x="841156" y="5119291"/>
            <a:ext cx="5937498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Соединение основ </a:t>
            </a:r>
            <a:pPr algn="l" indent="0" marL="0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снег-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</a:t>
            </a:r>
            <a:pPr algn="l" indent="0" marL="0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-пад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 помощью буквы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25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Ответ: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сложение основ</a:t>
            </a: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356682" y="5928023"/>
            <a:ext cx="690644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53405"/>
            <a:ext cx="5836397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Главные итоги урока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022078"/>
            <a:ext cx="3496877" cy="2298799"/>
          </a:xfrm>
          <a:prstGeom prst="roundRect">
            <a:avLst>
              <a:gd name="adj" fmla="val 1233"/>
            </a:avLst>
          </a:prstGeom>
          <a:solidFill>
            <a:srgbClr val="E5DFD2"/>
          </a:solidFill>
          <a:ln/>
        </p:spPr>
      </p:sp>
      <p:sp>
        <p:nvSpPr>
          <p:cNvPr id="4" name="Text 2"/>
          <p:cNvSpPr/>
          <p:nvPr/>
        </p:nvSpPr>
        <p:spPr>
          <a:xfrm>
            <a:off x="850482" y="2211090"/>
            <a:ext cx="311886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Морфемы — строительный материал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0482" y="2915047"/>
            <a:ext cx="31188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Слова состоят из морфем — минимальных значимых единиц языка: корней, приставок, суффиксов, окончаний.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347359" y="2022078"/>
            <a:ext cx="3496877" cy="2298799"/>
          </a:xfrm>
          <a:prstGeom prst="roundRect">
            <a:avLst>
              <a:gd name="adj" fmla="val 1233"/>
            </a:avLst>
          </a:prstGeom>
          <a:solidFill>
            <a:srgbClr val="E5DFD2"/>
          </a:solidFill>
          <a:ln/>
        </p:spPr>
      </p:sp>
      <p:sp>
        <p:nvSpPr>
          <p:cNvPr id="7" name="Text 5"/>
          <p:cNvSpPr/>
          <p:nvPr/>
        </p:nvSpPr>
        <p:spPr>
          <a:xfrm>
            <a:off x="4536366" y="2211090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Два вида разбора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4536366" y="2619772"/>
            <a:ext cx="31188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Морфемный разбор показывает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состав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слова, а словообразовательный —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способ его появления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«родителя».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033244" y="2022078"/>
            <a:ext cx="3496877" cy="2298799"/>
          </a:xfrm>
          <a:prstGeom prst="roundRect">
            <a:avLst>
              <a:gd name="adj" fmla="val 1233"/>
            </a:avLst>
          </a:prstGeom>
          <a:solidFill>
            <a:srgbClr val="E5DFD2"/>
          </a:solidFill>
          <a:ln/>
        </p:spPr>
      </p:sp>
      <p:sp>
        <p:nvSpPr>
          <p:cNvPr id="10" name="Text 8"/>
          <p:cNvSpPr/>
          <p:nvPr/>
        </p:nvSpPr>
        <p:spPr>
          <a:xfrm>
            <a:off x="8222251" y="2211090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Сложные слова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222251" y="2619772"/>
            <a:ext cx="3118863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 образовании сложных слов используются только соединительные гласные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или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в зависимости от предшествующего согласного.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61475" y="4533503"/>
            <a:ext cx="10868745" cy="755948"/>
          </a:xfrm>
          <a:prstGeom prst="roundRect">
            <a:avLst>
              <a:gd name="adj" fmla="val 3751"/>
            </a:avLst>
          </a:prstGeom>
          <a:solidFill>
            <a:srgbClr val="E7E7E4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4801195"/>
            <a:ext cx="236234" cy="18901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275723" y="4769743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Повторяйте алгоритмы разбора до автоматизма — это ключ к грамотному письму!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356682" y="5502077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2026-07-05T16:24:59Z</dcterms:created>
  <dcterms:modified xsi:type="dcterms:W3CDTF">2026-07-05T16:24:59Z</dcterms:modified>
</cp:coreProperties>
</file>