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embeddedFontLst>
    <p:embeddedFont>
      <p:font typeface="DM Sans SemiBold"/>
      <p:regular r:id="rId201314"/>
    </p:embeddedFont>
    <p:embeddedFont>
      <p:font typeface="DM Sans Bold"/>
      <p:regular r:id="rId201315"/>
    </p:embeddedFont>
    <p:embeddedFont>
      <p:font typeface="Inter Medium"/>
      <p:regular r:id="rId201316"/>
    </p:embeddedFont>
    <p:embeddedFont>
      <p:font typeface="Inter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svg"/><Relationship Id="rId4" Type="http://schemas.openxmlformats.org/officeDocument/2006/relationships/image" Target="../media/image-1-4.png"/><Relationship Id="rId5" Type="http://schemas.openxmlformats.org/officeDocument/2006/relationships/image" Target="../media/image-1-5.svg"/><Relationship Id="rId6" Type="http://schemas.openxmlformats.org/officeDocument/2006/relationships/image" Target="../media/image-1-6.png"/><Relationship Id="rId7" Type="http://schemas.openxmlformats.org/officeDocument/2006/relationships/image" Target="../media/image-1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image" Target="../media/image-11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309315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Фабрика ботов: Программируем виртуального помощника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2657996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Добро пожаловать на урок, где мы превратим тебя из пользователя в создателя! Сегодня мы разберём, как устроены чат-боты, как они «думают», и напишем своего первого виртуального помощника — шаг за шагом, без страха и скуки.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3596134"/>
            <a:ext cx="1435001" cy="233214"/>
          </a:xfrm>
          <a:prstGeom prst="roundRect">
            <a:avLst>
              <a:gd name="adj" fmla="val 6383"/>
            </a:avLst>
          </a:prstGeom>
          <a:solidFill>
            <a:srgbClr val="D4F7EC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0533" y="3663107"/>
            <a:ext cx="99194" cy="991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19286" y="3633341"/>
            <a:ext cx="1594619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ПРОГРАММИРОВАНИЕ</a:t>
            </a:r>
            <a:endParaRPr lang="en-US" sz="750" dirty="0"/>
          </a:p>
        </p:txBody>
      </p:sp>
      <p:sp>
        <p:nvSpPr>
          <p:cNvPr id="8" name="Shape 4"/>
          <p:cNvSpPr/>
          <p:nvPr/>
        </p:nvSpPr>
        <p:spPr>
          <a:xfrm>
            <a:off x="1993106" y="3591371"/>
            <a:ext cx="833289" cy="242739"/>
          </a:xfrm>
          <a:prstGeom prst="roundRect">
            <a:avLst>
              <a:gd name="adj" fmla="val 6132"/>
            </a:avLst>
          </a:prstGeom>
          <a:noFill/>
          <a:ln w="4763">
            <a:solidFill>
              <a:srgbClr val="1C9770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72283" y="3663107"/>
            <a:ext cx="99194" cy="9919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221037" y="3633341"/>
            <a:ext cx="983382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750" dirty="0">
                <a:solidFill>
                  <a:srgbClr val="1C977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ЧАТ-БОТЫ</a:t>
            </a:r>
            <a:endParaRPr lang="en-US" sz="750" dirty="0"/>
          </a:p>
        </p:txBody>
      </p:sp>
      <p:sp>
        <p:nvSpPr>
          <p:cNvPr id="11" name="Shape 6"/>
          <p:cNvSpPr/>
          <p:nvPr/>
        </p:nvSpPr>
        <p:spPr>
          <a:xfrm>
            <a:off x="2888382" y="3591371"/>
            <a:ext cx="1334319" cy="242739"/>
          </a:xfrm>
          <a:prstGeom prst="roundRect">
            <a:avLst>
              <a:gd name="adj" fmla="val 6132"/>
            </a:avLst>
          </a:prstGeom>
          <a:noFill/>
          <a:ln w="4763">
            <a:solidFill>
              <a:srgbClr val="1C9770"/>
            </a:solidFill>
            <a:prstDash val="solid"/>
          </a:ln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7558" y="3663107"/>
            <a:ext cx="99194" cy="991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3116312" y="3633341"/>
            <a:ext cx="1484412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750" dirty="0">
                <a:solidFill>
                  <a:srgbClr val="1C977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ДЛЯ НАЧИНАЮЩИХ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6393" y="325710"/>
            <a:ext cx="5690071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Обучение бота: Расширяем базу знаний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426393" y="841995"/>
            <a:ext cx="8291215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Первая версия бота знает немного. Но это не проблема — его можно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обучать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: добавлять новые ключевые слова, расширять словари и даже дать самому пользователю возможность учить бота новым ответам.</a:t>
            </a:r>
            <a:endParaRPr lang="en-US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393" y="1262137"/>
            <a:ext cx="4145607" cy="4263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32954" y="1780133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Версия 1.0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32954" y="2001589"/>
            <a:ext cx="3932486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10–15 ключевых слов. Простые ответы. Работает стабильно в узкой теме.</a:t>
            </a:r>
            <a:endParaRPr lang="en-US" sz="8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262137"/>
            <a:ext cx="4145607" cy="4263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78561" y="1780133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Версия 1.5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4678561" y="2001589"/>
            <a:ext cx="3932486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Добавлены синонимы. Бот понимает «привет» и «здравствуй». База расширена до 50+ записей.</a:t>
            </a:r>
            <a:endParaRPr lang="en-US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393" y="2425303"/>
            <a:ext cx="4145607" cy="42639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32954" y="2943299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Версия 2.0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532954" y="3164756"/>
            <a:ext cx="3932486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Несколько тем. Случайные ответы. Сохранение незнакомых фраз для анализа.</a:t>
            </a:r>
            <a:endParaRPr lang="en-US" sz="8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425303"/>
            <a:ext cx="4145607" cy="42639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78561" y="2943299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Версия 3.0</a:t>
            </a:r>
            <a:endParaRPr lang="en-US" sz="1000" dirty="0"/>
          </a:p>
        </p:txBody>
      </p:sp>
      <p:sp>
        <p:nvSpPr>
          <p:cNvPr id="15" name="Text 9"/>
          <p:cNvSpPr/>
          <p:nvPr/>
        </p:nvSpPr>
        <p:spPr>
          <a:xfrm>
            <a:off x="4678561" y="3164756"/>
            <a:ext cx="3932486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Подключение внешней базы данных. Автоматическое пополнение. Аналитика диалогов.</a:t>
            </a:r>
            <a:endParaRPr lang="en-US" sz="800" dirty="0"/>
          </a:p>
        </p:txBody>
      </p:sp>
      <p:sp>
        <p:nvSpPr>
          <p:cNvPr id="16" name="Text 10"/>
          <p:cNvSpPr/>
          <p:nvPr/>
        </p:nvSpPr>
        <p:spPr>
          <a:xfrm>
            <a:off x="426393" y="3783062"/>
            <a:ext cx="2482825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Способы расширения вручную</a:t>
            </a:r>
            <a:endParaRPr lang="en-US" sz="1000" dirty="0"/>
          </a:p>
        </p:txBody>
      </p:sp>
      <p:sp>
        <p:nvSpPr>
          <p:cNvPr id="17" name="Text 11"/>
          <p:cNvSpPr/>
          <p:nvPr/>
        </p:nvSpPr>
        <p:spPr>
          <a:xfrm>
            <a:off x="426393" y="4041204"/>
            <a:ext cx="4015606" cy="7445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Добавляй синонимы к существующим ключевым словам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Веди файл </a:t>
            </a:r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knowledge.json</a:t>
            </a:r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— его удобно редактировать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Анализируй логи: что пользователи спрашивали, а бот не понял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Проси друзей протестировать бота и собирай обратную связь</a:t>
            </a:r>
            <a:endParaRPr lang="en-US" sz="800" dirty="0"/>
          </a:p>
        </p:txBody>
      </p:sp>
      <p:sp>
        <p:nvSpPr>
          <p:cNvPr id="18" name="Text 12"/>
          <p:cNvSpPr/>
          <p:nvPr/>
        </p:nvSpPr>
        <p:spPr>
          <a:xfrm>
            <a:off x="4706764" y="3783062"/>
            <a:ext cx="2181002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Автоматическое обучение</a:t>
            </a:r>
            <a:endParaRPr lang="en-US" sz="1000" dirty="0"/>
          </a:p>
        </p:txBody>
      </p:sp>
      <p:sp>
        <p:nvSpPr>
          <p:cNvPr id="19" name="Text 13"/>
          <p:cNvSpPr/>
          <p:nvPr/>
        </p:nvSpPr>
        <p:spPr>
          <a:xfrm>
            <a:off x="4706764" y="4041204"/>
            <a:ext cx="4015606" cy="730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Команда «научись»: пользователь сам добавляет пары вопрос-ответ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Голосование за ответы: бот учится на популярных реакциях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Импорт данных из FAQ сайтов и справочников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Подключение готовых NLP-библиотек (на следующем уровне)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32954"/>
            <a:ext cx="7846888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Интерфейс для общения: Делаем бота красивым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6852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Технически правильный бот — это хорошо. Но бот с красивым интерфейсом, удобными кнопками и приятным аватаром — это бот, которым хочется пользоваться снова и снова. Хороший дизайн диалога повышает доверие к боту и делает общение приятным.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704975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17006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Аватарка и имя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2438326"/>
            <a:ext cx="399834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Дай боту имя и выбери аватар. «БотМакс» с иконкой робота уже кажется живым персонажем, а не просто программой. Имя определяет характер!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9465" y="1704975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9465" y="2170063"/>
            <a:ext cx="18872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Кнопки быстрых ответов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649465" y="2438326"/>
            <a:ext cx="399841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Вместо того чтобы заставлять пользователя печатать, предложи кнопки: «Помощь», «Ещё факт», «Начать заново». Это ускоряет диалог и снижает ошибки ввода.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281735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6119" y="374682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Эффект «печатает...»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496119" y="4015085"/>
            <a:ext cx="399834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Небольшая задержка перед ответом (0.5–1 сек) и индикатор «бот печатает» создают ощущение живого общения. Без этого бот кажется слишком механическим.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9465" y="3281735"/>
            <a:ext cx="310083" cy="31008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49465" y="374682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Цветовая схема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4649465" y="4015085"/>
            <a:ext cx="399841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Выбери 2–3 основных цвета для интерфейса. Сообщения пользователя и бота должны визуально различаться — это базовый принцип UX мессенджеров.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4132" y="350788"/>
            <a:ext cx="5961311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Проверка на вежливость: Тестируем бота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434132" y="879872"/>
            <a:ext cx="8275737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Написать код — только половина дела. Настоящая работа начинается, когда ты начинаешь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тестировать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бота. Тестирование помогает найти баги, неловкие ответы и сценарии, о которых ты не подумал.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434132" y="2298502"/>
            <a:ext cx="8275737" cy="14288"/>
          </a:xfrm>
          <a:prstGeom prst="roundRect">
            <a:avLst>
              <a:gd name="adj" fmla="val 113950"/>
            </a:avLst>
          </a:prstGeom>
          <a:solidFill>
            <a:srgbClr val="D8D4D4"/>
          </a:solidFill>
          <a:ln/>
        </p:spPr>
      </p:sp>
      <p:sp>
        <p:nvSpPr>
          <p:cNvPr id="5" name="Shape 3"/>
          <p:cNvSpPr/>
          <p:nvPr/>
        </p:nvSpPr>
        <p:spPr>
          <a:xfrm>
            <a:off x="2046387" y="1972977"/>
            <a:ext cx="14288" cy="325562"/>
          </a:xfrm>
          <a:prstGeom prst="roundRect">
            <a:avLst>
              <a:gd name="adj" fmla="val 113950"/>
            </a:avLst>
          </a:prstGeom>
          <a:solidFill>
            <a:srgbClr val="D8D4D4"/>
          </a:solidFill>
          <a:ln/>
        </p:spPr>
      </p:sp>
      <p:sp>
        <p:nvSpPr>
          <p:cNvPr id="6" name="Shape 4"/>
          <p:cNvSpPr/>
          <p:nvPr/>
        </p:nvSpPr>
        <p:spPr>
          <a:xfrm>
            <a:off x="1931491" y="2176425"/>
            <a:ext cx="244153" cy="244153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7" name="Text 5"/>
          <p:cNvSpPr/>
          <p:nvPr/>
        </p:nvSpPr>
        <p:spPr>
          <a:xfrm>
            <a:off x="1972159" y="2196740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375246" y="1312292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Позитивный тест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42627" y="1538734"/>
            <a:ext cx="3022029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Вводи фразы, на которые бот точно должен ответить. Проверь все ключевые слова из базы.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725317" y="2298464"/>
            <a:ext cx="14288" cy="325562"/>
          </a:xfrm>
          <a:prstGeom prst="roundRect">
            <a:avLst>
              <a:gd name="adj" fmla="val 113950"/>
            </a:avLst>
          </a:prstGeom>
          <a:solidFill>
            <a:srgbClr val="D8D4D4"/>
          </a:solidFill>
          <a:ln/>
        </p:spPr>
      </p:sp>
      <p:sp>
        <p:nvSpPr>
          <p:cNvPr id="11" name="Shape 9"/>
          <p:cNvSpPr/>
          <p:nvPr/>
        </p:nvSpPr>
        <p:spPr>
          <a:xfrm>
            <a:off x="3610421" y="2176425"/>
            <a:ext cx="244153" cy="244153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2" name="Text 10"/>
          <p:cNvSpPr/>
          <p:nvPr/>
        </p:nvSpPr>
        <p:spPr>
          <a:xfrm>
            <a:off x="3651089" y="2196740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054176" y="2732633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Негативный тест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221483" y="2959075"/>
            <a:ext cx="3022104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Пиши бессмысленный текст, опечатки, цифры. Бот должен корректно срабатывать на fallback.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404172" y="1972977"/>
            <a:ext cx="14288" cy="325562"/>
          </a:xfrm>
          <a:prstGeom prst="roundRect">
            <a:avLst>
              <a:gd name="adj" fmla="val 113950"/>
            </a:avLst>
          </a:prstGeom>
          <a:solidFill>
            <a:srgbClr val="D8D4D4"/>
          </a:solidFill>
          <a:ln/>
        </p:spPr>
      </p:sp>
      <p:sp>
        <p:nvSpPr>
          <p:cNvPr id="16" name="Shape 14"/>
          <p:cNvSpPr/>
          <p:nvPr/>
        </p:nvSpPr>
        <p:spPr>
          <a:xfrm>
            <a:off x="5289277" y="2176425"/>
            <a:ext cx="244153" cy="244153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7" name="Text 15"/>
          <p:cNvSpPr/>
          <p:nvPr/>
        </p:nvSpPr>
        <p:spPr>
          <a:xfrm>
            <a:off x="5329944" y="2196740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3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733032" y="1312292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Тест на регистр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900339" y="1538734"/>
            <a:ext cx="3022104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Проверь «ПРИВЕТ», «привет», «Привет» — бот должен понимать все варианты одинаково.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7083103" y="2298464"/>
            <a:ext cx="14288" cy="325562"/>
          </a:xfrm>
          <a:prstGeom prst="roundRect">
            <a:avLst>
              <a:gd name="adj" fmla="val 113950"/>
            </a:avLst>
          </a:prstGeom>
          <a:solidFill>
            <a:srgbClr val="D8D4D4"/>
          </a:solidFill>
          <a:ln/>
        </p:spPr>
      </p:sp>
      <p:sp>
        <p:nvSpPr>
          <p:cNvPr id="21" name="Shape 19"/>
          <p:cNvSpPr/>
          <p:nvPr/>
        </p:nvSpPr>
        <p:spPr>
          <a:xfrm>
            <a:off x="6968207" y="2176425"/>
            <a:ext cx="244153" cy="244153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22" name="Text 20"/>
          <p:cNvSpPr/>
          <p:nvPr/>
        </p:nvSpPr>
        <p:spPr>
          <a:xfrm>
            <a:off x="7008875" y="2196740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411962" y="2732633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Тест на вежливость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579269" y="2959075"/>
            <a:ext cx="3022104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Попроси друга поговорить с ботом. Реагирует ли он дружелюбно? Нет ли грубых или странных фраз?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55997" y="3391495"/>
            <a:ext cx="4161755" cy="1401217"/>
          </a:xfrm>
          <a:prstGeom prst="roundRect">
            <a:avLst>
              <a:gd name="adj" fmla="val 1162"/>
            </a:avLst>
          </a:prstGeom>
          <a:solidFill>
            <a:srgbClr val="1C9770"/>
          </a:solidFill>
          <a:ln/>
        </p:spPr>
      </p:sp>
      <p:sp>
        <p:nvSpPr>
          <p:cNvPr id="26" name="Text 24"/>
          <p:cNvSpPr/>
          <p:nvPr/>
        </p:nvSpPr>
        <p:spPr>
          <a:xfrm>
            <a:off x="464493" y="3486448"/>
            <a:ext cx="1942728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Чеклист тестирования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64493" y="3750915"/>
            <a:ext cx="3944764" cy="946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8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Все ключевые слова дают правильный ответ</a:t>
            </a:r>
            <a:endParaRPr lang="en-US" sz="85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8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Незнакомые фразы не вызывают ошибку</a:t>
            </a:r>
            <a:endParaRPr lang="en-US" sz="85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8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Регистр и лишние пробелы обработаны</a:t>
            </a:r>
            <a:endParaRPr lang="en-US" sz="85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8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Fallback-ответы разнообразны и вежливы</a:t>
            </a:r>
            <a:endParaRPr lang="en-US" sz="85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8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Кнопки и меню работают корректно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4709145" y="3486448"/>
            <a:ext cx="1917948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Как фиксировать баги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709145" y="3750915"/>
            <a:ext cx="4434855" cy="172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Заведи простой файл 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6464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bugs.txt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и записывай туда: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4709145" y="4008686"/>
            <a:ext cx="4005486" cy="750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Фразу, которую ввёл пользователь</a:t>
            </a:r>
            <a:endParaRPr lang="en-US" sz="85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Что ответил бот</a:t>
            </a:r>
            <a:endParaRPr lang="en-US" sz="85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Что должен был ответить</a:t>
            </a:r>
            <a:endParaRPr lang="en-US" sz="85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Статус исправления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349" y="345281"/>
            <a:ext cx="7702302" cy="357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Твой летний проект: Бот-генератор планов на день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57349" y="913433"/>
            <a:ext cx="8229302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Ты освоил основы — теперь время применить знания в настоящем проекте! Создай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бота-генератора планов на день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: он будет предлагать идеи активностей на основе твоего настроения, погоды или дня недели.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349" y="1383655"/>
            <a:ext cx="2672804" cy="1007566"/>
          </a:xfrm>
          <a:prstGeom prst="roundRect">
            <a:avLst>
              <a:gd name="adj" fmla="val 1702"/>
            </a:avLst>
          </a:prstGeom>
          <a:solidFill>
            <a:srgbClr val="F2EEEE"/>
          </a:solidFill>
          <a:ln/>
        </p:spPr>
      </p:sp>
      <p:sp>
        <p:nvSpPr>
          <p:cNvPr id="5" name="Text 3"/>
          <p:cNvSpPr/>
          <p:nvPr/>
        </p:nvSpPr>
        <p:spPr>
          <a:xfrm>
            <a:off x="571649" y="1497955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🌤</a:t>
            </a:r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Утро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71649" y="1739875"/>
            <a:ext cx="2444204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Бот спрашивает настроение и погоду. Предлагает активность: пробежка, книга, кино, встреча с друзьями.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35523" y="1383655"/>
            <a:ext cx="2672879" cy="1007566"/>
          </a:xfrm>
          <a:prstGeom prst="roundRect">
            <a:avLst>
              <a:gd name="adj" fmla="val 1702"/>
            </a:avLst>
          </a:prstGeom>
          <a:solidFill>
            <a:srgbClr val="F2EEEE"/>
          </a:solidFill>
          <a:ln/>
        </p:spPr>
      </p:sp>
      <p:sp>
        <p:nvSpPr>
          <p:cNvPr id="8" name="Text 6"/>
          <p:cNvSpPr/>
          <p:nvPr/>
        </p:nvSpPr>
        <p:spPr>
          <a:xfrm>
            <a:off x="3349823" y="1497955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☀️</a:t>
            </a:r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День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349823" y="1739875"/>
            <a:ext cx="2444279" cy="5370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Генерирует список из 3 дел на основе выбора. Использует 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6464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random.sample()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для разнообразия каждый день.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6013772" y="1383655"/>
            <a:ext cx="2672804" cy="1007566"/>
          </a:xfrm>
          <a:prstGeom prst="roundRect">
            <a:avLst>
              <a:gd name="adj" fmla="val 1702"/>
            </a:avLst>
          </a:prstGeom>
          <a:solidFill>
            <a:srgbClr val="F2EEEE"/>
          </a:solidFill>
          <a:ln/>
        </p:spPr>
      </p:sp>
      <p:sp>
        <p:nvSpPr>
          <p:cNvPr id="11" name="Text 9"/>
          <p:cNvSpPr/>
          <p:nvPr/>
        </p:nvSpPr>
        <p:spPr>
          <a:xfrm>
            <a:off x="6128072" y="1497955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🌙</a:t>
            </a:r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Вечер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128072" y="1739875"/>
            <a:ext cx="2444204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Бот спрашивает, что удалось сделать. Хвалит за выполненное и мотивирует на завтра.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57349" y="2615133"/>
            <a:ext cx="2375074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Идеи для развития проекта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349" y="2899172"/>
            <a:ext cx="3975199" cy="10265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Добавь тематические списки: спорт, творчество, учёба, отдых</a:t>
            </a:r>
            <a:endParaRPr lang="en-US" sz="900" dirty="0"/>
          </a:p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Реализуй сохранение истории планов в файл</a:t>
            </a:r>
            <a:endParaRPr lang="en-US" sz="900" dirty="0"/>
          </a:p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Сделай версию для друзей с общими идеями</a:t>
            </a:r>
            <a:endParaRPr lang="en-US" sz="900" dirty="0"/>
          </a:p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Подключи API погоды для умных рекомендаций</a:t>
            </a:r>
            <a:endParaRPr lang="en-US" sz="900" dirty="0"/>
          </a:p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Опубликуй бота в Telegram — пусть пользуются все!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633913" y="2509763"/>
            <a:ext cx="4139803" cy="1452786"/>
          </a:xfrm>
          <a:prstGeom prst="roundRect">
            <a:avLst>
              <a:gd name="adj" fmla="val 1181"/>
            </a:avLst>
          </a:prstGeom>
          <a:solidFill>
            <a:srgbClr val="1C9770"/>
          </a:solidFill>
          <a:ln/>
        </p:spPr>
      </p:sp>
      <p:sp>
        <p:nvSpPr>
          <p:cNvPr id="16" name="Text 14"/>
          <p:cNvSpPr/>
          <p:nvPr/>
        </p:nvSpPr>
        <p:spPr>
          <a:xfrm>
            <a:off x="4748213" y="2615133"/>
            <a:ext cx="1919436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Главные итоги урока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748213" y="2899172"/>
            <a:ext cx="3911203" cy="10265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Бот = Input → Обработка → Output</a:t>
            </a:r>
            <a:endParaRPr lang="en-US" sz="900" dirty="0"/>
          </a:p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Основа логики — конструкция ЕСЛИ/ТОГДА</a:t>
            </a:r>
            <a:endParaRPr lang="en-US" sz="900" dirty="0"/>
          </a:p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Характер и стиль делают бота живым</a:t>
            </a:r>
            <a:endParaRPr lang="en-US" sz="900" dirty="0"/>
          </a:p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Random добавляет разнообразие диалога</a:t>
            </a:r>
            <a:endParaRPr lang="en-US" sz="900" dirty="0"/>
          </a:p>
          <a:p>
            <a:pPr algn="l" marL="342900" indent="-342900">
              <a:lnSpc>
                <a:spcPct val="128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Тестирование — обязательный этап разработки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349" y="4081090"/>
            <a:ext cx="8229302" cy="598587"/>
          </a:xfrm>
          <a:prstGeom prst="roundRect">
            <a:avLst>
              <a:gd name="adj" fmla="val 2866"/>
            </a:avLst>
          </a:prstGeom>
          <a:solidFill>
            <a:srgbClr val="B6FCB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649" y="4238253"/>
            <a:ext cx="142875" cy="11430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828824" y="4204543"/>
            <a:ext cx="7743527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🚀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Ты готов создавать!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Начни с малого — бота на 10 команд. Потом расширяй. Каждый великий проект когда-то был просто файлом с несколькими строками кода. Твоя очередь!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94162" y="368052"/>
            <a:ext cx="4784675" cy="726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Умные машины: Как создать и обучить своего первого чат-бота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3894162" y="1258267"/>
            <a:ext cx="4784675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Чат-бот — это программа, которая умеет вести диалог с человеком. Она читает твои сообщения, анализирует их и выдаёт подходящий ответ. Звучит как магия? На самом деле — это логика, немного кода и большая доза творчества!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810446" y="1921594"/>
            <a:ext cx="2417936" cy="1813694"/>
          </a:xfrm>
          <a:prstGeom prst="roundRect">
            <a:avLst>
              <a:gd name="adj" fmla="val 962"/>
            </a:avLst>
          </a:prstGeom>
          <a:solidFill>
            <a:srgbClr val="1C9770"/>
          </a:solidFill>
          <a:ln/>
        </p:spPr>
      </p:sp>
      <p:sp>
        <p:nvSpPr>
          <p:cNvPr id="6" name="Text 3"/>
          <p:cNvSpPr/>
          <p:nvPr/>
        </p:nvSpPr>
        <p:spPr>
          <a:xfrm>
            <a:off x="3926681" y="2030611"/>
            <a:ext cx="19108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 ты узнаешь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926681" y="2321272"/>
            <a:ext cx="2185467" cy="1375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Как устроен чат-бот изнутри</a:t>
            </a:r>
            <a:endParaRPr lang="en-US" sz="900" dirty="0"/>
          </a:p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Как написать свою первую логику ответов</a:t>
            </a:r>
            <a:endParaRPr lang="en-US" sz="900" dirty="0"/>
          </a:p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Как добавить характер и случайность</a:t>
            </a:r>
            <a:endParaRPr lang="en-US" sz="900" dirty="0"/>
          </a:p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Как протестировать и улучшить бота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6433096" y="2030611"/>
            <a:ext cx="2021309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 тебе понадобится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433096" y="2321272"/>
            <a:ext cx="2250504" cy="11956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Компьютер или планшет с браузером</a:t>
            </a:r>
            <a:endParaRPr lang="en-US" sz="900" dirty="0"/>
          </a:p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Любой текстовый редактор или IDE</a:t>
            </a:r>
            <a:endParaRPr lang="en-US" sz="900" dirty="0"/>
          </a:p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Желание экспериментировать!</a:t>
            </a:r>
            <a:endParaRPr lang="en-US" sz="900" dirty="0"/>
          </a:p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Около 60–90 минут свободного времени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894162" y="3857923"/>
            <a:ext cx="4784675" cy="794891"/>
          </a:xfrm>
          <a:prstGeom prst="roundRect">
            <a:avLst>
              <a:gd name="adj" fmla="val 2195"/>
            </a:avLst>
          </a:prstGeom>
          <a:solidFill>
            <a:srgbClr val="B6D6FC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397" y="4020517"/>
            <a:ext cx="145331" cy="11623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271963" y="3985022"/>
            <a:ext cx="4290640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Не нужно быть гением математики или знать сотни команд. Большинство простых ботов пишется на базовых конструкциях языка — таких, которые ты освоишь уже сегодня.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8104"/>
            <a:ext cx="647335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Кто такие боты? Они уже рядом с тобой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6367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Ты сталкиваешься с чат-ботами каждый день — просто, возможно, не задумываешься об этом. Голосовой ассистент в смартфоне, поддержка в интернет-магазине, автоответчик в банковском приложении — всё это боты разного уровня сложности.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00126"/>
            <a:ext cx="1516038" cy="9369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692078"/>
            <a:ext cx="171375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Голосовые ассистенты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2960340"/>
            <a:ext cx="261386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Siri, Алиса, Google Assistant — они распознают речь, преобразуют её в текст и ищут ответ по заданным алгоритмам. Миллиарды запросов в день!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1600126"/>
            <a:ext cx="1516038" cy="9369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692078"/>
            <a:ext cx="16312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Боты в мессенджерах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2960340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Telegram, WhatsApp, VK — здесь живут тысячи ботов: новостные каналы, помощники для записи к врачу, игровые боты и даже боты-учителя.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1600126"/>
            <a:ext cx="1516038" cy="9369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69207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Служба поддержки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2960340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Когда ты пишешь в чат магазина «где мой заказ?», первым отвечает бот. Он распознаёт ключевые слова и выдаёт стандартный ответ мгновенно.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893716"/>
            <a:ext cx="8151763" cy="682079"/>
          </a:xfrm>
          <a:prstGeom prst="roundRect">
            <a:avLst>
              <a:gd name="adj" fmla="val 2728"/>
            </a:avLst>
          </a:prstGeom>
          <a:solidFill>
            <a:srgbClr val="BEF3E2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4073500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4036293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По данным исследований, более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80% компаний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уже используют чат-ботов для первичной обработки обращений клиентов. Умение создавать ботов — это востребованный навык настоящего и будущего.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0182" y="305098"/>
            <a:ext cx="6145411" cy="284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Как программа «слышит» человека: Input → Output</a:t>
            </a:r>
            <a:endParaRPr lang="en-US" sz="1750" dirty="0"/>
          </a:p>
        </p:txBody>
      </p:sp>
      <p:sp>
        <p:nvSpPr>
          <p:cNvPr id="3" name="Text 1"/>
          <p:cNvSpPr/>
          <p:nvPr/>
        </p:nvSpPr>
        <p:spPr>
          <a:xfrm>
            <a:off x="980182" y="723528"/>
            <a:ext cx="7183562" cy="252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Любое общение с ботом строится по простой схеме: пользователь что-то вводит (</a:t>
            </a:r>
            <a:pPr algn="l" indent="0" marL="0">
              <a:lnSpc>
                <a:spcPct val="116000"/>
              </a:lnSpc>
              <a:buNone/>
            </a:pPr>
            <a:r>
              <a:rPr lang="en-US" sz="70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Input</a:t>
            </a:r>
            <a:pPr algn="l" indent="0" marL="0">
              <a:lnSpc>
                <a:spcPct val="116000"/>
              </a:lnSpc>
              <a:buNone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), программа обрабатывает это и выдаёт результат (</a:t>
            </a:r>
            <a:pPr algn="l" indent="0" marL="0">
              <a:lnSpc>
                <a:spcPct val="116000"/>
              </a:lnSpc>
              <a:buNone/>
            </a:pPr>
            <a:r>
              <a:rPr lang="en-US" sz="70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Output</a:t>
            </a:r>
            <a:pPr algn="l" indent="0" marL="0">
              <a:lnSpc>
                <a:spcPct val="116000"/>
              </a:lnSpc>
              <a:buNone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). Понимание этого цикла — ключ к созданию любого бота.</a:t>
            </a:r>
            <a:endParaRPr lang="en-US" sz="7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2361" y="1051471"/>
            <a:ext cx="4219129" cy="25040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398927" y="2974679"/>
            <a:ext cx="1048765" cy="202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Вывод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4077196" y="2974679"/>
            <a:ext cx="1048765" cy="202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Обработка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2733914" y="2974679"/>
            <a:ext cx="1048765" cy="202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Ввод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914623" y="3630737"/>
            <a:ext cx="3611761" cy="879723"/>
          </a:xfrm>
          <a:prstGeom prst="roundRect">
            <a:avLst>
              <a:gd name="adj" fmla="val 1553"/>
            </a:avLst>
          </a:prstGeom>
          <a:solidFill>
            <a:srgbClr val="1C9770"/>
          </a:solidFill>
          <a:ln/>
        </p:spPr>
      </p:sp>
      <p:sp>
        <p:nvSpPr>
          <p:cNvPr id="9" name="Text 6"/>
          <p:cNvSpPr/>
          <p:nvPr/>
        </p:nvSpPr>
        <p:spPr>
          <a:xfrm>
            <a:off x="1005706" y="3697635"/>
            <a:ext cx="2130921" cy="147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📥</a:t>
            </a:r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Input — что принимает бот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05706" y="3911575"/>
            <a:ext cx="3429595" cy="5755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Текстовое сообщение от пользователя</a:t>
            </a:r>
            <a:endParaRPr lang="en-US" sz="700" dirty="0"/>
          </a:p>
          <a:p>
            <a:pPr algn="l" marL="342900" indent="-34290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Нажатие на кнопку в интерфейсе</a:t>
            </a:r>
            <a:endParaRPr lang="en-US" sz="700" dirty="0"/>
          </a:p>
          <a:p>
            <a:pPr algn="l" marL="342900" indent="-34290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Голосовая команда (после распознавания)</a:t>
            </a:r>
            <a:endParaRPr lang="en-US" sz="700" dirty="0"/>
          </a:p>
          <a:p>
            <a:pPr algn="l" marL="342900" indent="-34290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Данные из формы или меню</a:t>
            </a:r>
            <a:endParaRPr lang="en-US" sz="700" dirty="0"/>
          </a:p>
        </p:txBody>
      </p:sp>
      <p:sp>
        <p:nvSpPr>
          <p:cNvPr id="11" name="Text 8"/>
          <p:cNvSpPr/>
          <p:nvPr/>
        </p:nvSpPr>
        <p:spPr>
          <a:xfrm>
            <a:off x="4687788" y="3697635"/>
            <a:ext cx="1985070" cy="147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📤</a:t>
            </a:r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Output — что отдаёт бот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4687788" y="3911575"/>
            <a:ext cx="3480643" cy="5755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Текстовый ответ на сообщение</a:t>
            </a:r>
            <a:endParaRPr lang="en-US" sz="700" dirty="0"/>
          </a:p>
          <a:p>
            <a:pPr algn="l" marL="342900" indent="-34290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Картинка, ссылка или документ</a:t>
            </a:r>
            <a:endParaRPr lang="en-US" sz="700" dirty="0"/>
          </a:p>
          <a:p>
            <a:pPr algn="l" marL="342900" indent="-34290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Набор кнопок для следующего шага</a:t>
            </a:r>
            <a:endParaRPr lang="en-US" sz="700" dirty="0"/>
          </a:p>
          <a:p>
            <a:pPr algn="l" marL="342900" indent="-34290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Уведомление или напоминание</a:t>
            </a:r>
            <a:endParaRPr lang="en-US" sz="700" dirty="0"/>
          </a:p>
        </p:txBody>
      </p:sp>
      <p:sp>
        <p:nvSpPr>
          <p:cNvPr id="13" name="Text 10"/>
          <p:cNvSpPr/>
          <p:nvPr/>
        </p:nvSpPr>
        <p:spPr>
          <a:xfrm>
            <a:off x="980182" y="4585692"/>
            <a:ext cx="7183562" cy="252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Между вводом и выводом происходит </a:t>
            </a:r>
            <a:pPr algn="l" indent="0" marL="0">
              <a:lnSpc>
                <a:spcPct val="116000"/>
              </a:lnSpc>
              <a:buNone/>
            </a:pPr>
            <a:r>
              <a:rPr lang="en-US" sz="70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обработка</a:t>
            </a:r>
            <a:pPr algn="l" indent="0" marL="0">
              <a:lnSpc>
                <a:spcPct val="116000"/>
              </a:lnSpc>
              <a:buNone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: программа сравнивает введённый текст с известными шаблонами, находит совпадение и выбирает подходящий ответ. Чем больше шаблонов — тем «умнее» кажется бот.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871" y="329357"/>
            <a:ext cx="6042720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Логические блоки: Главная команда бота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441871" y="871389"/>
            <a:ext cx="8260259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Основа любого бота — условная конструкция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ЕСЛИ … ТОГДА …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. Именно она позволяет программе принимать решения. Освоив эту логику, ты сможешь написать ответы на любые вопросы пользователя.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07516" y="1426964"/>
            <a:ext cx="8536484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«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ЕСЛИ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пользователь написал "Привет"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→ ТОГДА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ответь "Рад тебя видеть!"»</a:t>
            </a:r>
            <a:endParaRPr lang="en-US" sz="8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7583" y="1815405"/>
            <a:ext cx="2702123" cy="23779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09451" y="1940123"/>
            <a:ext cx="13809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Простое условие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09451" y="2223418"/>
            <a:ext cx="2395538" cy="555129"/>
          </a:xfrm>
          <a:prstGeom prst="roundRect">
            <a:avLst>
              <a:gd name="adj" fmla="val 2985"/>
            </a:avLst>
          </a:prstGeom>
          <a:solidFill>
            <a:srgbClr val="F2F2F2"/>
          </a:solidFill>
          <a:ln/>
        </p:spPr>
      </p:sp>
      <p:sp>
        <p:nvSpPr>
          <p:cNvPr id="8" name="Shape 5"/>
          <p:cNvSpPr/>
          <p:nvPr/>
        </p:nvSpPr>
        <p:spPr>
          <a:xfrm>
            <a:off x="603945" y="2223418"/>
            <a:ext cx="2406551" cy="555129"/>
          </a:xfrm>
          <a:prstGeom prst="roundRect">
            <a:avLst>
              <a:gd name="adj" fmla="val 2985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741983" y="2333848"/>
            <a:ext cx="2130475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if message == "Привет":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  reply = "Рад тебя видеть!"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609451" y="2889200"/>
            <a:ext cx="2395538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Бот реагирует точно на одно слово. Просто, но негибко — пользователь должен написать именно так.</a:t>
            </a:r>
            <a:endParaRPr lang="en-US" sz="85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3795" y="1815405"/>
            <a:ext cx="2702123" cy="237797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95663" y="1940123"/>
            <a:ext cx="1929408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Условие с ключевым словом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3395663" y="2223418"/>
            <a:ext cx="2395538" cy="555129"/>
          </a:xfrm>
          <a:prstGeom prst="roundRect">
            <a:avLst>
              <a:gd name="adj" fmla="val 2985"/>
            </a:avLst>
          </a:prstGeom>
          <a:solidFill>
            <a:srgbClr val="F2F2F2"/>
          </a:solidFill>
          <a:ln/>
        </p:spPr>
      </p:sp>
      <p:sp>
        <p:nvSpPr>
          <p:cNvPr id="14" name="Shape 10"/>
          <p:cNvSpPr/>
          <p:nvPr/>
        </p:nvSpPr>
        <p:spPr>
          <a:xfrm>
            <a:off x="3390156" y="2223418"/>
            <a:ext cx="2406551" cy="555129"/>
          </a:xfrm>
          <a:prstGeom prst="roundRect">
            <a:avLst>
              <a:gd name="adj" fmla="val 2985"/>
            </a:avLst>
          </a:prstGeom>
          <a:solidFill>
            <a:srgbClr val="F2F2F2"/>
          </a:solidFill>
          <a:ln/>
        </p:spPr>
      </p:sp>
      <p:sp>
        <p:nvSpPr>
          <p:cNvPr id="15" name="Text 11"/>
          <p:cNvSpPr/>
          <p:nvPr/>
        </p:nvSpPr>
        <p:spPr>
          <a:xfrm>
            <a:off x="3528194" y="2333848"/>
            <a:ext cx="2130475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if "привет" in message.lower():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  reply = "Привет! Чем могу помочь?"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3395663" y="2889200"/>
            <a:ext cx="2395538" cy="5061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Метод 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.lower()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переводит текст в нижний регистр. Теперь бот поймёт «привет», «Привет», «ПРИВЕТ».</a:t>
            </a:r>
            <a:endParaRPr lang="en-US" sz="850" dirty="0"/>
          </a:p>
        </p:txBody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0006" y="1815405"/>
            <a:ext cx="2702123" cy="237797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181874" y="1940123"/>
            <a:ext cx="13809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Цепочка условий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6181874" y="2223418"/>
            <a:ext cx="2395538" cy="1223665"/>
          </a:xfrm>
          <a:prstGeom prst="roundRect">
            <a:avLst>
              <a:gd name="adj" fmla="val 1354"/>
            </a:avLst>
          </a:prstGeom>
          <a:solidFill>
            <a:srgbClr val="F2F2F2"/>
          </a:solidFill>
          <a:ln/>
        </p:spPr>
      </p:sp>
      <p:sp>
        <p:nvSpPr>
          <p:cNvPr id="20" name="Shape 15"/>
          <p:cNvSpPr/>
          <p:nvPr/>
        </p:nvSpPr>
        <p:spPr>
          <a:xfrm>
            <a:off x="6176367" y="2223418"/>
            <a:ext cx="2406551" cy="1223665"/>
          </a:xfrm>
          <a:prstGeom prst="roundRect">
            <a:avLst>
              <a:gd name="adj" fmla="val 1354"/>
            </a:avLst>
          </a:prstGeom>
          <a:solidFill>
            <a:srgbClr val="F2F2F2"/>
          </a:solidFill>
          <a:ln/>
        </p:spPr>
      </p:sp>
      <p:sp>
        <p:nvSpPr>
          <p:cNvPr id="21" name="Text 16"/>
          <p:cNvSpPr/>
          <p:nvPr/>
        </p:nvSpPr>
        <p:spPr>
          <a:xfrm>
            <a:off x="6314405" y="2333848"/>
            <a:ext cx="2130475" cy="10028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if "привет" in msg: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  reply = "Привет!"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elif "пока" in msg: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  reply = "До свидания!"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else: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  reply = "Не понимаю :("</a:t>
            </a:r>
            <a:endParaRPr lang="en-US" sz="850" dirty="0"/>
          </a:p>
        </p:txBody>
      </p:sp>
      <p:sp>
        <p:nvSpPr>
          <p:cNvPr id="22" name="Text 17"/>
          <p:cNvSpPr/>
          <p:nvPr/>
        </p:nvSpPr>
        <p:spPr>
          <a:xfrm>
            <a:off x="6181874" y="3557736"/>
            <a:ext cx="2395538" cy="5109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Конструкция 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elif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позволяет проверять сразу несколько вариантов. 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else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— запасной ответ на всё остальное.</a:t>
            </a:r>
            <a:endParaRPr lang="en-US" sz="850" dirty="0"/>
          </a:p>
        </p:txBody>
      </p:sp>
      <p:sp>
        <p:nvSpPr>
          <p:cNvPr id="23" name="Shape 18"/>
          <p:cNvSpPr/>
          <p:nvPr/>
        </p:nvSpPr>
        <p:spPr>
          <a:xfrm>
            <a:off x="441871" y="4304035"/>
            <a:ext cx="8260259" cy="399455"/>
          </a:xfrm>
          <a:prstGeom prst="roundRect">
            <a:avLst>
              <a:gd name="adj" fmla="val 4149"/>
            </a:avLst>
          </a:prstGeom>
          <a:solidFill>
            <a:srgbClr val="B6FCB8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301" y="4454947"/>
            <a:ext cx="138038" cy="11043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800770" y="4420195"/>
            <a:ext cx="8248129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Запомни золотое правило: каждый новый ответ бота — это новая ветка условия. Чем больше веток — тем богаче диалог!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27546"/>
            <a:ext cx="6693545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Создаём характер: Какой будет твой бот?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6311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Хороший бот — не просто машина ответов. У него есть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характер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стиль общения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и даже «любимые фразы». Определить личность бота нужно до написания кода — это поможет сделать ответы последовательными и живыми.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899568"/>
            <a:ext cx="2634555" cy="1979861"/>
          </a:xfrm>
          <a:prstGeom prst="roundRect">
            <a:avLst>
              <a:gd name="adj" fmla="val 940"/>
            </a:avLst>
          </a:prstGeom>
          <a:solidFill>
            <a:srgbClr val="F2EEEE"/>
          </a:solidFill>
          <a:ln/>
        </p:spPr>
      </p:sp>
      <p:sp>
        <p:nvSpPr>
          <p:cNvPr id="5" name="Text 3"/>
          <p:cNvSpPr/>
          <p:nvPr/>
        </p:nvSpPr>
        <p:spPr>
          <a:xfrm>
            <a:off x="620092" y="2023542"/>
            <a:ext cx="163807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🧪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Вежливый учёный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0092" y="2291804"/>
            <a:ext cx="2386608" cy="14636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Говорит сухо и по делу. Любит факты, цифры и ссылки. Обращается на «вы». Отвечает развёрнуто.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«Согласно последним исследованиям, средняя температура воздуха в июле составляет +24°C.»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1899568"/>
            <a:ext cx="2634630" cy="1979861"/>
          </a:xfrm>
          <a:prstGeom prst="roundRect">
            <a:avLst>
              <a:gd name="adj" fmla="val 940"/>
            </a:avLst>
          </a:prstGeom>
          <a:solidFill>
            <a:srgbClr val="F2EEEE"/>
          </a:solidFill>
          <a:ln/>
        </p:spPr>
      </p:sp>
      <p:sp>
        <p:nvSpPr>
          <p:cNvPr id="8" name="Text 6"/>
          <p:cNvSpPr/>
          <p:nvPr/>
        </p:nvSpPr>
        <p:spPr>
          <a:xfrm>
            <a:off x="3378622" y="202354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😄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Весёлый шутник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78622" y="2291804"/>
            <a:ext cx="2386682" cy="1269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Использует смайлики и шутки. Отвечает коротко и задорно. Любит восклицательные знаки!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«О, математика? 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🤓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Ладно-ладно, сейчас объясню — и это будет не скучно, обещаю!»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1899568"/>
            <a:ext cx="2634555" cy="1979861"/>
          </a:xfrm>
          <a:prstGeom prst="roundRect">
            <a:avLst>
              <a:gd name="adj" fmla="val 940"/>
            </a:avLst>
          </a:prstGeom>
          <a:solidFill>
            <a:srgbClr val="F2EEEE"/>
          </a:solidFill>
          <a:ln/>
        </p:spPr>
      </p:sp>
      <p:sp>
        <p:nvSpPr>
          <p:cNvPr id="11" name="Text 9"/>
          <p:cNvSpPr/>
          <p:nvPr/>
        </p:nvSpPr>
        <p:spPr>
          <a:xfrm>
            <a:off x="6137225" y="202354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💪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Строгий тренер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37225" y="2291804"/>
            <a:ext cx="2386608" cy="10667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Мотивирует, не терпит лени. Короткие чёткие команды. Хвалит за результат, требует действий.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«Хватит откладывать! 10 отжиманий прямо сейчас. Потом поговорим.»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96119" y="401895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Чтобы закрепить характер в коде, заведи список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фраз-приветствий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слов-заполнителей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прощаний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, которые бот будет вставлять в разные ответы. Это создаёт ощущение живого общения.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6393" y="317748"/>
            <a:ext cx="6478860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Бот-помощник в учёбе: Шпаргалка за секунду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426393" y="834033"/>
            <a:ext cx="8291215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Один из самых полезных сценариев для школьного бота — мгновенная выдача справочной информации. Никаких долгих поисков в Google: написал ключевое слово — получил нужную формулу или дату.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26393" y="1345778"/>
            <a:ext cx="17896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Как это работает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26393" y="1603921"/>
            <a:ext cx="4015606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Создаём словарь (dictionary) — структуру данных, где каждому ключевому слову соответствует готовый ответ. Бот ищет слово из сообщения в словаре и выдаёт ответ мгновенно.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26393" y="2182639"/>
            <a:ext cx="4015606" cy="1798886"/>
          </a:xfrm>
          <a:prstGeom prst="roundRect">
            <a:avLst>
              <a:gd name="adj" fmla="val 889"/>
            </a:avLst>
          </a:prstGeom>
          <a:solidFill>
            <a:srgbClr val="F2F2F2"/>
          </a:solidFill>
          <a:ln/>
        </p:spPr>
      </p:sp>
      <p:sp>
        <p:nvSpPr>
          <p:cNvPr id="7" name="Shape 5"/>
          <p:cNvSpPr/>
          <p:nvPr/>
        </p:nvSpPr>
        <p:spPr>
          <a:xfrm>
            <a:off x="421109" y="2182639"/>
            <a:ext cx="4026173" cy="1798886"/>
          </a:xfrm>
          <a:prstGeom prst="roundRect">
            <a:avLst>
              <a:gd name="adj" fmla="val 889"/>
            </a:avLst>
          </a:prstGeom>
          <a:solidFill>
            <a:srgbClr val="F2F2F2"/>
          </a:solidFill>
          <a:ln/>
        </p:spPr>
      </p:sp>
      <p:sp>
        <p:nvSpPr>
          <p:cNvPr id="8" name="Text 6"/>
          <p:cNvSpPr/>
          <p:nvPr/>
        </p:nvSpPr>
        <p:spPr>
          <a:xfrm>
            <a:off x="554310" y="2289200"/>
            <a:ext cx="3759771" cy="15857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knowledge = {</a:t>
            </a:r>
            <a:endParaRPr lang="en-US" sz="80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"пифагор": "a² + b² = c²",</a:t>
            </a:r>
            <a:endParaRPr lang="en-US" sz="80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"ньютон":  "F = m × a",</a:t>
            </a:r>
            <a:endParaRPr lang="en-US" sz="80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"вода":    "H₂O, t кипения = 100°C",</a:t>
            </a:r>
            <a:endParaRPr lang="en-US" sz="80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"москва":  "основана в 1147 году"</a:t>
            </a:r>
            <a:endParaRPr lang="en-US" sz="80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}</a:t>
            </a:r>
            <a:endParaRPr lang="en-US" sz="800" dirty="0"/>
          </a:p>
          <a:p>
            <a:pPr algn="l" indent="0" marL="0">
              <a:lnSpc>
                <a:spcPct val="124000"/>
              </a:lnSpc>
              <a:buNone/>
            </a:pPr>
            <a:endParaRPr lang="en-US" sz="80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for key in knowledge:</a:t>
            </a:r>
            <a:endParaRPr lang="en-US" sz="80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if key in message.lower():</a:t>
            </a:r>
            <a:endParaRPr lang="en-US" sz="80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   reply = knowledge[key]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4630043" y="1254175"/>
            <a:ext cx="4169048" cy="2830339"/>
          </a:xfrm>
          <a:prstGeom prst="roundRect">
            <a:avLst>
              <a:gd name="adj" fmla="val 565"/>
            </a:avLst>
          </a:prstGeom>
          <a:solidFill>
            <a:srgbClr val="1C9770"/>
          </a:solidFill>
          <a:ln/>
        </p:spPr>
      </p:sp>
      <p:sp>
        <p:nvSpPr>
          <p:cNvPr id="10" name="Text 8"/>
          <p:cNvSpPr/>
          <p:nvPr/>
        </p:nvSpPr>
        <p:spPr>
          <a:xfrm>
            <a:off x="4736604" y="1345778"/>
            <a:ext cx="2235771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 можно добавить в базу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736604" y="1603921"/>
            <a:ext cx="3955926" cy="1111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b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Математика:</a:t>
            </a:r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формулы площадей, теоремы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b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Физика:</a:t>
            </a:r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законы, константы, единицы измерения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b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История:</a:t>
            </a:r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даты важных событий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b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Химия:</a:t>
            </a:r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таблица элементов, реакции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b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Литература:</a:t>
            </a:r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авторы и их произведения</a:t>
            </a:r>
            <a:endParaRPr lang="en-US" sz="80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b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География:</a:t>
            </a:r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столицы, реки, горы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736604" y="2797746"/>
            <a:ext cx="3955926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Словарь можно хранить в отдельном файле и пополнять без изменения основного кода!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26393" y="4187503"/>
            <a:ext cx="8291215" cy="535186"/>
          </a:xfrm>
          <a:prstGeom prst="roundRect">
            <a:avLst>
              <a:gd name="adj" fmla="val 2988"/>
            </a:avLst>
          </a:prstGeom>
          <a:solidFill>
            <a:srgbClr val="B6D6FC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2954" y="4337000"/>
            <a:ext cx="133201" cy="106561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772716" y="4296519"/>
            <a:ext cx="7838331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Попробуй сделать так, чтобы бот при нахождении ответа дополнительно спрашивал: </a:t>
            </a:r>
            <a:pPr algn="l" indent="0" marL="0">
              <a:lnSpc>
                <a:spcPct val="124000"/>
              </a:lnSpc>
              <a:buNone/>
            </a:pPr>
            <a:r>
              <a:rPr lang="en-US" sz="800" i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«Хочешь узнать больше?»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— это делает диалог интерактивным и обучающим.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03250"/>
            <a:ext cx="784391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Функция «Рандом»: Бот, который не повторяется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38821"/>
            <a:ext cx="8151763" cy="4112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Если бот каждый раз отвечает одинаково — это скучно. Добавим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случайность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! Библиотека 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random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позволяет боту выбирать один из нескольких заготовленных ответов — и каждый диалог становится немного другим.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189559"/>
            <a:ext cx="4013895" cy="195061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28652" y="2282577"/>
            <a:ext cx="14882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34380" y="2685678"/>
            <a:ext cx="197934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Импортируем библиотеку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634380" y="3019053"/>
            <a:ext cx="3737372" cy="446410"/>
          </a:xfrm>
          <a:prstGeom prst="roundRect">
            <a:avLst>
              <a:gd name="adj" fmla="val 4168"/>
            </a:avLst>
          </a:prstGeom>
          <a:solidFill>
            <a:srgbClr val="F2F2F2"/>
          </a:solidFill>
          <a:ln/>
        </p:spPr>
      </p:sp>
      <p:sp>
        <p:nvSpPr>
          <p:cNvPr id="8" name="Shape 5"/>
          <p:cNvSpPr/>
          <p:nvPr/>
        </p:nvSpPr>
        <p:spPr>
          <a:xfrm>
            <a:off x="628204" y="3019053"/>
            <a:ext cx="3749725" cy="446410"/>
          </a:xfrm>
          <a:prstGeom prst="roundRect">
            <a:avLst>
              <a:gd name="adj" fmla="val 4168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783208" y="3143027"/>
            <a:ext cx="34397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import random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34380" y="3604989"/>
            <a:ext cx="37373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Одна строка в начале файла — и в нашем распоряжении функция случайного выбора.</a:t>
            </a:r>
            <a:endParaRPr lang="en-US" sz="95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3987" y="2189559"/>
            <a:ext cx="4013895" cy="195061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566520" y="2282577"/>
            <a:ext cx="14882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4772248" y="2685678"/>
            <a:ext cx="183133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Создаём список ответов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4772248" y="3019053"/>
            <a:ext cx="3737372" cy="644872"/>
          </a:xfrm>
          <a:prstGeom prst="roundRect">
            <a:avLst>
              <a:gd name="adj" fmla="val 2885"/>
            </a:avLst>
          </a:prstGeom>
          <a:solidFill>
            <a:srgbClr val="F2F2F2"/>
          </a:solidFill>
          <a:ln/>
        </p:spPr>
      </p:sp>
      <p:sp>
        <p:nvSpPr>
          <p:cNvPr id="15" name="Shape 11"/>
          <p:cNvSpPr/>
          <p:nvPr/>
        </p:nvSpPr>
        <p:spPr>
          <a:xfrm>
            <a:off x="4766072" y="3019053"/>
            <a:ext cx="3749725" cy="644872"/>
          </a:xfrm>
          <a:prstGeom prst="roundRect">
            <a:avLst>
              <a:gd name="adj" fmla="val 2885"/>
            </a:avLst>
          </a:prstGeom>
          <a:solidFill>
            <a:srgbClr val="F2F2F2"/>
          </a:solidFill>
          <a:ln/>
        </p:spPr>
      </p:sp>
      <p:sp>
        <p:nvSpPr>
          <p:cNvPr id="16" name="Text 12"/>
          <p:cNvSpPr/>
          <p:nvPr/>
        </p:nvSpPr>
        <p:spPr>
          <a:xfrm>
            <a:off x="4921076" y="3143027"/>
            <a:ext cx="343971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greetings = [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"Привет!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74700"/>
            <a:ext cx="527417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 делать, если бот запутался?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1027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Пользователи непредсказуемы. Они пишут опечатки, задают странные вопросы и придумывают фразы, которых ты не ожидал. Хороший бот не «зависает» и не молчит — он всегда знает, что ответить, даже если не понял вопрос.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2393231"/>
            <a:ext cx="290430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Универсальный ответ (Fallback)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96119" y="2773114"/>
            <a:ext cx="8608963" cy="212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Блок 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else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в конце цепочки условий — твой страховочный трос. Он срабатывает, когда ни одно из условий не подошло.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3125391"/>
            <a:ext cx="8151763" cy="843335"/>
          </a:xfrm>
          <a:prstGeom prst="roundRect">
            <a:avLst>
              <a:gd name="adj" fmla="val 2206"/>
            </a:avLst>
          </a:prstGeom>
          <a:solidFill>
            <a:srgbClr val="F2F2F2"/>
          </a:solidFill>
          <a:ln/>
        </p:spPr>
      </p:sp>
      <p:sp>
        <p:nvSpPr>
          <p:cNvPr id="7" name="Shape 5"/>
          <p:cNvSpPr/>
          <p:nvPr/>
        </p:nvSpPr>
        <p:spPr>
          <a:xfrm>
            <a:off x="489942" y="3125391"/>
            <a:ext cx="8164116" cy="843335"/>
          </a:xfrm>
          <a:prstGeom prst="roundRect">
            <a:avLst>
              <a:gd name="adj" fmla="val 2206"/>
            </a:avLst>
          </a:prstGeom>
          <a:solidFill>
            <a:srgbClr val="F2F2F2"/>
          </a:solidFill>
          <a:ln/>
        </p:spPr>
      </p:sp>
      <p:sp>
        <p:nvSpPr>
          <p:cNvPr id="8" name="Text 6"/>
          <p:cNvSpPr/>
          <p:nvPr/>
        </p:nvSpPr>
        <p:spPr>
          <a:xfrm>
            <a:off x="644947" y="3249364"/>
            <a:ext cx="785410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else: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fallbacks = [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D73A49"/>
                </a:solidFill>
                <a:highlight>
                  <a:srgbClr val="F2F2F2"/>
                </a:highlight>
                <a:latin typeface="Consolas Medium" pitchFamily="34" charset="0"/>
                <a:ea typeface="Consolas Medium" pitchFamily="34" charset="-122"/>
                <a:cs typeface="Consolas Medium" pitchFamily="34" charset="-120"/>
              </a:rPr>
              <a:t> "Хм, не совсем понял тебя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2026-06-11T06:30:36Z</dcterms:created>
  <dcterms:modified xsi:type="dcterms:W3CDTF">2026-06-11T06:30:36Z</dcterms:modified>
</cp:coreProperties>
</file>