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1695" cy="6858000"/>
  <p:notesSz cx="6858000" cy="12191695"/>
  <p:embeddedFontLst>
    <p:embeddedFont>
      <p:font typeface="Brygada 1918 Bold"/>
      <p:regular r:id="rId201314"/>
    </p:embeddedFont>
    <p:embeddedFont>
      <p:font typeface="Montserrat Medium"/>
      <p:regular r:id="rId201315"/>
    </p:embeddedFont>
    <p:embeddedFont>
      <p:font typeface="Montserrat Bold"/>
      <p:regular r:id="rId2013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421424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5C2438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svg"/><Relationship Id="rId4" Type="http://schemas.openxmlformats.org/officeDocument/2006/relationships/image" Target="../media/image-10-4.png"/><Relationship Id="rId5" Type="http://schemas.openxmlformats.org/officeDocument/2006/relationships/image" Target="../media/image-10-5.svg"/><Relationship Id="rId6" Type="http://schemas.openxmlformats.org/officeDocument/2006/relationships/image" Target="../media/image-10-6.png"/><Relationship Id="rId7" Type="http://schemas.openxmlformats.org/officeDocument/2006/relationships/image" Target="../media/image-10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svg"/><Relationship Id="rId4" Type="http://schemas.openxmlformats.org/officeDocument/2006/relationships/image" Target="../media/image-12-4.png"/><Relationship Id="rId5" Type="http://schemas.openxmlformats.org/officeDocument/2006/relationships/image" Target="../media/image-12-5.svg"/><Relationship Id="rId6" Type="http://schemas.openxmlformats.org/officeDocument/2006/relationships/image" Target="../media/image-12-6.png"/><Relationship Id="rId7" Type="http://schemas.openxmlformats.org/officeDocument/2006/relationships/image" Target="../media/image-12-7.svg"/><Relationship Id="rId8" Type="http://schemas.openxmlformats.org/officeDocument/2006/relationships/image" Target="../media/image-12-8.png"/><Relationship Id="rId9" Type="http://schemas.openxmlformats.org/officeDocument/2006/relationships/image" Target="../media/image-12-9.svg"/><Relationship Id="rId10" Type="http://schemas.openxmlformats.org/officeDocument/2006/relationships/image" Target="../media/image-12-10.pn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4.png"/><Relationship Id="rId5" Type="http://schemas.openxmlformats.org/officeDocument/2006/relationships/image" Target="../media/image-6-5.svg"/><Relationship Id="rId6" Type="http://schemas.openxmlformats.org/officeDocument/2006/relationships/image" Target="../media/image-6-6.png"/><Relationship Id="rId7" Type="http://schemas.openxmlformats.org/officeDocument/2006/relationships/image" Target="../media/image-6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368" y="2417068"/>
            <a:ext cx="6371073" cy="10408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b="1" dirty="0">
                <a:solidFill>
                  <a:srgbClr val="FFB393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Тираннозавр Рекс: Король хищников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624368" y="3692029"/>
            <a:ext cx="6371073" cy="7489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Путешествие в мир самого грозного ящера Мелового периода. Приготовься узнать невероятные тайны о существе, которое правило Землёй миллионы лет назад!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196254" y="596999"/>
            <a:ext cx="5436059" cy="5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b="1" dirty="0">
                <a:solidFill>
                  <a:srgbClr val="FFB393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Мир Мелового периода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5196254" y="1351558"/>
            <a:ext cx="6371073" cy="4992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Представь: ты оказался в мире, где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не было льда и снега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, а климат был жарким и влажным по всей планете. Именно в таком мире жил Т-Рекс!</a:t>
            </a:r>
            <a:endParaRPr lang="en-US" sz="1200" dirty="0"/>
          </a:p>
        </p:txBody>
      </p:sp>
      <p:sp>
        <p:nvSpPr>
          <p:cNvPr id="5" name="Shape 2"/>
          <p:cNvSpPr/>
          <p:nvPr/>
        </p:nvSpPr>
        <p:spPr>
          <a:xfrm>
            <a:off x="5196254" y="2026444"/>
            <a:ext cx="3107454" cy="2288877"/>
          </a:xfrm>
          <a:prstGeom prst="roundRect">
            <a:avLst>
              <a:gd name="adj" fmla="val 1023"/>
            </a:avLst>
          </a:prstGeom>
          <a:solidFill>
            <a:srgbClr val="4D1529"/>
          </a:solidFill>
          <a:ln/>
        </p:spPr>
      </p:sp>
      <p:sp>
        <p:nvSpPr>
          <p:cNvPr id="6" name="Shape 3"/>
          <p:cNvSpPr/>
          <p:nvPr/>
        </p:nvSpPr>
        <p:spPr>
          <a:xfrm>
            <a:off x="5352321" y="2182515"/>
            <a:ext cx="468301" cy="468313"/>
          </a:xfrm>
          <a:prstGeom prst="roundRect">
            <a:avLst>
              <a:gd name="adj" fmla="val 16269552"/>
            </a:avLst>
          </a:prstGeom>
          <a:solidFill>
            <a:srgbClr val="FFB393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1104" y="2311202"/>
            <a:ext cx="210735" cy="21074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352321" y="2806898"/>
            <a:ext cx="2081458" cy="2601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Жаркий климат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5352321" y="3160713"/>
            <a:ext cx="2795319" cy="7489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Температура была на 10°C выше, чем сейчас. Даже на полюсах не было льда!</a:t>
            </a:r>
            <a:endParaRPr lang="en-US" sz="1200" dirty="0"/>
          </a:p>
        </p:txBody>
      </p:sp>
      <p:sp>
        <p:nvSpPr>
          <p:cNvPr id="10" name="Shape 6"/>
          <p:cNvSpPr/>
          <p:nvPr/>
        </p:nvSpPr>
        <p:spPr>
          <a:xfrm>
            <a:off x="8459774" y="2026444"/>
            <a:ext cx="3107553" cy="2288877"/>
          </a:xfrm>
          <a:prstGeom prst="roundRect">
            <a:avLst>
              <a:gd name="adj" fmla="val 1023"/>
            </a:avLst>
          </a:prstGeom>
          <a:solidFill>
            <a:srgbClr val="4D1529"/>
          </a:solidFill>
          <a:ln/>
        </p:spPr>
      </p:sp>
      <p:sp>
        <p:nvSpPr>
          <p:cNvPr id="11" name="Shape 7"/>
          <p:cNvSpPr/>
          <p:nvPr/>
        </p:nvSpPr>
        <p:spPr>
          <a:xfrm>
            <a:off x="8615841" y="2182515"/>
            <a:ext cx="468301" cy="468313"/>
          </a:xfrm>
          <a:prstGeom prst="roundRect">
            <a:avLst>
              <a:gd name="adj" fmla="val 16269552"/>
            </a:avLst>
          </a:prstGeom>
          <a:solidFill>
            <a:srgbClr val="FFB393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44624" y="2311202"/>
            <a:ext cx="210735" cy="21074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8615841" y="2806898"/>
            <a:ext cx="2439331" cy="2601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Буйная растительность</a:t>
            </a:r>
            <a:endParaRPr lang="en-US" sz="1600" dirty="0"/>
          </a:p>
        </p:txBody>
      </p:sp>
      <p:sp>
        <p:nvSpPr>
          <p:cNvPr id="14" name="Text 9"/>
          <p:cNvSpPr/>
          <p:nvPr/>
        </p:nvSpPr>
        <p:spPr>
          <a:xfrm>
            <a:off x="8615841" y="3160713"/>
            <a:ext cx="2795418" cy="9985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Огромные папоротники, хвойные леса и первые цветущие растения покрывали всю Землю.</a:t>
            </a:r>
            <a:endParaRPr lang="en-US" sz="1200" dirty="0"/>
          </a:p>
        </p:txBody>
      </p:sp>
      <p:sp>
        <p:nvSpPr>
          <p:cNvPr id="15" name="Shape 10"/>
          <p:cNvSpPr/>
          <p:nvPr/>
        </p:nvSpPr>
        <p:spPr>
          <a:xfrm>
            <a:off x="5196254" y="4471392"/>
            <a:ext cx="6371073" cy="1789609"/>
          </a:xfrm>
          <a:prstGeom prst="roundRect">
            <a:avLst>
              <a:gd name="adj" fmla="val 1308"/>
            </a:avLst>
          </a:prstGeom>
          <a:solidFill>
            <a:srgbClr val="4D1529"/>
          </a:solidFill>
          <a:ln/>
        </p:spPr>
      </p:sp>
      <p:sp>
        <p:nvSpPr>
          <p:cNvPr id="16" name="Shape 11"/>
          <p:cNvSpPr/>
          <p:nvPr/>
        </p:nvSpPr>
        <p:spPr>
          <a:xfrm>
            <a:off x="5352321" y="4627463"/>
            <a:ext cx="468301" cy="468313"/>
          </a:xfrm>
          <a:prstGeom prst="roundRect">
            <a:avLst>
              <a:gd name="adj" fmla="val 16269552"/>
            </a:avLst>
          </a:prstGeom>
          <a:solidFill>
            <a:srgbClr val="FFB393"/>
          </a:solidFill>
          <a:ln/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81104" y="4756150"/>
            <a:ext cx="210735" cy="210741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352321" y="5251847"/>
            <a:ext cx="2081458" cy="2601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Соседи Т-Рекса</a:t>
            </a:r>
            <a:endParaRPr lang="en-US" sz="1600" dirty="0"/>
          </a:p>
        </p:txBody>
      </p:sp>
      <p:sp>
        <p:nvSpPr>
          <p:cNvPr id="19" name="Text 13"/>
          <p:cNvSpPr/>
          <p:nvPr/>
        </p:nvSpPr>
        <p:spPr>
          <a:xfrm>
            <a:off x="5352321" y="5605661"/>
            <a:ext cx="6058939" cy="4992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Рядом жили трицератопсы, утконосые гадрозавры и огромные птерозавры в небе.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368" y="555129"/>
            <a:ext cx="5118468" cy="4943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100" b="1" dirty="0">
                <a:solidFill>
                  <a:srgbClr val="FFB393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Великое исчезновение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846811" y="1419225"/>
            <a:ext cx="6758215" cy="231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Около </a:t>
            </a:r>
            <a:pPr algn="l" indent="0" marL="0">
              <a:lnSpc>
                <a:spcPct val="130000"/>
              </a:lnSpc>
              <a:buNone/>
            </a:pPr>
            <a:r>
              <a:rPr lang="en-US" sz="1150" b="1" dirty="0">
                <a:solidFill>
                  <a:srgbClr val="421424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66 миллионов лет назад</a:t>
            </a:r>
            <a:pPr algn="l"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история динозавров внезапно оборвалась...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624368" y="1967508"/>
            <a:ext cx="6371073" cy="13882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На Землю упал огромный астероид диаметром около </a:t>
            </a:r>
            <a:pPr algn="l" indent="0" marL="0">
              <a:lnSpc>
                <a:spcPct val="130000"/>
              </a:lnSpc>
              <a:buNone/>
            </a:pPr>
            <a:r>
              <a:rPr lang="en-US" sz="1150" b="1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10–15 километров</a:t>
            </a:r>
            <a:pPr algn="l"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. Взрыв был такой силы, что поднял в атмосферу миллиарды тонн пыли. Солнечный свет исчез на долгие месяцы, растения погибли, и вся цепочка питания рухнула. Так закончилась эпоха нептичьих динозавров. Но их история не исчезла бесследно — </a:t>
            </a:r>
            <a:pPr algn="l" indent="0" marL="0">
              <a:lnSpc>
                <a:spcPct val="130000"/>
              </a:lnSpc>
              <a:buNone/>
            </a:pPr>
            <a:r>
              <a:rPr lang="en-US" sz="1150" b="1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птицы, которых ты видишь каждый день, являются живыми потомками динозавров!</a:t>
            </a:r>
            <a:endParaRPr lang="en-US" sz="11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662" y="3514229"/>
            <a:ext cx="4698486" cy="278864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730880" y="5648530"/>
            <a:ext cx="1167939" cy="239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Вымирание</a:t>
            </a:r>
            <a:endParaRPr lang="en-US" sz="1500" dirty="0"/>
          </a:p>
        </p:txBody>
      </p:sp>
      <p:sp>
        <p:nvSpPr>
          <p:cNvPr id="8" name="Text 4"/>
          <p:cNvSpPr/>
          <p:nvPr/>
        </p:nvSpPr>
        <p:spPr>
          <a:xfrm>
            <a:off x="3258958" y="5648530"/>
            <a:ext cx="1167939" cy="239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Катастрофа</a:t>
            </a:r>
            <a:endParaRPr lang="en-US" sz="1500" dirty="0"/>
          </a:p>
        </p:txBody>
      </p:sp>
      <p:sp>
        <p:nvSpPr>
          <p:cNvPr id="9" name="Text 5"/>
          <p:cNvSpPr/>
          <p:nvPr/>
        </p:nvSpPr>
        <p:spPr>
          <a:xfrm>
            <a:off x="1763036" y="5648530"/>
            <a:ext cx="1167939" cy="239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Астероид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196254" y="514648"/>
            <a:ext cx="3742934" cy="3902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b="1" dirty="0">
                <a:solidFill>
                  <a:srgbClr val="FFB393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Дино-викторина! </a:t>
            </a:r>
            <a:pPr algn="l" indent="0" marL="0">
              <a:lnSpc>
                <a:spcPct val="104000"/>
              </a:lnSpc>
              <a:buNone/>
            </a:pPr>
            <a:r>
              <a:rPr lang="en-US" sz="2450" b="1" dirty="0">
                <a:solidFill>
                  <a:srgbClr val="000000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🦖</a:t>
            </a:r>
            <a:endParaRPr lang="en-US" sz="2450" dirty="0"/>
          </a:p>
        </p:txBody>
      </p:sp>
      <p:sp>
        <p:nvSpPr>
          <p:cNvPr id="4" name="Text 1"/>
          <p:cNvSpPr/>
          <p:nvPr/>
        </p:nvSpPr>
        <p:spPr>
          <a:xfrm>
            <a:off x="5196254" y="1036538"/>
            <a:ext cx="6980658" cy="1639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9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Ты внимательно слушал? Проверим! Отвечай смело — правильные ответы ты уже знаешь!</a:t>
            </a:r>
            <a:endParaRPr lang="en-US" sz="9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6254" y="1299170"/>
            <a:ext cx="6371073" cy="100974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8311545" y="1386979"/>
            <a:ext cx="140490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1</a:t>
            </a:r>
            <a:endParaRPr lang="en-US" sz="1100" dirty="0"/>
          </a:p>
        </p:txBody>
      </p:sp>
      <p:sp>
        <p:nvSpPr>
          <p:cNvPr id="7" name="Text 3"/>
          <p:cNvSpPr/>
          <p:nvPr/>
        </p:nvSpPr>
        <p:spPr>
          <a:xfrm>
            <a:off x="5326028" y="1767483"/>
            <a:ext cx="1901877" cy="1950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В какую эру жил Т-Рекс?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5326028" y="2015232"/>
            <a:ext cx="6111524" cy="1639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9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Подсказка: она делится на Триасовый, Юрский и Меловой периоды </a:t>
            </a:r>
            <a:pPr algn="l" indent="0" marL="0">
              <a:lnSpc>
                <a:spcPct val="117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🌿</a:t>
            </a:r>
            <a:endParaRPr lang="en-US" sz="9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96254" y="2396728"/>
            <a:ext cx="6371073" cy="100974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311545" y="2484537"/>
            <a:ext cx="140490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2</a:t>
            </a:r>
            <a:endParaRPr lang="en-US" sz="1100" dirty="0"/>
          </a:p>
        </p:txBody>
      </p:sp>
      <p:sp>
        <p:nvSpPr>
          <p:cNvPr id="11" name="Text 6"/>
          <p:cNvSpPr/>
          <p:nvPr/>
        </p:nvSpPr>
        <p:spPr>
          <a:xfrm>
            <a:off x="5326028" y="2865041"/>
            <a:ext cx="3225521" cy="1950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На сколько автобусов он похож по длине?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5326028" y="3112790"/>
            <a:ext cx="6111524" cy="1639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9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Подсказка: вспомни, сколько метров был Т-Рекс в длину </a:t>
            </a:r>
            <a:pPr algn="l" indent="0" marL="0">
              <a:lnSpc>
                <a:spcPct val="117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🚌</a:t>
            </a:r>
            <a:endParaRPr lang="en-US" sz="9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96254" y="3494286"/>
            <a:ext cx="6371073" cy="1009749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311545" y="3582095"/>
            <a:ext cx="140490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3</a:t>
            </a:r>
            <a:endParaRPr lang="en-US" sz="1100" dirty="0"/>
          </a:p>
        </p:txBody>
      </p:sp>
      <p:sp>
        <p:nvSpPr>
          <p:cNvPr id="15" name="Text 9"/>
          <p:cNvSpPr/>
          <p:nvPr/>
        </p:nvSpPr>
        <p:spPr>
          <a:xfrm>
            <a:off x="5326028" y="3962598"/>
            <a:ext cx="2859214" cy="1950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Птицы — родственники динозавров?</a:t>
            </a:r>
            <a:endParaRPr lang="en-US" sz="1200" dirty="0"/>
          </a:p>
        </p:txBody>
      </p:sp>
      <p:sp>
        <p:nvSpPr>
          <p:cNvPr id="16" name="Text 10"/>
          <p:cNvSpPr/>
          <p:nvPr/>
        </p:nvSpPr>
        <p:spPr>
          <a:xfrm>
            <a:off x="5326028" y="4210348"/>
            <a:ext cx="6111524" cy="1639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9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Подсказка: кто пережил падение астероида? </a:t>
            </a:r>
            <a:pPr algn="l" indent="0" marL="0">
              <a:lnSpc>
                <a:spcPct val="117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🐦</a:t>
            </a:r>
            <a:endParaRPr lang="en-US" sz="900" dirty="0"/>
          </a:p>
        </p:txBody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196254" y="4591844"/>
            <a:ext cx="6371073" cy="1009749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8311545" y="4679652"/>
            <a:ext cx="140490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4</a:t>
            </a:r>
            <a:endParaRPr lang="en-US" sz="1100" dirty="0"/>
          </a:p>
        </p:txBody>
      </p:sp>
      <p:sp>
        <p:nvSpPr>
          <p:cNvPr id="19" name="Text 12"/>
          <p:cNvSpPr/>
          <p:nvPr/>
        </p:nvSpPr>
        <p:spPr>
          <a:xfrm>
            <a:off x="5326028" y="5060156"/>
            <a:ext cx="2971428" cy="1950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Как переводится «Тираннозавр Рекс»?</a:t>
            </a:r>
            <a:endParaRPr lang="en-US" sz="1200" dirty="0"/>
          </a:p>
        </p:txBody>
      </p:sp>
      <p:sp>
        <p:nvSpPr>
          <p:cNvPr id="20" name="Text 13"/>
          <p:cNvSpPr/>
          <p:nvPr/>
        </p:nvSpPr>
        <p:spPr>
          <a:xfrm>
            <a:off x="5326028" y="5307905"/>
            <a:ext cx="6111524" cy="1639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9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Подсказка: это очень королевское имя </a:t>
            </a:r>
            <a:pPr algn="l" indent="0" marL="0">
              <a:lnSpc>
                <a:spcPct val="117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👑</a:t>
            </a:r>
            <a:endParaRPr lang="en-US" sz="900" dirty="0"/>
          </a:p>
        </p:txBody>
      </p:sp>
      <p:sp>
        <p:nvSpPr>
          <p:cNvPr id="21" name="Shape 14"/>
          <p:cNvSpPr/>
          <p:nvPr/>
        </p:nvSpPr>
        <p:spPr>
          <a:xfrm>
            <a:off x="5196254" y="5700316"/>
            <a:ext cx="6371073" cy="544314"/>
          </a:xfrm>
          <a:prstGeom prst="roundRect">
            <a:avLst>
              <a:gd name="adj" fmla="val 3227"/>
            </a:avLst>
          </a:prstGeom>
          <a:solidFill>
            <a:srgbClr val="183A13"/>
          </a:solidFill>
          <a:ln/>
        </p:spPr>
      </p:sp>
      <p:pic>
        <p:nvPicPr>
          <p:cNvPr id="22" name="Image 5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13329" y="5852120"/>
            <a:ext cx="146344" cy="117078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5576748" y="5808563"/>
            <a:ext cx="5873504" cy="3278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Ответы: 1 — Мезозойская эра (Меловой период)  |  2 — Два автобуса  |  3 — Да!  |  4 — «Ящер-тиран, король»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368" y="1490067"/>
            <a:ext cx="5255783" cy="5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b="1" dirty="0">
                <a:solidFill>
                  <a:srgbClr val="FFB393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Кто такие динозавры?</a:t>
            </a:r>
            <a:endParaRPr lang="en-US" sz="3250" dirty="0"/>
          </a:p>
        </p:txBody>
      </p:sp>
      <p:sp>
        <p:nvSpPr>
          <p:cNvPr id="4" name="Shape 1"/>
          <p:cNvSpPr/>
          <p:nvPr/>
        </p:nvSpPr>
        <p:spPr>
          <a:xfrm>
            <a:off x="511956" y="2244626"/>
            <a:ext cx="3219965" cy="3123208"/>
          </a:xfrm>
          <a:prstGeom prst="roundRect">
            <a:avLst>
              <a:gd name="adj" fmla="val 750"/>
            </a:avLst>
          </a:prstGeom>
          <a:solidFill>
            <a:srgbClr val="FFB393"/>
          </a:solidFill>
          <a:ln/>
        </p:spPr>
      </p:sp>
      <p:sp>
        <p:nvSpPr>
          <p:cNvPr id="5" name="Text 2"/>
          <p:cNvSpPr/>
          <p:nvPr/>
        </p:nvSpPr>
        <p:spPr>
          <a:xfrm>
            <a:off x="668023" y="2400697"/>
            <a:ext cx="3488742" cy="2601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Древние властелины Земли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668023" y="2816920"/>
            <a:ext cx="2907830" cy="14978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Динозавры — это удивительные древние рептилии, которые правили нашей планетой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более 160 миллионов лет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. Для сравнения: люди существуют лишь около 300 тысяч лет!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4006651" y="2400697"/>
            <a:ext cx="2691043" cy="2601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FFB393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Мезозойская эра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4006651" y="2816920"/>
            <a:ext cx="2995141" cy="7489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Динозавры жили в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мезозойскую эру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, которая делится на три периода: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4006651" y="3706316"/>
            <a:ext cx="2995141" cy="16069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Триасовый период — первые динозавры</a:t>
            </a:r>
            <a:endParaRPr lang="en-US" sz="120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Юрский период — эпоха гигантов</a:t>
            </a:r>
            <a:endParaRPr lang="en-US" sz="120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Меловой период — расцвет и гибель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196254" y="833140"/>
            <a:ext cx="6270567" cy="5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b="1" dirty="0">
                <a:solidFill>
                  <a:srgbClr val="FFB393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Что значит «Тираннозавр»?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5430404" y="1763316"/>
            <a:ext cx="6136923" cy="4992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«Тираннозавр Рекс» — значит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«Ящер-тиран, король»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. И это имя он носил по праву!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5196254" y="2613819"/>
            <a:ext cx="6371073" cy="9985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Это был один из самых крупных сухопутных хищников за всю историю нашей планеты. Учёные обнаружили его останки в Северной Америке, и с тех пор он стал символом силы и могущества древнего мира. Когда этот гигант ступал по земле, все живые существа рядом замирали от страха.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5196254" y="3787973"/>
            <a:ext cx="3107454" cy="1165225"/>
          </a:xfrm>
          <a:prstGeom prst="roundRect">
            <a:avLst>
              <a:gd name="adj" fmla="val 2010"/>
            </a:avLst>
          </a:prstGeom>
          <a:solidFill>
            <a:srgbClr val="4D1529"/>
          </a:solidFill>
          <a:ln/>
        </p:spPr>
      </p:sp>
      <p:sp>
        <p:nvSpPr>
          <p:cNvPr id="7" name="Text 4"/>
          <p:cNvSpPr/>
          <p:nvPr/>
        </p:nvSpPr>
        <p:spPr>
          <a:xfrm>
            <a:off x="5352321" y="3944045"/>
            <a:ext cx="2081458" cy="2601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🦖</a:t>
            </a:r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 Название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5352321" y="4297859"/>
            <a:ext cx="2795319" cy="4992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«Ящер-тиран» — от греческих слов tyrannos и sauros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8459774" y="3787973"/>
            <a:ext cx="3107553" cy="1165225"/>
          </a:xfrm>
          <a:prstGeom prst="roundRect">
            <a:avLst>
              <a:gd name="adj" fmla="val 2010"/>
            </a:avLst>
          </a:prstGeom>
          <a:solidFill>
            <a:srgbClr val="4D1529"/>
          </a:solidFill>
          <a:ln/>
        </p:spPr>
      </p:sp>
      <p:sp>
        <p:nvSpPr>
          <p:cNvPr id="10" name="Text 7"/>
          <p:cNvSpPr/>
          <p:nvPr/>
        </p:nvSpPr>
        <p:spPr>
          <a:xfrm>
            <a:off x="8615841" y="3944045"/>
            <a:ext cx="2081458" cy="2601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📅</a:t>
            </a:r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 Период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615841" y="4297859"/>
            <a:ext cx="2795418" cy="4992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Жил около 68–66 миллионов лет назад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5196254" y="5109270"/>
            <a:ext cx="6371073" cy="915591"/>
          </a:xfrm>
          <a:prstGeom prst="roundRect">
            <a:avLst>
              <a:gd name="adj" fmla="val 2558"/>
            </a:avLst>
          </a:prstGeom>
          <a:solidFill>
            <a:srgbClr val="4D1529"/>
          </a:solidFill>
          <a:ln/>
        </p:spPr>
      </p:sp>
      <p:sp>
        <p:nvSpPr>
          <p:cNvPr id="13" name="Text 10"/>
          <p:cNvSpPr/>
          <p:nvPr/>
        </p:nvSpPr>
        <p:spPr>
          <a:xfrm>
            <a:off x="5352321" y="5265341"/>
            <a:ext cx="2081458" cy="2601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🌍</a:t>
            </a:r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 Место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5352321" y="5619155"/>
            <a:ext cx="6058939" cy="2496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Северная Америка — территория нынешних США и Канады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4645" y="463748"/>
            <a:ext cx="3887889" cy="4097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50" b="1" dirty="0">
                <a:solidFill>
                  <a:srgbClr val="FFB393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Размеры гиганта</a:t>
            </a:r>
            <a:endParaRPr lang="en-US" sz="2550" dirty="0"/>
          </a:p>
        </p:txBody>
      </p:sp>
      <p:sp>
        <p:nvSpPr>
          <p:cNvPr id="4" name="Text 1"/>
          <p:cNvSpPr/>
          <p:nvPr/>
        </p:nvSpPr>
        <p:spPr>
          <a:xfrm>
            <a:off x="614645" y="1018679"/>
            <a:ext cx="6390520" cy="5271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9000"/>
              </a:lnSpc>
              <a:buNone/>
            </a:pPr>
            <a:r>
              <a:rPr lang="en-US" sz="95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Т-Рекс был настоящим колоссом! Представь себе: его длина достигала </a:t>
            </a:r>
            <a:pPr algn="l" indent="0" marL="0">
              <a:lnSpc>
                <a:spcPct val="119000"/>
              </a:lnSpc>
              <a:buNone/>
            </a:pPr>
            <a:r>
              <a:rPr lang="en-US" sz="950" b="1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13 метров</a:t>
            </a:r>
            <a:pPr algn="l" indent="0" marL="0">
              <a:lnSpc>
                <a:spcPct val="119000"/>
              </a:lnSpc>
              <a:buNone/>
            </a:pPr>
            <a:r>
              <a:rPr lang="en-US" sz="95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— это как два больших школьных автобуса, поставленных друг за другом. А его вес составлял около </a:t>
            </a:r>
            <a:pPr algn="l" indent="0" marL="0">
              <a:lnSpc>
                <a:spcPct val="119000"/>
              </a:lnSpc>
              <a:buNone/>
            </a:pPr>
            <a:r>
              <a:rPr lang="en-US" sz="950" b="1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8–9 тонн</a:t>
            </a:r>
            <a:pPr algn="l" indent="0" marL="0">
              <a:lnSpc>
                <a:spcPct val="119000"/>
              </a:lnSpc>
              <a:buNone/>
            </a:pPr>
            <a:r>
              <a:rPr lang="en-US" sz="95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— столько весят пять легковых автомобилей!</a:t>
            </a:r>
            <a:endParaRPr lang="en-US" sz="950" dirty="0"/>
          </a:p>
        </p:txBody>
      </p:sp>
      <p:sp>
        <p:nvSpPr>
          <p:cNvPr id="5" name="Text 2"/>
          <p:cNvSpPr/>
          <p:nvPr/>
        </p:nvSpPr>
        <p:spPr>
          <a:xfrm>
            <a:off x="1253697" y="1716088"/>
            <a:ext cx="5112416" cy="405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150" b="1" dirty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13м</a:t>
            </a:r>
            <a:endParaRPr lang="en-US" sz="3150" dirty="0"/>
          </a:p>
        </p:txBody>
      </p:sp>
      <p:sp>
        <p:nvSpPr>
          <p:cNvPr id="6" name="Text 3"/>
          <p:cNvSpPr/>
          <p:nvPr/>
        </p:nvSpPr>
        <p:spPr>
          <a:xfrm>
            <a:off x="2990279" y="2255738"/>
            <a:ext cx="1639152" cy="2048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Длина тела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614645" y="2518668"/>
            <a:ext cx="6390520" cy="175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19000"/>
              </a:lnSpc>
              <a:buNone/>
            </a:pPr>
            <a:r>
              <a:rPr lang="en-US" sz="95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Как два школьных автобуса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1253697" y="2949377"/>
            <a:ext cx="5112416" cy="405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150" b="1" dirty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4м</a:t>
            </a:r>
            <a:endParaRPr lang="en-US" sz="3150" dirty="0"/>
          </a:p>
        </p:txBody>
      </p:sp>
      <p:sp>
        <p:nvSpPr>
          <p:cNvPr id="9" name="Text 6"/>
          <p:cNvSpPr/>
          <p:nvPr/>
        </p:nvSpPr>
        <p:spPr>
          <a:xfrm>
            <a:off x="2990279" y="3489027"/>
            <a:ext cx="1639152" cy="2048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Высота в бёдрах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614645" y="3751957"/>
            <a:ext cx="6390520" cy="175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19000"/>
              </a:lnSpc>
              <a:buNone/>
            </a:pPr>
            <a:r>
              <a:rPr lang="en-US" sz="95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Выше жирафа!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1253697" y="4182666"/>
            <a:ext cx="5112416" cy="405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150" b="1" dirty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9т</a:t>
            </a:r>
            <a:endParaRPr lang="en-US" sz="3150" dirty="0"/>
          </a:p>
        </p:txBody>
      </p:sp>
      <p:sp>
        <p:nvSpPr>
          <p:cNvPr id="12" name="Text 9"/>
          <p:cNvSpPr/>
          <p:nvPr/>
        </p:nvSpPr>
        <p:spPr>
          <a:xfrm>
            <a:off x="2990279" y="4722316"/>
            <a:ext cx="1639152" cy="2048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Вес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614645" y="4985246"/>
            <a:ext cx="6390520" cy="175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19000"/>
              </a:lnSpc>
              <a:buNone/>
            </a:pPr>
            <a:r>
              <a:rPr lang="en-US" sz="95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Тяжелее пяти автомобилей</a:t>
            </a:r>
            <a:endParaRPr lang="en-US" sz="950" dirty="0"/>
          </a:p>
        </p:txBody>
      </p:sp>
      <p:sp>
        <p:nvSpPr>
          <p:cNvPr id="14" name="Text 11"/>
          <p:cNvSpPr/>
          <p:nvPr/>
        </p:nvSpPr>
        <p:spPr>
          <a:xfrm>
            <a:off x="1253697" y="5415955"/>
            <a:ext cx="5112416" cy="405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150" b="1" dirty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1,5м</a:t>
            </a:r>
            <a:endParaRPr lang="en-US" sz="3150" dirty="0"/>
          </a:p>
        </p:txBody>
      </p:sp>
      <p:sp>
        <p:nvSpPr>
          <p:cNvPr id="15" name="Text 12"/>
          <p:cNvSpPr/>
          <p:nvPr/>
        </p:nvSpPr>
        <p:spPr>
          <a:xfrm>
            <a:off x="2990279" y="5955605"/>
            <a:ext cx="1639152" cy="2048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Длина черепа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614645" y="6218535"/>
            <a:ext cx="6390520" cy="175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19000"/>
              </a:lnSpc>
              <a:buNone/>
            </a:pPr>
            <a:r>
              <a:rPr lang="en-US" sz="95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Голова размером с человека!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368" y="1946374"/>
            <a:ext cx="4772600" cy="5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b="1" dirty="0">
                <a:solidFill>
                  <a:srgbClr val="FFB393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Челюсти и зубы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624368" y="2857004"/>
            <a:ext cx="2971031" cy="2601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FFB393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Сокрушительный укус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624368" y="3273227"/>
            <a:ext cx="2995141" cy="14978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У тираннозавра были самые мощные челюсти среди всех сухопутных животных. Сила его укуса была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 10 раз сильнее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, чем у льва! Он мог легко дробить толстые кости одним движением челюстей.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3894239" y="2700933"/>
            <a:ext cx="3219965" cy="2210594"/>
          </a:xfrm>
          <a:prstGeom prst="roundRect">
            <a:avLst>
              <a:gd name="adj" fmla="val 1059"/>
            </a:avLst>
          </a:prstGeom>
          <a:solidFill>
            <a:srgbClr val="FFB393"/>
          </a:solidFill>
          <a:ln/>
        </p:spPr>
      </p:sp>
      <p:sp>
        <p:nvSpPr>
          <p:cNvPr id="7" name="Text 4"/>
          <p:cNvSpPr/>
          <p:nvPr/>
        </p:nvSpPr>
        <p:spPr>
          <a:xfrm>
            <a:off x="4050306" y="2857004"/>
            <a:ext cx="2691043" cy="2601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🦷</a:t>
            </a:r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 Зубы-бананы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4050306" y="3273227"/>
            <a:ext cx="2907830" cy="14978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Его зубы достигали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30 сантиметров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в длину — это как большой банан! Они были зазубренными по краям, как пила, и постоянно обновлялись на протяжении всей жизни.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196254" y="1085453"/>
            <a:ext cx="4772600" cy="5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b="1" dirty="0">
                <a:solidFill>
                  <a:srgbClr val="FFB393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Острые чувства</a:t>
            </a:r>
            <a:endParaRPr lang="en-US" sz="32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6254" y="1840012"/>
            <a:ext cx="390218" cy="39022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781530" y="1840012"/>
            <a:ext cx="2081458" cy="2601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Зрение орла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5781530" y="2193826"/>
            <a:ext cx="5785797" cy="7489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Т-Рекс видел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 13 раз лучше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, чем человек! Он мог различить движущуюся добычу на расстоянии нескольких километров. Его глаза смотрели чуть вперёд, что давало отличный обзор.</a:t>
            </a:r>
            <a:endParaRPr lang="en-US" sz="12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96254" y="3254871"/>
            <a:ext cx="390218" cy="39022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781530" y="3254871"/>
            <a:ext cx="2081458" cy="2601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Острый слух</a:t>
            </a:r>
            <a:endParaRPr lang="en-US" sz="1600" dirty="0"/>
          </a:p>
        </p:txBody>
      </p:sp>
      <p:sp>
        <p:nvSpPr>
          <p:cNvPr id="9" name="Text 4"/>
          <p:cNvSpPr/>
          <p:nvPr/>
        </p:nvSpPr>
        <p:spPr>
          <a:xfrm>
            <a:off x="5781530" y="3608685"/>
            <a:ext cx="5785797" cy="7489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Он улавливал низкие звуки на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огромных расстояниях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— топот стада, треск веток, рёв соперника. Ни одно существо не могло подкрасться к нему незамеченным.</a:t>
            </a:r>
            <a:endParaRPr lang="en-US" sz="12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96254" y="4669730"/>
            <a:ext cx="390218" cy="39022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781530" y="4669730"/>
            <a:ext cx="2723487" cy="2601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F4CAB8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Феноменальное обоняние</a:t>
            </a:r>
            <a:endParaRPr lang="en-US" sz="1600" dirty="0"/>
          </a:p>
        </p:txBody>
      </p:sp>
      <p:sp>
        <p:nvSpPr>
          <p:cNvPr id="12" name="Text 6"/>
          <p:cNvSpPr/>
          <p:nvPr/>
        </p:nvSpPr>
        <p:spPr>
          <a:xfrm>
            <a:off x="5781530" y="5023545"/>
            <a:ext cx="5785797" cy="7489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Самым невероятным чувством было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обоняние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! Огромная часть его мозга отвечала именно за запахи. Он чуял добычу за километры — лучше, чем современные собаки-ищейки.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368" y="1347688"/>
            <a:ext cx="5912198" cy="5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b="1" dirty="0">
                <a:solidFill>
                  <a:srgbClr val="FFB393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Охотник или падальщик?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624368" y="2102247"/>
            <a:ext cx="6371073" cy="9985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Это один из самых горячих споров в науке! Одни учёные считали, что из-за медлительности Т-Рекс мог питаться только останками чужой добычи. Другие доказывали, что он был активным охотником. Современные данные говорят: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он умел и то, и другое!</a:t>
            </a:r>
            <a:endParaRPr lang="en-US" sz="1200" dirty="0"/>
          </a:p>
        </p:txBody>
      </p:sp>
      <p:sp>
        <p:nvSpPr>
          <p:cNvPr id="5" name="Shape 2"/>
          <p:cNvSpPr/>
          <p:nvPr/>
        </p:nvSpPr>
        <p:spPr>
          <a:xfrm>
            <a:off x="511956" y="3276402"/>
            <a:ext cx="3219965" cy="2233811"/>
          </a:xfrm>
          <a:prstGeom prst="roundRect">
            <a:avLst>
              <a:gd name="adj" fmla="val 1048"/>
            </a:avLst>
          </a:prstGeom>
          <a:solidFill>
            <a:srgbClr val="FFB393"/>
          </a:solidFill>
          <a:ln/>
        </p:spPr>
      </p:sp>
      <p:sp>
        <p:nvSpPr>
          <p:cNvPr id="6" name="Text 3"/>
          <p:cNvSpPr/>
          <p:nvPr/>
        </p:nvSpPr>
        <p:spPr>
          <a:xfrm>
            <a:off x="668023" y="3432473"/>
            <a:ext cx="2712970" cy="2601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🏃</a:t>
            </a:r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 Доводы охотника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668023" y="3848695"/>
            <a:ext cx="2907830" cy="16069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Бинокулярное зрение для оценки расстояния</a:t>
            </a:r>
            <a:endParaRPr lang="en-US" sz="120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Мощные ноги для коротких рывков</a:t>
            </a:r>
            <a:endParaRPr lang="en-US" sz="120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Следы укусов на костях живых животных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4006651" y="3432473"/>
            <a:ext cx="3026493" cy="2601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000000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🦅</a:t>
            </a:r>
            <a:pPr algn="l" indent="0" marL="0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FFB393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 Доводы падальщика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4006651" y="3848695"/>
            <a:ext cx="2995141" cy="13573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Феноменальное обоняние — как у стервятника</a:t>
            </a:r>
            <a:endParaRPr lang="en-US" sz="120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Возможно, не мог долго бегать</a:t>
            </a:r>
            <a:endParaRPr lang="en-US" sz="1200" dirty="0"/>
          </a:p>
          <a:p>
            <a:pPr algn="l" marL="342900" indent="-34290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Огромный размер пугал других хищников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368" y="1060152"/>
            <a:ext cx="5247052" cy="5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b="1" dirty="0">
                <a:solidFill>
                  <a:srgbClr val="FFB393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Тайна коротких лапок</a:t>
            </a:r>
            <a:endParaRPr lang="en-US" sz="3250" dirty="0"/>
          </a:p>
        </p:txBody>
      </p:sp>
      <p:sp>
        <p:nvSpPr>
          <p:cNvPr id="4" name="Text 1"/>
          <p:cNvSpPr/>
          <p:nvPr/>
        </p:nvSpPr>
        <p:spPr>
          <a:xfrm>
            <a:off x="858518" y="1990328"/>
            <a:ext cx="6136923" cy="4992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Передние лапы Т-Рекса были такими короткими, что он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не мог дотянуться ими до собственного рта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!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624368" y="2840831"/>
            <a:ext cx="6371073" cy="14978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Это настоящая загадка природы! При длине тела 13 метров его передние конечности достигали лишь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одного метра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. Однако эти «маленькие» лапки были невероятно мускулистыми — каждая могла удерживать вес до 200 кг! Учёные предполагают, что они помогали ему подниматься с земли, удерживать добычу или использовались при спаривании. Эволюция — очень хитрая штука!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624368" y="4514255"/>
            <a:ext cx="6371073" cy="1107877"/>
          </a:xfrm>
          <a:prstGeom prst="roundRect">
            <a:avLst>
              <a:gd name="adj" fmla="val 2114"/>
            </a:avLst>
          </a:prstGeom>
          <a:solidFill>
            <a:srgbClr val="022349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435" y="4737795"/>
            <a:ext cx="195059" cy="15607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131562" y="4693741"/>
            <a:ext cx="5707813" cy="7489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Интересный факт: несмотря на смешной вид, каждая передняя лапа Т-Рекса была вооружена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двумя острыми когтями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длиной около 10 сантиметров!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66366" y="452338"/>
            <a:ext cx="4512356" cy="4878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050" b="1" dirty="0">
                <a:solidFill>
                  <a:srgbClr val="FFB393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Был ли он в перьях?</a:t>
            </a:r>
            <a:endParaRPr lang="en-US" sz="30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6366" y="1300262"/>
            <a:ext cx="4950892" cy="495101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80588" y="1283097"/>
            <a:ext cx="3009825" cy="2438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00" b="1" dirty="0">
                <a:solidFill>
                  <a:srgbClr val="FFB393"/>
                </a:solidFill>
                <a:latin typeface="Brygada 1918 Bold" pitchFamily="34" charset="0"/>
                <a:ea typeface="Brygada 1918 Bold" pitchFamily="34" charset="-122"/>
                <a:cs typeface="Brygada 1918 Bold" pitchFamily="34" charset="-120"/>
              </a:rPr>
              <a:t>Удивительное открытие!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280588" y="1664097"/>
            <a:ext cx="4950892" cy="17111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spcAft>
                <a:spcPts val="950"/>
              </a:spcAft>
              <a:buNone/>
            </a:pPr>
            <a:r>
              <a:rPr lang="en-US" sz="115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Долгое время все думали, что Т-Рекс был покрыт чешуёй, как крокодил. Но последние научные находки показали нечто удивительное!</a:t>
            </a:r>
            <a:endParaRPr lang="en-US" sz="1150" dirty="0"/>
          </a:p>
          <a:p>
            <a:pPr algn="l" indent="0" marL="0">
              <a:lnSpc>
                <a:spcPct val="129000"/>
              </a:lnSpc>
              <a:buNone/>
            </a:pPr>
            <a:r>
              <a:rPr lang="en-US" sz="115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Молодые тираннозавры, скорее всего, были покрыты </a:t>
            </a:r>
            <a:pPr algn="l" indent="0" marL="0">
              <a:lnSpc>
                <a:spcPct val="129000"/>
              </a:lnSpc>
              <a:buNone/>
            </a:pPr>
            <a:r>
              <a:rPr lang="en-US" sz="1150" b="1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мягким пухом или перьями</a:t>
            </a:r>
            <a:pPr algn="l" indent="0" marL="0">
              <a:lnSpc>
                <a:spcPct val="129000"/>
              </a:lnSpc>
              <a:buNone/>
            </a:pPr>
            <a:r>
              <a:rPr lang="en-US" sz="1150" dirty="0">
                <a:solidFill>
                  <a:srgbClr val="F4CAB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— для защиты от холода, как у птенцов. Это неудивительно, ведь птицы — прямые потомки динозавров!</a:t>
            </a:r>
            <a:endParaRPr lang="en-US" sz="1150" dirty="0"/>
          </a:p>
        </p:txBody>
      </p:sp>
      <p:sp>
        <p:nvSpPr>
          <p:cNvPr id="6" name="Shape 3"/>
          <p:cNvSpPr/>
          <p:nvPr/>
        </p:nvSpPr>
        <p:spPr>
          <a:xfrm>
            <a:off x="6280588" y="3529509"/>
            <a:ext cx="4950892" cy="773509"/>
          </a:xfrm>
          <a:prstGeom prst="roundRect">
            <a:avLst>
              <a:gd name="adj" fmla="val 2838"/>
            </a:avLst>
          </a:prstGeom>
          <a:solidFill>
            <a:srgbClr val="183A13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6932" y="3743027"/>
            <a:ext cx="182856" cy="14634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756132" y="3689449"/>
            <a:ext cx="432900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Взрослые особи, вероятно, теряли большую часть перьев, так как огромному телу сложнее охлаждаться.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2026-06-10T13:50:38Z</dcterms:created>
  <dcterms:modified xsi:type="dcterms:W3CDTF">2026-06-10T13:50:38Z</dcterms:modified>
</cp:coreProperties>
</file>