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Nunito"/>
      <p:regular r:id="rId201314"/>
    </p:embeddedFont>
    <p:embeddedFont>
      <p:font typeface="Nunito SemiBold"/>
      <p:regular r:id="rId201315"/>
    </p:embeddedFont>
    <p:embeddedFont>
      <p:font typeface="Nunito Bold"/>
      <p:regular r:id="rId201316"/>
    </p:embeddedFont>
    <p:embeddedFont>
      <p:font typeface="Nunito Black"/>
      <p:regular r:id="rId201317"/>
    </p:embeddedFont>
    <p:embeddedFont>
      <p:font typeface="PT Sans"/>
      <p:regular r:id="rId201318"/>
    </p:embeddedFont>
    <p:embeddedFont>
      <p:font typeface="PT Sans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13-4.png"/><Relationship Id="rId5" Type="http://schemas.openxmlformats.org/officeDocument/2006/relationships/image" Target="../media/image-13-5.svg"/><Relationship Id="rId6" Type="http://schemas.openxmlformats.org/officeDocument/2006/relationships/image" Target="../media/image-13-6.png"/><Relationship Id="rId7" Type="http://schemas.openxmlformats.org/officeDocument/2006/relationships/image" Target="../media/image-1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373511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Английский язык (5 класс): Present Simple Tense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846016"/>
            <a:ext cx="622363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Добро пожаловать на урок английского языка! Сегодня мы изучим одно из самых важных времён —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Present Simple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73100"/>
            <a:ext cx="10795524" cy="440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задать вопрос? (?)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98086" y="1337469"/>
            <a:ext cx="11405108" cy="209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 вопросах глаголы-помощники </a:t>
            </a:r>
            <a:pPr algn="l" indent="0" marL="0">
              <a:lnSpc>
                <a:spcPct val="117000"/>
              </a:lnSpc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</a:t>
            </a:r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 </a:t>
            </a:r>
            <a:pPr algn="l" indent="0" marL="0">
              <a:lnSpc>
                <a:spcPct val="117000"/>
              </a:lnSpc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Does</a:t>
            </a:r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выбегают в самое начало предложения, перед подлежащим!</a:t>
            </a:r>
            <a:endParaRPr lang="en-US" sz="11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526" y="1673126"/>
            <a:ext cx="8096643" cy="35517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01253" y="4330870"/>
            <a:ext cx="1223704" cy="20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Шаг 2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4501253" y="4599281"/>
            <a:ext cx="1223704" cy="306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Добавьте подлежащее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8388673" y="4177492"/>
            <a:ext cx="1223705" cy="20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Шаг 4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388673" y="4445903"/>
            <a:ext cx="1223705" cy="460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Поставьте вопросительный знак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2600390" y="1992346"/>
            <a:ext cx="1223705" cy="20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Шаг 1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2600390" y="2260757"/>
            <a:ext cx="1223705" cy="306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Начните с Do или Does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72229" y="1992346"/>
            <a:ext cx="1223705" cy="20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Шаг 3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472229" y="2260757"/>
            <a:ext cx="1223705" cy="306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Добавьте глагол в base form</a:t>
            </a:r>
            <a:endParaRPr lang="en-US" sz="11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086" y="5351066"/>
            <a:ext cx="5341705" cy="83383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942852" y="5519638"/>
            <a:ext cx="492837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D4DF2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you like apples?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942852" y="5806877"/>
            <a:ext cx="4928370" cy="209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Ты любишь яблоки?</a:t>
            </a:r>
            <a:endParaRPr lang="en-US" sz="115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1905" y="5351066"/>
            <a:ext cx="5341705" cy="83383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96671" y="5519638"/>
            <a:ext cx="492837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Does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he go to school?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396671" y="5806877"/>
            <a:ext cx="4928370" cy="209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 ходит в школу?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55141"/>
            <a:ext cx="107955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Краткие ответы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98086" y="1379835"/>
            <a:ext cx="11405108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На вопросы в английском не отвечают просто «Yes» или «No». Нужно использовать глагол-помощник.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896666"/>
            <a:ext cx="4162420" cy="416252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296860" y="1896666"/>
            <a:ext cx="5203100" cy="1306413"/>
          </a:xfrm>
          <a:prstGeom prst="roundRect">
            <a:avLst>
              <a:gd name="adj" fmla="val 18323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75449" y="2075259"/>
            <a:ext cx="4845921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 you like pizza?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475449" y="2437507"/>
            <a:ext cx="4845921" cy="586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✅</a:t>
            </a:r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Yes, I do.</a:t>
            </a:r>
            <a:endParaRPr lang="en-US" sz="12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❌</a:t>
            </a:r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No, I don't.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296860" y="3330674"/>
            <a:ext cx="5203100" cy="1306413"/>
          </a:xfrm>
          <a:prstGeom prst="roundRect">
            <a:avLst>
              <a:gd name="adj" fmla="val 18323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75449" y="3509268"/>
            <a:ext cx="4845921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Does she read?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475449" y="3871516"/>
            <a:ext cx="4845921" cy="586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✅</a:t>
            </a:r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pPr algn="l"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Yes, she does.</a:t>
            </a:r>
            <a:endParaRPr lang="en-US" sz="12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❌</a:t>
            </a:r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No, she doesn't.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1836638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Глагол to be (быть)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272246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Глагол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to be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король английского. Он не подчиняется общим правилам. Ему не нужны помощники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do/does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В Present Simple он имеет три формы: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2D4DF2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am, is, are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269971" y="3904357"/>
            <a:ext cx="6223638" cy="1116905"/>
          </a:xfrm>
          <a:prstGeom prst="roundRect">
            <a:avLst>
              <a:gd name="adj" fmla="val 26790"/>
            </a:avLst>
          </a:prstGeom>
          <a:solidFill>
            <a:srgbClr val="CFD6F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96" y="4194969"/>
            <a:ext cx="249330" cy="19943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18151" y="4153595"/>
            <a:ext cx="5376033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To be — особенный глагол. Он сам строит вопросы и отрицания без помощников!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919460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Формы to be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98086" y="1805285"/>
            <a:ext cx="3012107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16560" y="2023765"/>
            <a:ext cx="598373" cy="598388"/>
          </a:xfrm>
          <a:prstGeom prst="ellipse">
            <a:avLst/>
          </a:prstGeom>
          <a:solidFill>
            <a:srgbClr val="2D4DF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060" y="2188270"/>
            <a:ext cx="269273" cy="269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6560" y="2821583"/>
            <a:ext cx="257515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 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am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happy.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916560" y="3234531"/>
            <a:ext cx="257515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Я счастлив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3909617" y="1805285"/>
            <a:ext cx="3012107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4128091" y="2023765"/>
            <a:ext cx="598373" cy="598388"/>
          </a:xfrm>
          <a:prstGeom prst="ellipse">
            <a:avLst/>
          </a:prstGeom>
          <a:solidFill>
            <a:srgbClr val="018CE1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2592" y="2188270"/>
            <a:ext cx="269273" cy="2692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128091" y="2821583"/>
            <a:ext cx="257515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He/She/It 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is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strong.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4128091" y="3234531"/>
            <a:ext cx="257515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Он/Она сильный</a:t>
            </a:r>
            <a:endParaRPr lang="en-US" sz="1550" dirty="0"/>
          </a:p>
        </p:txBody>
      </p:sp>
      <p:sp>
        <p:nvSpPr>
          <p:cNvPr id="14" name="Shape 9"/>
          <p:cNvSpPr/>
          <p:nvPr/>
        </p:nvSpPr>
        <p:spPr>
          <a:xfrm>
            <a:off x="698086" y="3971627"/>
            <a:ext cx="6223638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916560" y="4190107"/>
            <a:ext cx="598373" cy="598388"/>
          </a:xfrm>
          <a:prstGeom prst="ellipse">
            <a:avLst/>
          </a:prstGeom>
          <a:solidFill>
            <a:srgbClr val="DA33BF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1060" y="4354612"/>
            <a:ext cx="269273" cy="2692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16560" y="4987925"/>
            <a:ext cx="578669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We/You/They 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are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friends.</a:t>
            </a:r>
            <a:endParaRPr lang="en-US" sz="1800" dirty="0"/>
          </a:p>
        </p:txBody>
      </p:sp>
      <p:sp>
        <p:nvSpPr>
          <p:cNvPr id="18" name="Text 12"/>
          <p:cNvSpPr/>
          <p:nvPr/>
        </p:nvSpPr>
        <p:spPr>
          <a:xfrm>
            <a:off x="916560" y="5400873"/>
            <a:ext cx="578669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Мы/Вы/Они друзья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57820"/>
            <a:ext cx="10795524" cy="440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Отрицание и вопрос с to be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98086" y="1322189"/>
            <a:ext cx="11405108" cy="209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 сам делает отрицания и вопросы!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0337" y="1657846"/>
            <a:ext cx="5430801" cy="1064915"/>
          </a:xfrm>
          <a:prstGeom prst="roundRect">
            <a:avLst>
              <a:gd name="adj" fmla="val 33717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9856" y="1769963"/>
            <a:ext cx="513176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Вопрос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39856" y="2102048"/>
            <a:ext cx="5131763" cy="519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Are</a:t>
            </a:r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you a student?</a:t>
            </a:r>
            <a:endParaRPr lang="en-US" sz="115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Ты ученик?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284656" y="1769963"/>
            <a:ext cx="521530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Отрицание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284656" y="2102048"/>
            <a:ext cx="5215303" cy="519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He </a:t>
            </a:r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is not</a:t>
            </a:r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(isn't) lazy.</a:t>
            </a:r>
            <a:endParaRPr lang="en-US" sz="115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 не ленивый.</a:t>
            </a:r>
            <a:endParaRPr lang="en-US" sz="11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526" y="2848967"/>
            <a:ext cx="8096643" cy="3351113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239053" y="3778935"/>
            <a:ext cx="1308394" cy="211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Вопрос с to be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2239053" y="4053810"/>
            <a:ext cx="1308394" cy="31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Are/Is/Am + подлежащее?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8637417" y="3778935"/>
            <a:ext cx="1308394" cy="422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Отрицание с to be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637417" y="4264858"/>
            <a:ext cx="1308394" cy="31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Подлежащее + is not/are not/am not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48580"/>
            <a:ext cx="1079552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Практика! Найди ошибку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98086" y="941586"/>
            <a:ext cx="1140510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Давайте потренируемся. Где здесь ошибка?</a:t>
            </a:r>
            <a:endParaRPr lang="en-US" sz="750" dirty="0"/>
          </a:p>
        </p:txBody>
      </p:sp>
      <p:sp>
        <p:nvSpPr>
          <p:cNvPr id="4" name="Shape 2"/>
          <p:cNvSpPr/>
          <p:nvPr/>
        </p:nvSpPr>
        <p:spPr>
          <a:xfrm>
            <a:off x="698086" y="1173361"/>
            <a:ext cx="224328" cy="224334"/>
          </a:xfrm>
          <a:prstGeom prst="ellipse">
            <a:avLst/>
          </a:prstGeom>
          <a:solidFill>
            <a:srgbClr val="F3F3FF"/>
          </a:solidFill>
          <a:ln w="6350">
            <a:solidFill>
              <a:srgbClr val="2D4DF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9806" y="1197471"/>
            <a:ext cx="140788" cy="1760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72220" y="1207591"/>
            <a:ext cx="5001988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He 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play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football every day.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72220" y="1404045"/>
            <a:ext cx="500198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Подсказка: He/She/It требует окончания!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698086" y="1623417"/>
            <a:ext cx="224328" cy="224334"/>
          </a:xfrm>
          <a:prstGeom prst="ellipse">
            <a:avLst/>
          </a:prstGeom>
          <a:solidFill>
            <a:srgbClr val="F3F3FF"/>
          </a:solidFill>
          <a:ln w="6350">
            <a:solidFill>
              <a:srgbClr val="018C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9806" y="1647527"/>
            <a:ext cx="140788" cy="1760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72220" y="1657648"/>
            <a:ext cx="5001988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she like cats?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72220" y="1854101"/>
            <a:ext cx="500198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Подсказка: She требует особого помощника!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698086" y="2073473"/>
            <a:ext cx="224328" cy="224334"/>
          </a:xfrm>
          <a:prstGeom prst="ellipse">
            <a:avLst/>
          </a:prstGeom>
          <a:solidFill>
            <a:srgbClr val="F3F3FF"/>
          </a:solidFill>
          <a:ln w="6350">
            <a:solidFill>
              <a:srgbClr val="DA33B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9806" y="2097584"/>
            <a:ext cx="140788" cy="1760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72220" y="2107704"/>
            <a:ext cx="5001988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 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doesn't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like milk.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72220" y="2304157"/>
            <a:ext cx="500198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Подсказка: I использует другого помощника!</a:t>
            </a:r>
            <a:endParaRPr lang="en-US" sz="7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3836" y="1173361"/>
            <a:ext cx="5276123" cy="52762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610989"/>
            <a:ext cx="6223638" cy="557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Заключение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269971" y="1438275"/>
            <a:ext cx="6223638" cy="886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Present Simple — это основа вашего английского. Запомните правило про </a:t>
            </a:r>
            <a:pPr algn="l"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He/She/It и окончание -s</a:t>
            </a:r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подружитесь с </a:t>
            </a:r>
            <a:pPr algn="l"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do/does</a:t>
            </a:r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и вы будете говорить без ошибок.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69971" y="2527498"/>
            <a:ext cx="3021830" cy="1394817"/>
          </a:xfrm>
          <a:prstGeom prst="roundRect">
            <a:avLst>
              <a:gd name="adj" fmla="val 20380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78524" y="2736056"/>
            <a:ext cx="260472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He/She/It + глагол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478524" y="3122613"/>
            <a:ext cx="2604725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Всегда добавляй </a:t>
            </a:r>
            <a:pPr algn="l"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-s</a:t>
            </a:r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или </a:t>
            </a:r>
            <a:pPr algn="l"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-es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471779" y="2527498"/>
            <a:ext cx="3021830" cy="1394817"/>
          </a:xfrm>
          <a:prstGeom prst="roundRect">
            <a:avLst>
              <a:gd name="adj" fmla="val 20380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0332" y="2736056"/>
            <a:ext cx="260472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 / Does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680332" y="3122613"/>
            <a:ext cx="2604725" cy="591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Помощники для вопросов и отрицаний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269971" y="4102298"/>
            <a:ext cx="6223638" cy="1099245"/>
          </a:xfrm>
          <a:prstGeom prst="roundRect">
            <a:avLst>
              <a:gd name="adj" fmla="val 25859"/>
            </a:avLst>
          </a:prstGeom>
          <a:solidFill>
            <a:srgbClr val="F3F3FF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78524" y="4310856"/>
            <a:ext cx="5806533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To be: am / is / are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478524" y="4697413"/>
            <a:ext cx="5806533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Король без помощников!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5269971" y="5471517"/>
            <a:ext cx="6223638" cy="7754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Good luck! </a:t>
            </a:r>
            <a:pPr algn="ctr" indent="0" marL="0">
              <a:lnSpc>
                <a:spcPct val="104000"/>
              </a:lnSpc>
              <a:buNone/>
            </a:pPr>
            <a:r>
              <a:rPr lang="en-US" sz="4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🎉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2507258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Present Simple Tense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339308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Welcome to English! Сегодня мы разберем самое важное и частое время в английском языке —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Present Simple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(Настоящее простое время). С него начинается путь к свободному общению.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992584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Когда используется Present Simple?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2465090"/>
            <a:ext cx="622363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Мы используем Present Simple, когда говорим о регулярных, повторяющихся действиях, привычках и расписаниях.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98086" y="3327797"/>
            <a:ext cx="3012107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16560" y="3546277"/>
            <a:ext cx="257515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Регулярные действия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6560" y="3959225"/>
            <a:ext cx="257515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Я хожу в школу каждый день.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3909617" y="3327797"/>
            <a:ext cx="3012107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128091" y="3546277"/>
            <a:ext cx="257515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Привычки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4128091" y="3959225"/>
            <a:ext cx="257515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Птицы летают. Рыбы плавают.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98086" y="4696321"/>
            <a:ext cx="6223638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16560" y="4914801"/>
            <a:ext cx="578669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Расписания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916560" y="5327749"/>
            <a:ext cx="578669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Урок начинается в 8 утра.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48580"/>
            <a:ext cx="1079552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Слова-маркеры (Подсказки)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98086" y="941586"/>
            <a:ext cx="1140510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Как узнать Present Simple в тексте? Ищите эти слова:</a:t>
            </a:r>
            <a:endParaRPr lang="en-US" sz="750" dirty="0"/>
          </a:p>
        </p:txBody>
      </p:sp>
      <p:sp>
        <p:nvSpPr>
          <p:cNvPr id="4" name="Shape 2"/>
          <p:cNvSpPr/>
          <p:nvPr/>
        </p:nvSpPr>
        <p:spPr>
          <a:xfrm>
            <a:off x="626253" y="1117302"/>
            <a:ext cx="5419788" cy="5388372"/>
          </a:xfrm>
          <a:prstGeom prst="roundRect">
            <a:avLst>
              <a:gd name="adj" fmla="val 4442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25965" y="1167110"/>
            <a:ext cx="5220363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Слова-маркеры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725965" y="1363563"/>
            <a:ext cx="5220363" cy="667742"/>
          </a:xfrm>
          <a:prstGeom prst="rect">
            <a:avLst/>
          </a:prstGeom>
          <a:noFill/>
          <a:ln/>
        </p:spPr>
        <p:txBody>
          <a:bodyPr wrap="square" lIns="0" tIns="39896" rIns="0" bIns="0" rtlCol="0" anchor="t">
            <a:normAutofit/>
          </a:bodyPr>
          <a:lstStyle/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always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всегда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usually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обычно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often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часто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sometimes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иногда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every day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каждый день</a:t>
            </a:r>
            <a:endParaRPr lang="en-US" sz="7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3836" y="1173361"/>
            <a:ext cx="5276123" cy="52762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68920"/>
            <a:ext cx="10795524" cy="297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строится утверждение? (+)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98086" y="969566"/>
            <a:ext cx="11405108" cy="122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Строить предложения очень просто! Берем подлежащее и добавляем глагол из словаря.</a:t>
            </a:r>
            <a:endParaRPr lang="en-US" sz="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086" y="1149548"/>
            <a:ext cx="5372065" cy="8209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323249" y="1225451"/>
            <a:ext cx="121540" cy="151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1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811986" y="1554659"/>
            <a:ext cx="5144264" cy="148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 play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11986" y="1734443"/>
            <a:ext cx="5144264" cy="122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Я играю</a:t>
            </a:r>
            <a:endParaRPr lang="en-US" sz="7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1545" y="1149548"/>
            <a:ext cx="5372065" cy="82093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46708" y="1225451"/>
            <a:ext cx="121540" cy="151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2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6235445" y="1554659"/>
            <a:ext cx="5144264" cy="148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You read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6235445" y="1734443"/>
            <a:ext cx="5144264" cy="122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Ты читаешь</a:t>
            </a:r>
            <a:endParaRPr lang="en-US" sz="7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086" y="2021880"/>
            <a:ext cx="5372065" cy="82093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23249" y="2097782"/>
            <a:ext cx="121540" cy="151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811986" y="2426990"/>
            <a:ext cx="5144264" cy="148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We work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811986" y="2606774"/>
            <a:ext cx="5144264" cy="122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Мы работаем</a:t>
            </a:r>
            <a:endParaRPr lang="en-US" sz="7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21545" y="2021880"/>
            <a:ext cx="5372065" cy="82093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746708" y="2097782"/>
            <a:ext cx="121540" cy="151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4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235445" y="2426990"/>
            <a:ext cx="5144264" cy="148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They jump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6235445" y="2606774"/>
            <a:ext cx="5144264" cy="122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Они прыгают</a:t>
            </a:r>
            <a:endParaRPr lang="en-US" sz="7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5261" y="2900660"/>
            <a:ext cx="6181173" cy="33884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437255" y="4024483"/>
            <a:ext cx="1485835" cy="18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Подлежащее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3310073" y="4266244"/>
            <a:ext cx="1740198" cy="118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9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Кто выполняет действие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7268497" y="5301596"/>
            <a:ext cx="1485835" cy="18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Глагол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7141316" y="5543357"/>
            <a:ext cx="1740198" cy="118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9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Базовая форма из словаря</a:t>
            </a:r>
            <a:endParaRPr lang="en-US" sz="950" dirty="0"/>
          </a:p>
        </p:txBody>
      </p:sp>
      <p:sp>
        <p:nvSpPr>
          <p:cNvPr id="25" name="Text 18"/>
          <p:cNvSpPr/>
          <p:nvPr/>
        </p:nvSpPr>
        <p:spPr>
          <a:xfrm>
            <a:off x="6707143" y="3301722"/>
            <a:ext cx="1485834" cy="185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Утвердительное</a:t>
            </a:r>
            <a:endParaRPr lang="en-US" sz="1150" dirty="0"/>
          </a:p>
        </p:txBody>
      </p:sp>
      <p:sp>
        <p:nvSpPr>
          <p:cNvPr id="26" name="Text 19"/>
          <p:cNvSpPr/>
          <p:nvPr/>
        </p:nvSpPr>
        <p:spPr>
          <a:xfrm>
            <a:off x="6579961" y="3543483"/>
            <a:ext cx="1740198" cy="118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9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Subject + Verb = предложение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1005780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Опасная зона: He, She, It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5269971" y="1891605"/>
            <a:ext cx="6223638" cy="1436092"/>
          </a:xfrm>
          <a:prstGeom prst="roundRect">
            <a:avLst>
              <a:gd name="adj" fmla="val 20836"/>
            </a:avLst>
          </a:prstGeom>
          <a:solidFill>
            <a:srgbClr val="FCF2B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96" y="2182217"/>
            <a:ext cx="249330" cy="19943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918151" y="2140843"/>
            <a:ext cx="5376033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Внимание! Правило меняется для третьего лица единственного числа (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He, She, It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). К глаголу нужно обязательно добавить окончание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-es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550" dirty="0"/>
          </a:p>
        </p:txBody>
      </p:sp>
      <p:sp>
        <p:nvSpPr>
          <p:cNvPr id="7" name="Shape 3"/>
          <p:cNvSpPr/>
          <p:nvPr/>
        </p:nvSpPr>
        <p:spPr>
          <a:xfrm>
            <a:off x="5269971" y="3552031"/>
            <a:ext cx="6223638" cy="2300089"/>
          </a:xfrm>
          <a:prstGeom prst="roundRect">
            <a:avLst>
              <a:gd name="adj" fmla="val 13009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5289021" y="3571081"/>
            <a:ext cx="3092770" cy="1130995"/>
          </a:xfrm>
          <a:custGeom>
            <a:avLst/>
            <a:gdLst/>
            <a:ahLst/>
            <a:cxnLst/>
            <a:rect l="l" t="t" r="r" b="b"/>
            <a:pathLst>
              <a:path w="3092770" h="1130995">
                <a:moveTo>
                  <a:pt x="249349" y="0"/>
                </a:moveTo>
                <a:lnTo>
                  <a:pt x="3092770" y="0"/>
                </a:lnTo>
                <a:lnTo>
                  <a:pt x="3092770" y="1130995"/>
                </a:lnTo>
                <a:lnTo>
                  <a:pt x="0" y="1130995"/>
                </a:lnTo>
                <a:lnTo>
                  <a:pt x="0" y="249355"/>
                </a:lnTo>
                <a:arcTo hR="249355" wR="249349" stAng="10800000" swAng="5400000"/>
                <a:close/>
              </a:path>
            </a:pathLst>
          </a:custGeom>
          <a:solidFill>
            <a:srgbClr val="F3F3FF"/>
          </a:solidFill>
          <a:ln/>
        </p:spPr>
      </p:sp>
      <p:sp>
        <p:nvSpPr>
          <p:cNvPr id="9" name="Text 5"/>
          <p:cNvSpPr/>
          <p:nvPr/>
        </p:nvSpPr>
        <p:spPr>
          <a:xfrm>
            <a:off x="5488446" y="3770511"/>
            <a:ext cx="269392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He play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5488446" y="4183459"/>
            <a:ext cx="269392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 играет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8381790" y="3571081"/>
            <a:ext cx="3092770" cy="1130995"/>
          </a:xfrm>
          <a:custGeom>
            <a:avLst/>
            <a:gdLst/>
            <a:ahLst/>
            <a:cxnLst/>
            <a:rect l="l" t="t" r="r" b="b"/>
            <a:pathLst>
              <a:path w="3092770" h="1130995">
                <a:moveTo>
                  <a:pt x="0" y="0"/>
                </a:moveTo>
                <a:lnTo>
                  <a:pt x="2843421" y="0"/>
                </a:lnTo>
                <a:arcTo hR="249355" wR="249349" stAng="16200000" swAng="5400000"/>
                <a:lnTo>
                  <a:pt x="3092770" y="1130995"/>
                </a:lnTo>
                <a:lnTo>
                  <a:pt x="0" y="1130995"/>
                </a:lnTo>
                <a:lnTo>
                  <a:pt x="0" y="0"/>
                </a:lnTo>
                <a:close/>
              </a:path>
            </a:pathLst>
          </a:custGeom>
          <a:solidFill>
            <a:srgbClr val="F3F3FF"/>
          </a:solidFill>
          <a:ln/>
        </p:spPr>
      </p:sp>
      <p:sp>
        <p:nvSpPr>
          <p:cNvPr id="12" name="Shape 8"/>
          <p:cNvSpPr/>
          <p:nvPr/>
        </p:nvSpPr>
        <p:spPr>
          <a:xfrm>
            <a:off x="8381790" y="3571081"/>
            <a:ext cx="25399" cy="1130995"/>
          </a:xfrm>
          <a:prstGeom prst="roundRect">
            <a:avLst>
              <a:gd name="adj" fmla="val 50001"/>
            </a:avLst>
          </a:prstGeom>
          <a:solidFill>
            <a:srgbClr val="1AA5FA"/>
          </a:solidFill>
          <a:ln/>
        </p:spPr>
      </p:sp>
      <p:sp>
        <p:nvSpPr>
          <p:cNvPr id="13" name="Text 9"/>
          <p:cNvSpPr/>
          <p:nvPr/>
        </p:nvSpPr>
        <p:spPr>
          <a:xfrm>
            <a:off x="8581215" y="3770511"/>
            <a:ext cx="269392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She read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8581215" y="4183459"/>
            <a:ext cx="269392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Она читает</a:t>
            </a:r>
            <a:endParaRPr lang="en-US" sz="1550" dirty="0"/>
          </a:p>
        </p:txBody>
      </p:sp>
      <p:sp>
        <p:nvSpPr>
          <p:cNvPr id="15" name="Shape 11"/>
          <p:cNvSpPr/>
          <p:nvPr/>
        </p:nvSpPr>
        <p:spPr>
          <a:xfrm>
            <a:off x="5289021" y="4702076"/>
            <a:ext cx="6185539" cy="1130995"/>
          </a:xfrm>
          <a:custGeom>
            <a:avLst/>
            <a:gdLst/>
            <a:ahLst/>
            <a:cxnLst/>
            <a:rect l="l" t="t" r="r" b="b"/>
            <a:pathLst>
              <a:path w="6185539" h="1130995">
                <a:moveTo>
                  <a:pt x="0" y="0"/>
                </a:moveTo>
                <a:lnTo>
                  <a:pt x="6185539" y="0"/>
                </a:lnTo>
                <a:lnTo>
                  <a:pt x="6185539" y="881640"/>
                </a:lnTo>
                <a:arcTo hR="249355" wR="249349" stAng="0" swAng="5400000"/>
                <a:lnTo>
                  <a:pt x="249349" y="1130995"/>
                </a:lnTo>
                <a:arcTo hR="249355" wR="249349" stAng="5400000" swAng="5400000"/>
                <a:lnTo>
                  <a:pt x="0" y="0"/>
                </a:lnTo>
                <a:close/>
              </a:path>
            </a:pathLst>
          </a:custGeom>
          <a:solidFill>
            <a:srgbClr val="F3F3FF"/>
          </a:solidFill>
          <a:ln/>
        </p:spPr>
      </p:sp>
      <p:sp>
        <p:nvSpPr>
          <p:cNvPr id="16" name="Shape 12"/>
          <p:cNvSpPr/>
          <p:nvPr/>
        </p:nvSpPr>
        <p:spPr>
          <a:xfrm>
            <a:off x="5289021" y="4702076"/>
            <a:ext cx="6185539" cy="25400"/>
          </a:xfrm>
          <a:prstGeom prst="roundRect">
            <a:avLst>
              <a:gd name="adj" fmla="val 49999"/>
            </a:avLst>
          </a:prstGeom>
          <a:solidFill>
            <a:srgbClr val="F34CD8"/>
          </a:solidFill>
          <a:ln/>
        </p:spPr>
      </p:sp>
      <p:sp>
        <p:nvSpPr>
          <p:cNvPr id="17" name="Text 13"/>
          <p:cNvSpPr/>
          <p:nvPr/>
        </p:nvSpPr>
        <p:spPr>
          <a:xfrm>
            <a:off x="5488446" y="4901505"/>
            <a:ext cx="578669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It work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33B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5488446" y="5314454"/>
            <a:ext cx="578669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Оно работает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55141"/>
            <a:ext cx="107955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Правила окончания -es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98086" y="1379835"/>
            <a:ext cx="11405108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Если глагол заканчивается на шипящие (</a:t>
            </a:r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s, sh, ch, x</a:t>
            </a:r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) или на букву «</a:t>
            </a:r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o</a:t>
            </a:r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», мы добавляем </a:t>
            </a:r>
            <a:pPr algn="l"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-es</a:t>
            </a:r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для удобства произношения.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7913" y="1901527"/>
            <a:ext cx="239310" cy="2393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16590" y="1896666"/>
            <a:ext cx="4684595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wash → wash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D4DF2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es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1216590" y="2258913"/>
            <a:ext cx="4684595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мыть → он моет</a:t>
            </a:r>
            <a:endParaRPr lang="en-US" sz="12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913" y="2748756"/>
            <a:ext cx="239310" cy="2393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16590" y="2743895"/>
            <a:ext cx="4684595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go → go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D4DF2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es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1216590" y="3106142"/>
            <a:ext cx="4684595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идти → он идёт</a:t>
            </a:r>
            <a:endParaRPr lang="en-US" sz="1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913" y="3595985"/>
            <a:ext cx="239310" cy="23931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16590" y="3591123"/>
            <a:ext cx="4684595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do → do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D4DF2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es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1216590" y="3953371"/>
            <a:ext cx="4684595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делать → он делает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6860" y="1896666"/>
            <a:ext cx="4162420" cy="41625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10096"/>
            <a:ext cx="10795524" cy="410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строится отрицание? (−)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698086" y="1216124"/>
            <a:ext cx="11405108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 английском нельзя просто сказать «not». Нам нужны глаголы-помощники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does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В отрицании к ним приклеивается частица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not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98086" y="1515864"/>
            <a:ext cx="5348848" cy="1006872"/>
          </a:xfrm>
          <a:prstGeom prst="roundRect">
            <a:avLst>
              <a:gd name="adj" fmla="val 20802"/>
            </a:avLst>
          </a:prstGeom>
          <a:solidFill>
            <a:srgbClr val="F3F3FF"/>
          </a:solidFill>
          <a:ln w="12700">
            <a:solidFill>
              <a:srgbClr val="2D4DF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83" y="1668165"/>
            <a:ext cx="504425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 / You / We / They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50383" y="1932186"/>
            <a:ext cx="5044254" cy="438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3000"/>
              </a:lnSpc>
              <a:spcAft>
                <a:spcPts val="450"/>
              </a:spcAft>
              <a:buNone/>
            </a:pPr>
            <a:r>
              <a:rPr lang="en-US" sz="10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 not</a:t>
            </a:r>
            <a:pPr algn="l" indent="0" marL="0">
              <a:lnSpc>
                <a:spcPct val="113000"/>
              </a:lnSpc>
              <a:spcAft>
                <a:spcPts val="450"/>
              </a:spcAft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(don't) play</a:t>
            </a:r>
            <a:endParaRPr lang="en-US" sz="1050" dirty="0"/>
          </a:p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Я не играю / Они не играют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144662" y="1515864"/>
            <a:ext cx="5348947" cy="1006872"/>
          </a:xfrm>
          <a:prstGeom prst="roundRect">
            <a:avLst>
              <a:gd name="adj" fmla="val 20802"/>
            </a:avLst>
          </a:prstGeom>
          <a:solidFill>
            <a:srgbClr val="F3F3FF"/>
          </a:solidFill>
          <a:ln w="12700">
            <a:solidFill>
              <a:srgbClr val="018C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96959" y="1668165"/>
            <a:ext cx="5044353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He / She / It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296959" y="1932186"/>
            <a:ext cx="5044353" cy="438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3000"/>
              </a:lnSpc>
              <a:spcAft>
                <a:spcPts val="450"/>
              </a:spcAft>
              <a:buNone/>
            </a:pPr>
            <a:r>
              <a:rPr lang="en-US" sz="10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does not</a:t>
            </a:r>
            <a:pPr algn="l" indent="0" marL="0">
              <a:lnSpc>
                <a:spcPct val="113000"/>
              </a:lnSpc>
              <a:spcAft>
                <a:spcPts val="450"/>
              </a:spcAft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(doesn't) play</a:t>
            </a:r>
            <a:endParaRPr lang="en-US" sz="1050" dirty="0"/>
          </a:p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Он не играет / Она не играет</a:t>
            </a:r>
            <a:endParaRPr lang="en-US" sz="10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5361" y="2632670"/>
            <a:ext cx="6560973" cy="361513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975500" y="3137039"/>
            <a:ext cx="1239289" cy="19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Подлежащее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2975500" y="3397396"/>
            <a:ext cx="1239289" cy="289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 / You / We / They / He / She / It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970437" y="4194995"/>
            <a:ext cx="1239289" cy="199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Отрицание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970437" y="4455351"/>
            <a:ext cx="1239289" cy="289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do/does + not + глагол (инфинитив)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1441648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Куда пропадает окончание -s?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569108" y="3138488"/>
            <a:ext cx="5924501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Запомните золотое правило: помощник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Does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забирает окончание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-s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у основного глагола! «Does съел -s».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269971" y="2914154"/>
            <a:ext cx="25399" cy="1087041"/>
          </a:xfrm>
          <a:prstGeom prst="roundRect">
            <a:avLst>
              <a:gd name="adj" fmla="val 50001"/>
            </a:avLst>
          </a:prstGeom>
          <a:solidFill>
            <a:srgbClr val="2D4DF2"/>
          </a:solidFill>
          <a:ln/>
        </p:spPr>
      </p:sp>
      <p:sp>
        <p:nvSpPr>
          <p:cNvPr id="6" name="Shape 3"/>
          <p:cNvSpPr/>
          <p:nvPr/>
        </p:nvSpPr>
        <p:spPr>
          <a:xfrm>
            <a:off x="5126405" y="4225528"/>
            <a:ext cx="3155673" cy="1190823"/>
          </a:xfrm>
          <a:prstGeom prst="roundRect">
            <a:avLst>
              <a:gd name="adj" fmla="val 40203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325830" y="4424958"/>
            <a:ext cx="2756823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Неправильно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25830" y="4917678"/>
            <a:ext cx="33664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She doesn't play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s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631418" y="4424958"/>
            <a:ext cx="286854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Правильно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631418" y="4917678"/>
            <a:ext cx="3478125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She doesn't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play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2026-08-31T14:47:59Z</dcterms:created>
  <dcterms:modified xsi:type="dcterms:W3CDTF">2026-08-31T14:47:59Z</dcterms:modified>
</cp:coreProperties>
</file>