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1695" cy="6858000"/>
  <p:notesSz cx="6858000" cy="12191695"/>
  <p:embeddedFontLst>
    <p:embeddedFont>
      <p:font typeface="Montserrat Thin"/>
      <p:regular r:id="rId201314"/>
    </p:embeddedFont>
    <p:embeddedFont>
      <p:font typeface="Montserrat"/>
      <p:regular r:id="rId201315"/>
    </p:embeddedFont>
    <p:embeddedFont>
      <p:font typeface="Montserrat SemiBold"/>
      <p:regular r:id="rId201316"/>
    </p:embeddedFont>
    <p:embeddedFont>
      <p:font typeface="Montserrat Bold"/>
      <p:regular r:id="rId201317"/>
    </p:embeddedFont>
    <p:embeddedFont>
      <p:font typeface="Montserrat Black"/>
      <p:regular r:id="rId201318"/>
    </p:embeddedFont>
    <p:embeddedFont>
      <p:font typeface="Montserrat Light"/>
      <p:regular r:id="rId201319"/>
    </p:embeddedFont>
    <p:embeddedFont>
      <p:font typeface="Montserrat ExtraLight"/>
      <p:regular r:id="rId201320"/>
    </p:embeddedFont>
    <p:embeddedFont>
      <p:font typeface="Montserrat Medium"/>
      <p:regular r:id="rId201321"/>
    </p:embeddedFont>
    <p:embeddedFont>
      <p:font typeface="Montserrat ExtraBold"/>
      <p:regular r:id="rId201322"/>
    </p:embeddedFont>
    <p:embeddedFont>
      <p:font typeface="Source Sans 3 ExtraLight"/>
      <p:regular r:id="rId201323"/>
    </p:embeddedFont>
    <p:embeddedFont>
      <p:font typeface="Source Sans 3 Light"/>
      <p:regular r:id="rId201324"/>
    </p:embeddedFont>
    <p:embeddedFont>
      <p:font typeface="Source Sans 3"/>
      <p:regular r:id="rId201325"/>
    </p:embeddedFont>
    <p:embeddedFont>
      <p:font typeface="Source Sans 3 Medium"/>
      <p:regular r:id="rId201326"/>
    </p:embeddedFont>
    <p:embeddedFont>
      <p:font typeface="Source Sans 3 SemiBold"/>
      <p:regular r:id="rId201327"/>
    </p:embeddedFont>
    <p:embeddedFont>
      <p:font typeface="Source Sans 3 Bold"/>
      <p:regular r:id="rId201328"/>
    </p:embeddedFont>
    <p:embeddedFont>
      <p:font typeface="Source Sans 3 ExtraBold"/>
      <p:regular r:id="rId201329"/>
    </p:embeddedFont>
    <p:embeddedFont>
      <p:font typeface="Source Sans 3 Black"/>
      <p:regular r:id="rId20133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12-2.png"/><Relationship Id="rId3" Type="http://schemas.openxmlformats.org/officeDocument/2006/relationships/image" Target="../media/image-12-3.svg"/><Relationship Id="rId4" Type="http://schemas.openxmlformats.org/officeDocument/2006/relationships/image" Target="../media/image-12-4.png"/><Relationship Id="rId5" Type="http://schemas.openxmlformats.org/officeDocument/2006/relationships/image" Target="../media/image-12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image" Target="../media/image-14-2.png"/><Relationship Id="rId3" Type="http://schemas.openxmlformats.org/officeDocument/2006/relationships/image" Target="../media/image-14-3.svg"/><Relationship Id="rId4" Type="http://schemas.openxmlformats.org/officeDocument/2006/relationships/image" Target="../media/image-14-4.png"/><Relationship Id="rId5" Type="http://schemas.openxmlformats.org/officeDocument/2006/relationships/image" Target="../media/image-14-5.svg"/><Relationship Id="rId6" Type="http://schemas.openxmlformats.org/officeDocument/2006/relationships/image" Target="../media/image-14-6.png"/><Relationship Id="rId7" Type="http://schemas.openxmlformats.org/officeDocument/2006/relationships/image" Target="../media/image-14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image" Target="../media/image-16-2.png"/><Relationship Id="rId3" Type="http://schemas.openxmlformats.org/officeDocument/2006/relationships/image" Target="../media/image-12-4.png"/><Relationship Id="rId4" Type="http://schemas.openxmlformats.org/officeDocument/2006/relationships/image" Target="../media/image-12-5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image" Target="../media/image-12-2.png"/><Relationship Id="rId3" Type="http://schemas.openxmlformats.org/officeDocument/2006/relationships/image" Target="../media/image-12-3.svg"/><Relationship Id="rId4" Type="http://schemas.openxmlformats.org/officeDocument/2006/relationships/image" Target="../media/image-20-4.png"/><Relationship Id="rId5" Type="http://schemas.openxmlformats.org/officeDocument/2006/relationships/image" Target="../media/image-20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image" Target="../media/image-23-2.png"/><Relationship Id="rId3" Type="http://schemas.openxmlformats.org/officeDocument/2006/relationships/image" Target="../media/image-23-3.svg"/><Relationship Id="rId4" Type="http://schemas.openxmlformats.org/officeDocument/2006/relationships/image" Target="../media/image-23-2.png"/><Relationship Id="rId5" Type="http://schemas.openxmlformats.org/officeDocument/2006/relationships/image" Target="../media/image-23-3.svg"/><Relationship Id="rId6" Type="http://schemas.openxmlformats.org/officeDocument/2006/relationships/image" Target="../media/image-23-6.png"/><Relationship Id="rId7" Type="http://schemas.openxmlformats.org/officeDocument/2006/relationships/image" Target="../media/image-2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2.png"/><Relationship Id="rId7" Type="http://schemas.openxmlformats.org/officeDocument/2006/relationships/image" Target="../media/image-3-3.svg"/><Relationship Id="rId8" Type="http://schemas.openxmlformats.org/officeDocument/2006/relationships/image" Target="../media/image-3-2.png"/><Relationship Id="rId9" Type="http://schemas.openxmlformats.org/officeDocument/2006/relationships/image" Target="../media/image-3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91700" y="2657376"/>
            <a:ext cx="6180181" cy="1168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Линейные уравнения и неравенства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043857" y="3908425"/>
            <a:ext cx="6675767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Математика 7 класс — Алгебраические основы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9814" y="750689"/>
            <a:ext cx="5664753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Разбор задачи: Уравнение со скобками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19814" y="1063427"/>
            <a:ext cx="1916263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Постановка вопроса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19814" y="1260872"/>
            <a:ext cx="5860209" cy="115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4000"/>
              </a:lnSpc>
              <a:buNone/>
            </a:pPr>
            <a:r>
              <a:rPr lang="en-US" sz="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Давай усложним задачу. У нас появилось выражение со скобками: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719814" y="1422797"/>
            <a:ext cx="5250624" cy="3829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94000"/>
              </a:lnSpc>
              <a:buSzPct val="100000"/>
              <a:buChar char="•"/>
            </a:pPr>
            <a:r>
              <a:rPr lang="en-US" sz="8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Вопрос к классу:</a:t>
            </a:r>
            <a:pPr algn="l" marL="162560" indent="-162560">
              <a:lnSpc>
                <a:spcPct val="94000"/>
              </a:lnSpc>
              <a:buSzPct val="100000"/>
              <a:buChar char="•"/>
            </a:pPr>
            <a:r>
              <a:rPr lang="en-US" sz="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Какое математическое свойство нужно применить, чтобы раскрыть скобки?</a:t>
            </a:r>
            <a:endParaRPr lang="en-US" sz="800" dirty="0"/>
          </a:p>
          <a:p>
            <a:pPr algn="l" marL="162560" indent="-162560">
              <a:lnSpc>
                <a:spcPct val="94000"/>
              </a:lnSpc>
              <a:buSzPct val="100000"/>
              <a:buChar char="•"/>
            </a:pPr>
            <a:r>
              <a:rPr lang="en-US" sz="8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Вопрос к классу:</a:t>
            </a:r>
            <a:pPr algn="l" marL="162560" indent="-162560">
              <a:lnSpc>
                <a:spcPct val="94000"/>
              </a:lnSpc>
              <a:buSzPct val="100000"/>
              <a:buChar char="•"/>
            </a:pPr>
            <a:r>
              <a:rPr lang="en-US" sz="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На какие числа мы должны умножить множитель 2 перед скобкой?</a:t>
            </a:r>
            <a:endParaRPr lang="en-US" sz="800" dirty="0"/>
          </a:p>
          <a:p>
            <a:pPr algn="l" marL="162560" indent="-162560">
              <a:lnSpc>
                <a:spcPct val="94000"/>
              </a:lnSpc>
              <a:buSzPct val="100000"/>
              <a:buChar char="•"/>
            </a:pPr>
            <a:r>
              <a:rPr lang="en-US" sz="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Давайте посмотрим решение на следующем слайде!</a:t>
            </a:r>
            <a:endParaRPr lang="en-US" sz="8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7607" y="757138"/>
            <a:ext cx="5250624" cy="5250755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227607" y="6065738"/>
            <a:ext cx="5250624" cy="270966"/>
          </a:xfrm>
          <a:prstGeom prst="roundRect">
            <a:avLst>
              <a:gd name="adj" fmla="val 5693"/>
            </a:avLst>
          </a:prstGeom>
          <a:solidFill>
            <a:srgbClr val="E4E4E7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395" y="6194227"/>
            <a:ext cx="128485" cy="10279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61668" y="6137672"/>
            <a:ext cx="5423360" cy="115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4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Уравнение:</a:t>
            </a:r>
            <a:pPr algn="l" indent="0" marL="0">
              <a:lnSpc>
                <a:spcPct val="9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2(x + 3) = 14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11122342" y="6657777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91700" y="712688"/>
            <a:ext cx="6180181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Разбор задачи: Раскрываем скобки (Решение)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5291700" y="1468140"/>
            <a:ext cx="2746108" cy="181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Пошаговый разбор и ответ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91700" y="1767582"/>
            <a:ext cx="6789766" cy="154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Раскрываем скобки и находим корень: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291700" y="2011065"/>
            <a:ext cx="254787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01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5291700" y="2208510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8" name="Text 5"/>
          <p:cNvSpPr/>
          <p:nvPr/>
        </p:nvSpPr>
        <p:spPr>
          <a:xfrm>
            <a:off x="5291700" y="2310309"/>
            <a:ext cx="1448061" cy="181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Условие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291700" y="2538710"/>
            <a:ext cx="6180181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10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2(x + 3) = 14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291700" y="2874169"/>
            <a:ext cx="254787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291700" y="3071614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12" name="Text 9"/>
          <p:cNvSpPr/>
          <p:nvPr/>
        </p:nvSpPr>
        <p:spPr>
          <a:xfrm>
            <a:off x="5291700" y="3173413"/>
            <a:ext cx="1961307" cy="181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Шаг 1: Раскрытие скобок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291700" y="3401814"/>
            <a:ext cx="6180181" cy="3093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Умножим 2 на каждое слагаемое внутри:</a:t>
            </a:r>
            <a:endParaRPr lang="en-US" sz="1000" dirty="0"/>
          </a:p>
          <a:p>
            <a:pPr algn="l" indent="0" marL="0">
              <a:lnSpc>
                <a:spcPct val="101000"/>
              </a:lnSpc>
              <a:buNone/>
            </a:pPr>
            <a:r>
              <a:rPr lang="en-US" sz="10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2x + 6 = 14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5291700" y="3885605"/>
            <a:ext cx="254787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291700" y="4083050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16" name="Text 13"/>
          <p:cNvSpPr/>
          <p:nvPr/>
        </p:nvSpPr>
        <p:spPr>
          <a:xfrm>
            <a:off x="5291700" y="4184848"/>
            <a:ext cx="2153886" cy="181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Шаг 2: Перенос слагаемого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291700" y="4413250"/>
            <a:ext cx="6180181" cy="47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Перенесем </a:t>
            </a:r>
            <a:pPr algn="l" indent="0" marL="0">
              <a:lnSpc>
                <a:spcPct val="101000"/>
              </a:lnSpc>
              <a:buNone/>
            </a:pPr>
            <a:r>
              <a:rPr lang="en-US" sz="10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+6</a:t>
            </a:r>
            <a:pPr algn="l" indent="0" marL="0">
              <a:lnSpc>
                <a:spcPct val="101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вправо со знаком </a:t>
            </a:r>
            <a:pPr algn="l" indent="0" marL="0">
              <a:lnSpc>
                <a:spcPct val="101000"/>
              </a:lnSpc>
              <a:buNone/>
            </a:pPr>
            <a:r>
              <a:rPr lang="en-US" sz="10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-6</a:t>
            </a:r>
            <a:pPr algn="l" indent="0" marL="0">
              <a:lnSpc>
                <a:spcPct val="101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</a:t>
            </a:r>
            <a:endParaRPr lang="en-US" sz="1000" dirty="0"/>
          </a:p>
          <a:p>
            <a:pPr algn="l" indent="0" marL="0">
              <a:lnSpc>
                <a:spcPct val="101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2x = 14 - 6</a:t>
            </a:r>
            <a:endParaRPr lang="en-US" sz="1000" dirty="0"/>
          </a:p>
          <a:p>
            <a:pPr algn="l" indent="0" marL="0">
              <a:lnSpc>
                <a:spcPct val="101000"/>
              </a:lnSpc>
              <a:buNone/>
            </a:pPr>
            <a:r>
              <a:rPr lang="en-US" sz="10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2x = 8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5291700" y="5058073"/>
            <a:ext cx="254787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5291700" y="5255518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20" name="Text 17"/>
          <p:cNvSpPr/>
          <p:nvPr/>
        </p:nvSpPr>
        <p:spPr>
          <a:xfrm>
            <a:off x="5291700" y="5357316"/>
            <a:ext cx="1835600" cy="181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Шаг 3: Деление и ответ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5291700" y="5585718"/>
            <a:ext cx="6180181" cy="4640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Разделим обе части на 2:</a:t>
            </a:r>
            <a:endParaRPr lang="en-US" sz="1000" dirty="0"/>
          </a:p>
          <a:p>
            <a:pPr algn="l" indent="0" marL="0">
              <a:lnSpc>
                <a:spcPct val="101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x = 8 ÷ 2</a:t>
            </a:r>
            <a:endParaRPr lang="en-US" sz="1000" dirty="0"/>
          </a:p>
          <a:p>
            <a:pPr algn="l" indent="0" marL="0">
              <a:lnSpc>
                <a:spcPct val="101000"/>
              </a:lnSpc>
              <a:buNone/>
            </a:pPr>
            <a:r>
              <a:rPr lang="en-US" sz="10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x = 4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4715848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11122342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814" y="810816"/>
            <a:ext cx="6180181" cy="1110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Практикум: Попробуй сам!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1291597" y="1995289"/>
            <a:ext cx="5036615" cy="277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Задание «Найди корень уравнения»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415022" y="2551212"/>
            <a:ext cx="6789766" cy="285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Попробуй решить уравнение самостоятельно:</a:t>
            </a:r>
            <a:endParaRPr lang="en-US" sz="15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9814" y="3045619"/>
            <a:ext cx="6180181" cy="14016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42168" y="3266380"/>
            <a:ext cx="2220460" cy="277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Твоё задание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1042168" y="3655219"/>
            <a:ext cx="5637071" cy="5713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Найди корень уравнения:</a:t>
            </a:r>
            <a:endParaRPr lang="en-US" sz="1500" dirty="0"/>
          </a:p>
          <a:p>
            <a:pPr algn="l" indent="0" marL="0">
              <a:lnSpc>
                <a:spcPct val="122000"/>
              </a:lnSpc>
              <a:buNone/>
            </a:pPr>
            <a:r>
              <a:rPr lang="en-US" sz="15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4x - 8 = 12</a:t>
            </a:r>
            <a:endParaRPr lang="en-US" sz="15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9814" y="4632821"/>
            <a:ext cx="6180181" cy="141436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42168" y="4853583"/>
            <a:ext cx="2220460" cy="277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Подсказка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1042168" y="5242421"/>
            <a:ext cx="5637071" cy="584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Перенеси 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-8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вправо со знаком 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+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сложи числа, а затем раздели полученный результат на 4.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6550456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9814" y="1046956"/>
            <a:ext cx="5691343" cy="11503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Решение практикума: Проверим ответ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19814" y="2276971"/>
            <a:ext cx="6268087" cy="287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Пошаговый разбор самостоятельной работы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19814" y="2763738"/>
            <a:ext cx="6300928" cy="3013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Вот пошаговый разбор и решение задачи: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19814" y="3244354"/>
            <a:ext cx="5691343" cy="18046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Условие:</a:t>
            </a:r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4x - 8 = 12</a:t>
            </a:r>
            <a:endParaRPr lang="en-US" sz="1550" dirty="0"/>
          </a:p>
          <a:p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Шаг 1:</a:t>
            </a:r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Переносим </a:t>
            </a:r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-8</a:t>
            </a:r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вправо → </a:t>
            </a:r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4x = 12 + 8</a:t>
            </a:r>
            <a:endParaRPr lang="en-US" sz="1550" dirty="0"/>
          </a:p>
          <a:p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Шаг 2:</a:t>
            </a:r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Складываем числа → </a:t>
            </a:r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4x = 20</a:t>
            </a:r>
            <a:endParaRPr lang="en-US" sz="1550" dirty="0"/>
          </a:p>
          <a:p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Шаг 3:</a:t>
            </a:r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Находим x → x = 20 ÷ 4</a:t>
            </a:r>
            <a:endParaRPr lang="en-US" sz="1550" dirty="0"/>
          </a:p>
          <a:p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Результат: </a:t>
            </a:r>
            <a:pPr algn="l" marL="314960" indent="-314960">
              <a:lnSpc>
                <a:spcPct val="124000"/>
              </a:lnSpc>
              <a:buSzPct val="100000"/>
              <a:buChar char="•"/>
            </a:pPr>
            <a:r>
              <a:rPr lang="en-US" sz="1550" b="1" dirty="0">
                <a:solidFill>
                  <a:srgbClr val="2D2E34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x = 5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19814" y="5228332"/>
            <a:ext cx="5691343" cy="602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Проверим: 4 × 5 - 8 = 20 - 8 = 12 (12 = 12). Решено абсолютно верно!</a:t>
            </a:r>
            <a:endParaRPr lang="en-US" sz="155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11405" y="1071860"/>
            <a:ext cx="4566726" cy="456684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11122342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91700" y="859631"/>
            <a:ext cx="6180181" cy="876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Что такое линейное неравенство?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91700" y="1782366"/>
            <a:ext cx="2618516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просто равенство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291700" y="2174974"/>
            <a:ext cx="6180181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Линейное неравенство — это выражение, в котором вместо знака «равно» стоят знаки сравнения.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291700" y="2709863"/>
            <a:ext cx="3032248" cy="1592759"/>
          </a:xfrm>
          <a:prstGeom prst="roundRect">
            <a:avLst>
              <a:gd name="adj" fmla="val 1453"/>
            </a:avLst>
          </a:prstGeom>
          <a:solidFill>
            <a:srgbClr val="F2EEEE"/>
          </a:solidFill>
          <a:ln/>
        </p:spPr>
      </p:sp>
      <p:sp>
        <p:nvSpPr>
          <p:cNvPr id="7" name="Shape 4"/>
          <p:cNvSpPr/>
          <p:nvPr/>
        </p:nvSpPr>
        <p:spPr>
          <a:xfrm>
            <a:off x="5445882" y="2864048"/>
            <a:ext cx="462745" cy="462756"/>
          </a:xfrm>
          <a:prstGeom prst="ellipse">
            <a:avLst/>
          </a:prstGeom>
          <a:solidFill>
            <a:srgbClr val="2D2E34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3077" y="2991247"/>
            <a:ext cx="208255" cy="2082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445882" y="3442494"/>
            <a:ext cx="1752953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Строгие знаки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5445882" y="3730923"/>
            <a:ext cx="2723883" cy="21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</a:t>
            </a:r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(меньше), </a:t>
            </a:r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&gt;</a:t>
            </a:r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(больше)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8439633" y="2709863"/>
            <a:ext cx="3032248" cy="1592759"/>
          </a:xfrm>
          <a:prstGeom prst="roundRect">
            <a:avLst>
              <a:gd name="adj" fmla="val 1453"/>
            </a:avLst>
          </a:prstGeom>
          <a:solidFill>
            <a:srgbClr val="F2EEEE"/>
          </a:solidFill>
          <a:ln/>
        </p:spPr>
      </p:sp>
      <p:sp>
        <p:nvSpPr>
          <p:cNvPr id="12" name="Shape 8"/>
          <p:cNvSpPr/>
          <p:nvPr/>
        </p:nvSpPr>
        <p:spPr>
          <a:xfrm>
            <a:off x="8593815" y="2864048"/>
            <a:ext cx="462745" cy="462756"/>
          </a:xfrm>
          <a:prstGeom prst="ellipse">
            <a:avLst/>
          </a:prstGeom>
          <a:solidFill>
            <a:srgbClr val="2D2E34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21011" y="2991247"/>
            <a:ext cx="208255" cy="2082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593815" y="3442494"/>
            <a:ext cx="1752953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Нестрогие знаки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8593815" y="3730923"/>
            <a:ext cx="2723883" cy="417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≤</a:t>
            </a:r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(меньше или равно), </a:t>
            </a:r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≥</a:t>
            </a:r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(больше или равно)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5291700" y="4418310"/>
            <a:ext cx="6180181" cy="1580059"/>
          </a:xfrm>
          <a:prstGeom prst="roundRect">
            <a:avLst>
              <a:gd name="adj" fmla="val 1464"/>
            </a:avLst>
          </a:prstGeom>
          <a:solidFill>
            <a:srgbClr val="F2EEEE"/>
          </a:solidFill>
          <a:ln/>
        </p:spPr>
      </p:sp>
      <p:sp>
        <p:nvSpPr>
          <p:cNvPr id="17" name="Shape 12"/>
          <p:cNvSpPr/>
          <p:nvPr/>
        </p:nvSpPr>
        <p:spPr>
          <a:xfrm>
            <a:off x="5445882" y="4572496"/>
            <a:ext cx="462745" cy="462756"/>
          </a:xfrm>
          <a:prstGeom prst="ellipse">
            <a:avLst/>
          </a:prstGeom>
          <a:solidFill>
            <a:srgbClr val="2D2E34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73077" y="4699695"/>
            <a:ext cx="208255" cy="20826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445882" y="5150941"/>
            <a:ext cx="2055166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Решение — интервал</a:t>
            </a:r>
            <a:endParaRPr lang="en-US" sz="1350" dirty="0"/>
          </a:p>
        </p:txBody>
      </p:sp>
      <p:sp>
        <p:nvSpPr>
          <p:cNvPr id="20" name="Text 14"/>
          <p:cNvSpPr/>
          <p:nvPr/>
        </p:nvSpPr>
        <p:spPr>
          <a:xfrm>
            <a:off x="5445882" y="5439370"/>
            <a:ext cx="5871817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Решением неравенства является не одно число, а целый интервал чисел (множество значений).</a:t>
            </a:r>
            <a:endParaRPr lang="en-US" sz="1200" dirty="0"/>
          </a:p>
        </p:txBody>
      </p:sp>
      <p:sp>
        <p:nvSpPr>
          <p:cNvPr id="21" name="Text 15"/>
          <p:cNvSpPr/>
          <p:nvPr/>
        </p:nvSpPr>
        <p:spPr>
          <a:xfrm>
            <a:off x="4715848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22" name="Text 16"/>
          <p:cNvSpPr/>
          <p:nvPr/>
        </p:nvSpPr>
        <p:spPr>
          <a:xfrm>
            <a:off x="11122342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91700" y="714177"/>
            <a:ext cx="6180181" cy="1168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Строгие и нестрогие знаки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291700" y="1965226"/>
            <a:ext cx="2946922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Важные различия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5291700" y="2565896"/>
            <a:ext cx="6180181" cy="6169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Знаки неравенств делятся на две группы, и это сильно влияет на ответ: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143570" y="3414216"/>
            <a:ext cx="3135432" cy="2729508"/>
          </a:xfrm>
          <a:prstGeom prst="roundRect">
            <a:avLst>
              <a:gd name="adj" fmla="val 1130"/>
            </a:avLst>
          </a:prstGeom>
          <a:solidFill>
            <a:srgbClr val="2D2E34"/>
          </a:solidFill>
          <a:ln/>
        </p:spPr>
      </p:sp>
      <p:sp>
        <p:nvSpPr>
          <p:cNvPr id="7" name="Text 4"/>
          <p:cNvSpPr/>
          <p:nvPr/>
        </p:nvSpPr>
        <p:spPr>
          <a:xfrm>
            <a:off x="5349245" y="3619897"/>
            <a:ext cx="2724082" cy="590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Строгие неравенства (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highlight>
                  <a:srgbClr val="3A3B41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, 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highlight>
                  <a:srgbClr val="3A3B41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&gt;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)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349245" y="4416326"/>
            <a:ext cx="2724082" cy="1542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Точка на границе </a:t>
            </a:r>
            <a:pPr algn="l" indent="0" marL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не входит</a:t>
            </a:r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 ответ. На числовой прямой она обозначается «выколотым» (пустым) кружком.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639058" y="3619897"/>
            <a:ext cx="2839173" cy="590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Нестрогие неравенства (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≤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, 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≥</a:t>
            </a:r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)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639058" y="4416326"/>
            <a:ext cx="2839173" cy="1233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Точка на границе </a:t>
            </a:r>
            <a:pPr algn="l" indent="0" marL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входит</a:t>
            </a:r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 ответ. На числовой прямой она обозначается закрашенным кружком.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715848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11122342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15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91700" y="703659"/>
            <a:ext cx="6180181" cy="1110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Главное правило решения неравенств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5291700" y="1888133"/>
            <a:ext cx="3277411" cy="277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Коварный знак минус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5291700" y="2444055"/>
            <a:ext cx="6180181" cy="5713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Правила решения неравенств почти такие же, как для уравнений, но есть </a:t>
            </a:r>
            <a:pPr algn="l" indent="0" marL="0">
              <a:lnSpc>
                <a:spcPct val="122000"/>
              </a:lnSpc>
              <a:buNone/>
            </a:pPr>
            <a:r>
              <a:rPr lang="en-US" sz="15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одно важнейшее исключение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5291700" y="3224113"/>
            <a:ext cx="6180181" cy="1307108"/>
          </a:xfrm>
          <a:prstGeom prst="roundRect">
            <a:avLst>
              <a:gd name="adj" fmla="val 2242"/>
            </a:avLst>
          </a:prstGeom>
          <a:solidFill>
            <a:srgbClr val="FCF2B5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7056" y="3487837"/>
            <a:ext cx="244171" cy="19536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926585" y="3458468"/>
            <a:ext cx="5349940" cy="856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Правило знака: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Если обе части неравенства умножаются или делятся на </a:t>
            </a:r>
            <a:pPr algn="l" indent="0" marL="0">
              <a:lnSpc>
                <a:spcPct val="122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отрицательное число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знак самого неравенства нужно обязательно перевернуть на противоположный!</a:t>
            </a:r>
            <a:endParaRPr lang="en-US" sz="15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91700" y="4739977"/>
            <a:ext cx="6180181" cy="141436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614053" y="4960739"/>
            <a:ext cx="2220460" cy="277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5614053" y="5349577"/>
            <a:ext cx="5637071" cy="584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Если было 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-2x &lt; 6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то при делении на 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-2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знак 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превращается в 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&gt;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 </a:t>
            </a:r>
            <a:pPr algn="l" indent="0" marL="0">
              <a:lnSpc>
                <a:spcPct val="122000"/>
              </a:lnSpc>
              <a:buNone/>
            </a:pPr>
            <a:r>
              <a:rPr lang="en-US" sz="15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x &gt; -3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4715848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11122342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16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9814" y="750689"/>
            <a:ext cx="5250624" cy="584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Разбор задачи: Решаем линейное неравенство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19814" y="1355626"/>
            <a:ext cx="1916263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Постановка вопроса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19814" y="1553071"/>
            <a:ext cx="5860209" cy="115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4000"/>
              </a:lnSpc>
              <a:buNone/>
            </a:pPr>
            <a:r>
              <a:rPr lang="en-US" sz="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Давай решим неравенство вместе с классом: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719814" y="1714996"/>
            <a:ext cx="5250624" cy="3829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94000"/>
              </a:lnSpc>
              <a:buSzPct val="100000"/>
              <a:buChar char="•"/>
            </a:pPr>
            <a:r>
              <a:rPr lang="en-US" sz="8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Вопрос к классу:</a:t>
            </a:r>
            <a:pPr algn="l" marL="162560" indent="-162560">
              <a:lnSpc>
                <a:spcPct val="94000"/>
              </a:lnSpc>
              <a:buSzPct val="100000"/>
              <a:buChar char="•"/>
            </a:pPr>
            <a:r>
              <a:rPr lang="en-US" sz="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Какое слагаемое переносим первым и с каким знаком?</a:t>
            </a:r>
            <a:endParaRPr lang="en-US" sz="800" dirty="0"/>
          </a:p>
          <a:p>
            <a:pPr algn="l" marL="162560" indent="-162560">
              <a:lnSpc>
                <a:spcPct val="94000"/>
              </a:lnSpc>
              <a:buSzPct val="100000"/>
              <a:buChar char="•"/>
            </a:pPr>
            <a:r>
              <a:rPr lang="en-US" sz="8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Вопрос к классу:</a:t>
            </a:r>
            <a:pPr algn="l" marL="162560" indent="-162560">
              <a:lnSpc>
                <a:spcPct val="94000"/>
              </a:lnSpc>
              <a:buSzPct val="100000"/>
              <a:buChar char="•"/>
            </a:pPr>
            <a:r>
              <a:rPr lang="en-US" sz="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Нужно ли переворачивать знак неравенства при делении на коэффициент перед x?</a:t>
            </a:r>
            <a:endParaRPr lang="en-US" sz="800" dirty="0"/>
          </a:p>
          <a:p>
            <a:pPr algn="l" marL="162560" indent="-162560">
              <a:lnSpc>
                <a:spcPct val="94000"/>
              </a:lnSpc>
              <a:buSzPct val="100000"/>
              <a:buChar char="•"/>
            </a:pPr>
            <a:r>
              <a:rPr lang="en-US" sz="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Ответ и шаги вычислений — на следующем слайде!</a:t>
            </a:r>
            <a:endParaRPr lang="en-US" sz="8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7607" y="757138"/>
            <a:ext cx="5250624" cy="5250755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227607" y="6065738"/>
            <a:ext cx="5250624" cy="270966"/>
          </a:xfrm>
          <a:prstGeom prst="roundRect">
            <a:avLst>
              <a:gd name="adj" fmla="val 5693"/>
            </a:avLst>
          </a:prstGeom>
          <a:solidFill>
            <a:srgbClr val="E4E4E7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395" y="6194227"/>
            <a:ext cx="128485" cy="10279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61668" y="6137672"/>
            <a:ext cx="5423360" cy="115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4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Неравенство:</a:t>
            </a:r>
            <a:pPr algn="l" indent="0" marL="0">
              <a:lnSpc>
                <a:spcPct val="9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2x - 4 &gt; 6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11122342" y="6657777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17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814" y="731242"/>
            <a:ext cx="6180181" cy="735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Разбор задачи: Решаем неравенство (Решение)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719814" y="1499592"/>
            <a:ext cx="2779742" cy="183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Пошаговый разбор и ответ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719814" y="1805781"/>
            <a:ext cx="6789766" cy="15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Вот как выглядит решение нашего неравенства: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19814" y="2055713"/>
            <a:ext cx="258954" cy="1618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01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719814" y="2256730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8" name="Text 5"/>
          <p:cNvSpPr/>
          <p:nvPr/>
        </p:nvSpPr>
        <p:spPr>
          <a:xfrm>
            <a:off x="719814" y="2359521"/>
            <a:ext cx="1471774" cy="183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Условие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719814" y="2592288"/>
            <a:ext cx="6180181" cy="170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2x - 4 &gt; 6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719814" y="2941935"/>
            <a:ext cx="258954" cy="1618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719814" y="3142952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12" name="Text 9"/>
          <p:cNvSpPr/>
          <p:nvPr/>
        </p:nvSpPr>
        <p:spPr>
          <a:xfrm>
            <a:off x="719814" y="3245743"/>
            <a:ext cx="2158748" cy="183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Шаг 1: Перенос слагаемого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719814" y="3478510"/>
            <a:ext cx="6180181" cy="487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Перенесем </a:t>
            </a:r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-4</a:t>
            </a:r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 правую часть со знаком </a:t>
            </a:r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+4</a:t>
            </a:r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</a:t>
            </a:r>
            <a:endParaRPr lang="en-US" sz="10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2x &gt; 6 + 4</a:t>
            </a:r>
            <a:endParaRPr lang="en-US" sz="10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10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2x &gt; 10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719814" y="4144665"/>
            <a:ext cx="258954" cy="1618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719814" y="4345682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16" name="Text 13"/>
          <p:cNvSpPr/>
          <p:nvPr/>
        </p:nvSpPr>
        <p:spPr>
          <a:xfrm>
            <a:off x="719814" y="4448473"/>
            <a:ext cx="3311145" cy="183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Шаг 2: Деление на положительное число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719814" y="4681240"/>
            <a:ext cx="6180181" cy="4747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Разделим обе части на положительное число 2 (знак неравенства </a:t>
            </a:r>
            <a:pPr algn="l" indent="0" marL="0">
              <a:lnSpc>
                <a:spcPct val="102000"/>
              </a:lnSpc>
              <a:buNone/>
            </a:pPr>
            <a:r>
              <a:rPr lang="en-US" sz="10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не меняется</a:t>
            </a:r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):</a:t>
            </a:r>
            <a:endParaRPr lang="en-US" sz="10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x &gt; 10 ÷ 2</a:t>
            </a:r>
            <a:endParaRPr lang="en-US" sz="10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10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x &gt; 5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719814" y="5334695"/>
            <a:ext cx="258954" cy="1618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719814" y="5535712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20" name="Text 17"/>
          <p:cNvSpPr/>
          <p:nvPr/>
        </p:nvSpPr>
        <p:spPr>
          <a:xfrm>
            <a:off x="719814" y="5638502"/>
            <a:ext cx="1471774" cy="183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719814" y="5871270"/>
            <a:ext cx="6180181" cy="15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0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x &gt; 5</a:t>
            </a:r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(числа больше 5).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6550456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18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814" y="820936"/>
            <a:ext cx="6180181" cy="9933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Изображение решений на прямой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19814" y="1873746"/>
            <a:ext cx="3563749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Штриховка числового луча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19814" y="2344837"/>
            <a:ext cx="6789766" cy="2551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Как правильно нарисовать ответ неравенства </a:t>
            </a:r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 &gt; 5</a:t>
            </a:r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?</a:t>
            </a:r>
            <a:endParaRPr lang="en-US" sz="13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14" y="2767211"/>
            <a:ext cx="874095" cy="104894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742436" y="2942034"/>
            <a:ext cx="1986707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Шаг 1</a:t>
            </a:r>
            <a:endParaRPr lang="en-US" sz="1550" dirty="0"/>
          </a:p>
        </p:txBody>
      </p:sp>
      <p:sp>
        <p:nvSpPr>
          <p:cNvPr id="8" name="Text 4"/>
          <p:cNvSpPr/>
          <p:nvPr/>
        </p:nvSpPr>
        <p:spPr>
          <a:xfrm>
            <a:off x="1742436" y="3279378"/>
            <a:ext cx="5157559" cy="242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Рисуем числовую прямую и отмечаем на ней точку </a:t>
            </a:r>
            <a:pPr algn="l" indent="0" marL="0">
              <a:lnSpc>
                <a:spcPct val="116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5</a:t>
            </a:r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3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14" y="3816152"/>
            <a:ext cx="874095" cy="104894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742436" y="3990975"/>
            <a:ext cx="1986707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Шаг 2</a:t>
            </a:r>
            <a:endParaRPr lang="en-US" sz="1550" dirty="0"/>
          </a:p>
        </p:txBody>
      </p:sp>
      <p:sp>
        <p:nvSpPr>
          <p:cNvPr id="11" name="Text 6"/>
          <p:cNvSpPr/>
          <p:nvPr/>
        </p:nvSpPr>
        <p:spPr>
          <a:xfrm>
            <a:off x="1742436" y="4328319"/>
            <a:ext cx="5157559" cy="2551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Так как знак </a:t>
            </a:r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&gt;</a:t>
            </a:r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строгий, точка </a:t>
            </a:r>
            <a:pPr algn="l" indent="0" marL="0">
              <a:lnSpc>
                <a:spcPct val="116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5</a:t>
            </a:r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будет выколотой (пустой кружок).</a:t>
            </a:r>
            <a:endParaRPr lang="en-US" sz="13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814" y="4865092"/>
            <a:ext cx="874095" cy="117197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742436" y="5039916"/>
            <a:ext cx="1986707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Шаг 3</a:t>
            </a:r>
            <a:endParaRPr lang="en-US" sz="1550" dirty="0"/>
          </a:p>
        </p:txBody>
      </p:sp>
      <p:sp>
        <p:nvSpPr>
          <p:cNvPr id="14" name="Text 8"/>
          <p:cNvSpPr/>
          <p:nvPr/>
        </p:nvSpPr>
        <p:spPr>
          <a:xfrm>
            <a:off x="1742436" y="5377259"/>
            <a:ext cx="5157559" cy="4849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Нам нужны числа больше 5. Они лежат справа. Проводим штриховку линии вправо от точки 5.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6" name="Text 10"/>
          <p:cNvSpPr/>
          <p:nvPr/>
        </p:nvSpPr>
        <p:spPr>
          <a:xfrm>
            <a:off x="6550456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19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9814" y="1122065"/>
            <a:ext cx="5687771" cy="1168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Зачем нужны уравнения?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719814" y="2373114"/>
            <a:ext cx="3764861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Поиск скрытого баланса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19814" y="2870994"/>
            <a:ext cx="5687771" cy="925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Слово «уравнение» происходит от слова «равнять». Мы сталкиваемся с уравнениями каждый раз, когда ищем неизвестное значение: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19814" y="3981450"/>
            <a:ext cx="5687771" cy="16862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Планирование покупок: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Сколько товаров можно купить на определенную сумму?</a:t>
            </a:r>
            <a:endParaRPr lang="en-US" sz="1600" dirty="0"/>
          </a:p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Физика и движение: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За какое время поезд проедет расстояние, если известна его скорость?</a:t>
            </a:r>
            <a:endParaRPr lang="en-US" sz="1600" dirty="0"/>
          </a:p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Логистика: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Как распределить ресурсы поровну?</a:t>
            </a:r>
            <a:endParaRPr lang="en-US" sz="16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15771" y="1147763"/>
            <a:ext cx="4562361" cy="45624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11193877" y="6421934"/>
            <a:ext cx="853855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814" y="807641"/>
            <a:ext cx="6180181" cy="1110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Практикум: Коварный знак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1961208" y="1992114"/>
            <a:ext cx="3697393" cy="277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Задача на коварный знак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415022" y="2548037"/>
            <a:ext cx="6789766" cy="285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Реши неравенство самостоятельно:</a:t>
            </a:r>
            <a:endParaRPr lang="en-US" sz="15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9814" y="3042444"/>
            <a:ext cx="6180181" cy="14016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42168" y="3263205"/>
            <a:ext cx="2220460" cy="277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Твоё задание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1042168" y="3652044"/>
            <a:ext cx="5637071" cy="5713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Найди решение неравенства:</a:t>
            </a:r>
            <a:endParaRPr lang="en-US" sz="1500" dirty="0"/>
          </a:p>
          <a:p>
            <a:pPr algn="l" indent="0" marL="0">
              <a:lnSpc>
                <a:spcPct val="122000"/>
              </a:lnSpc>
              <a:buNone/>
            </a:pPr>
            <a:r>
              <a:rPr lang="en-US" sz="15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-3x &lt; 9</a:t>
            </a:r>
            <a:endParaRPr lang="en-US" sz="15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9814" y="4629646"/>
            <a:ext cx="6180181" cy="142071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42168" y="4850408"/>
            <a:ext cx="2220460" cy="283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Внимание!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1042168" y="5245596"/>
            <a:ext cx="5637071" cy="584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Подели обе части на 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-3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 не забудь перевернуть знак неравенства!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6550456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20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9814" y="1086545"/>
            <a:ext cx="5687771" cy="1168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Решение практикума: Проверка знака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719814" y="2337594"/>
            <a:ext cx="4058144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Пошаговый разбор и ответ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19814" y="2835473"/>
            <a:ext cx="6297356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Сверь свои шаги и ответ: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19814" y="3328988"/>
            <a:ext cx="5687771" cy="25761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Условие: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-3x &lt; 9</a:t>
            </a:r>
            <a:endParaRPr lang="en-US" sz="1600" dirty="0"/>
          </a:p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Шаг 1: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Делим обе части на 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-3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600" dirty="0"/>
          </a:p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Шаг 2: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Переворачиваем знак 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на 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&gt;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x &gt; 9 ÷ (-3)</a:t>
            </a:r>
            <a:endParaRPr lang="en-US" sz="1600" dirty="0"/>
          </a:p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Шаг 3: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Получаем результат → 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x &gt; -3</a:t>
            </a:r>
            <a:endParaRPr lang="en-US" sz="1600" dirty="0"/>
          </a:p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На рисунке: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Отмечаем выколотую точку 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-3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 штрихуем прямую вправо.</a:t>
            </a:r>
            <a:endParaRPr lang="en-US" sz="1600" dirty="0"/>
          </a:p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Ответ: x &gt; -3</a:t>
            </a:r>
            <a:endParaRPr lang="en-US" sz="16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15771" y="1112242"/>
            <a:ext cx="4562361" cy="45624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11122342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21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91700" y="898922"/>
            <a:ext cx="5915671" cy="525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Главные выводы урока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5291700" y="1491357"/>
            <a:ext cx="3782323" cy="262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Твоя шпаргалка по алгебре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5291700" y="2004120"/>
            <a:ext cx="6789766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Помни эти три правила линейных выражений: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5291700" y="2455366"/>
            <a:ext cx="3006749" cy="2051149"/>
          </a:xfrm>
          <a:prstGeom prst="roundRect">
            <a:avLst>
              <a:gd name="adj" fmla="val 1354"/>
            </a:avLst>
          </a:prstGeom>
          <a:solidFill>
            <a:srgbClr val="F2EEEE"/>
          </a:solidFill>
          <a:ln/>
        </p:spPr>
      </p:sp>
      <p:sp>
        <p:nvSpPr>
          <p:cNvPr id="7" name="Text 4"/>
          <p:cNvSpPr/>
          <p:nvPr/>
        </p:nvSpPr>
        <p:spPr>
          <a:xfrm>
            <a:off x="5476738" y="2640409"/>
            <a:ext cx="2353509" cy="262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Решение уравнения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5476738" y="3003252"/>
            <a:ext cx="2636672" cy="7914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4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Решить уравнение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значит найти его корень. При переносе слагаемых меняем их знак.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8465033" y="2455366"/>
            <a:ext cx="3006848" cy="2051149"/>
          </a:xfrm>
          <a:prstGeom prst="roundRect">
            <a:avLst>
              <a:gd name="adj" fmla="val 1354"/>
            </a:avLst>
          </a:prstGeom>
          <a:solidFill>
            <a:srgbClr val="F2EEEE"/>
          </a:solidFill>
          <a:ln/>
        </p:spPr>
      </p:sp>
      <p:sp>
        <p:nvSpPr>
          <p:cNvPr id="10" name="Text 7"/>
          <p:cNvSpPr/>
          <p:nvPr/>
        </p:nvSpPr>
        <p:spPr>
          <a:xfrm>
            <a:off x="8650071" y="2640409"/>
            <a:ext cx="2636772" cy="525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Правило отрицательного числа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8650071" y="3266182"/>
            <a:ext cx="2636772" cy="1055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 делении или умножении неравенства на </a:t>
            </a:r>
            <a:pPr algn="l" indent="0" marL="0">
              <a:lnSpc>
                <a:spcPct val="119000"/>
              </a:lnSpc>
              <a:buNone/>
            </a:pPr>
            <a:r>
              <a:rPr lang="en-US" sz="14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отрицательное число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переворачиваем знак неравенства.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5291700" y="4673104"/>
            <a:ext cx="6180181" cy="1285974"/>
          </a:xfrm>
          <a:prstGeom prst="roundRect">
            <a:avLst>
              <a:gd name="adj" fmla="val 2159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5476738" y="4858147"/>
            <a:ext cx="3134540" cy="262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Строгие и нестрогие знаки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5476738" y="5220990"/>
            <a:ext cx="5810105" cy="5530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Строгие знаки (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&gt;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) обозначаются выколотыми точками, нестрогие (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≤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≥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) — закрашенными.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4715848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11122342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22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08110" y="715963"/>
            <a:ext cx="5347360" cy="496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Быстрый тест и итоги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6818241" y="1272084"/>
            <a:ext cx="3126999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Проверим свои знания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4986907" y="1743174"/>
            <a:ext cx="6789766" cy="242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Ответь на три вопроса:</a:t>
            </a:r>
            <a:endParaRPr lang="en-US" sz="13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1700" y="2152848"/>
            <a:ext cx="3015778" cy="195798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694717" y="2283916"/>
            <a:ext cx="209743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5485568" y="2852142"/>
            <a:ext cx="1986707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1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5485568" y="3189486"/>
            <a:ext cx="2628041" cy="4849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Чему равен корень уравнения </a:t>
            </a:r>
            <a:pPr algn="l" indent="0" marL="0">
              <a:lnSpc>
                <a:spcPct val="116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5x = 0</a:t>
            </a:r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?</a:t>
            </a:r>
            <a:endParaRPr lang="en-US" sz="13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56004" y="2152848"/>
            <a:ext cx="3015877" cy="19579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859021" y="2283916"/>
            <a:ext cx="209743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8649873" y="2852142"/>
            <a:ext cx="1986707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2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8649873" y="3189486"/>
            <a:ext cx="2628140" cy="72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Какой кружок (выколотый или закрашенный) будет у неравенства </a:t>
            </a:r>
            <a:pPr algn="l" indent="0" marL="0">
              <a:lnSpc>
                <a:spcPct val="116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x ≥ 4</a:t>
            </a:r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?</a:t>
            </a:r>
            <a:endParaRPr lang="en-US" sz="13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91700" y="4259362"/>
            <a:ext cx="6180181" cy="147300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276919" y="4390430"/>
            <a:ext cx="209743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1650" dirty="0"/>
          </a:p>
        </p:txBody>
      </p:sp>
      <p:sp>
        <p:nvSpPr>
          <p:cNvPr id="16" name="Text 10"/>
          <p:cNvSpPr/>
          <p:nvPr/>
        </p:nvSpPr>
        <p:spPr>
          <a:xfrm>
            <a:off x="5485568" y="4958655"/>
            <a:ext cx="1986707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3</a:t>
            </a:r>
            <a:endParaRPr lang="en-US" sz="1550" dirty="0"/>
          </a:p>
        </p:txBody>
      </p:sp>
      <p:sp>
        <p:nvSpPr>
          <p:cNvPr id="17" name="Text 11"/>
          <p:cNvSpPr/>
          <p:nvPr/>
        </p:nvSpPr>
        <p:spPr>
          <a:xfrm>
            <a:off x="5485568" y="5295999"/>
            <a:ext cx="5792444" cy="242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Какой знак будет у решения неравенства </a:t>
            </a:r>
            <a:pPr algn="l" indent="0" marL="0">
              <a:lnSpc>
                <a:spcPct val="116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-x &gt; 5</a:t>
            </a:r>
            <a:pPr algn="l" indent="0" marL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после преобразования?</a:t>
            </a:r>
            <a:endParaRPr lang="en-US" sz="1350" dirty="0"/>
          </a:p>
        </p:txBody>
      </p:sp>
      <p:sp>
        <p:nvSpPr>
          <p:cNvPr id="18" name="Text 12"/>
          <p:cNvSpPr/>
          <p:nvPr/>
        </p:nvSpPr>
        <p:spPr>
          <a:xfrm>
            <a:off x="4986907" y="5899547"/>
            <a:ext cx="6789766" cy="242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6000"/>
              </a:lnSpc>
              <a:buNone/>
            </a:pPr>
            <a:r>
              <a:rPr lang="en-US" sz="1350" i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Отличная работа сегодня! Линейная алгебра освоена!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4715848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20" name="Text 14"/>
          <p:cNvSpPr/>
          <p:nvPr/>
        </p:nvSpPr>
        <p:spPr>
          <a:xfrm>
            <a:off x="11122342" y="6421934"/>
            <a:ext cx="925390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23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814" y="799405"/>
            <a:ext cx="5676560" cy="43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Цели сегодняшнего урока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719814" y="1283891"/>
            <a:ext cx="2417504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Чему мы научимся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19814" y="1676499"/>
            <a:ext cx="6789766" cy="202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Сегодня мы освоим два главных инструмента алгебры:</a:t>
            </a:r>
            <a:endParaRPr lang="en-US" sz="12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9814" y="2008981"/>
            <a:ext cx="6180181" cy="9256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31641" y="2327176"/>
            <a:ext cx="231372" cy="2892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471576" y="2182217"/>
            <a:ext cx="1901678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Понятие уравнения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1471576" y="2470646"/>
            <a:ext cx="5255188" cy="202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Разберемся, что такое переменная и корень уравнения.</a:t>
            </a:r>
            <a:endParaRPr lang="en-US" sz="12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9814" y="3050282"/>
            <a:ext cx="6180181" cy="92561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31641" y="3368477"/>
            <a:ext cx="231372" cy="2892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1471576" y="3223518"/>
            <a:ext cx="1863480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Алгоритм решения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1471576" y="3511947"/>
            <a:ext cx="5255188" cy="21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Научимся переносить слагаемые и находить неизвестный </a:t>
            </a:r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</a:t>
            </a:r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2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9814" y="4091583"/>
            <a:ext cx="6180181" cy="92561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31641" y="4409777"/>
            <a:ext cx="231372" cy="2892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0"/>
          <p:cNvSpPr/>
          <p:nvPr/>
        </p:nvSpPr>
        <p:spPr>
          <a:xfrm>
            <a:off x="1471576" y="4264819"/>
            <a:ext cx="2272747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Линейные неравенства</a:t>
            </a:r>
            <a:endParaRPr lang="en-US" sz="1350" dirty="0"/>
          </a:p>
        </p:txBody>
      </p:sp>
      <p:sp>
        <p:nvSpPr>
          <p:cNvPr id="17" name="Text 11"/>
          <p:cNvSpPr/>
          <p:nvPr/>
        </p:nvSpPr>
        <p:spPr>
          <a:xfrm>
            <a:off x="1471576" y="4553248"/>
            <a:ext cx="5255188" cy="202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Узнаем, чем неравенство отличается от уравнения.</a:t>
            </a:r>
            <a:endParaRPr lang="en-US" sz="120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9814" y="5132884"/>
            <a:ext cx="6180181" cy="925612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931641" y="5451078"/>
            <a:ext cx="231372" cy="2892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1800" dirty="0"/>
          </a:p>
        </p:txBody>
      </p:sp>
      <p:sp>
        <p:nvSpPr>
          <p:cNvPr id="20" name="Text 13"/>
          <p:cNvSpPr/>
          <p:nvPr/>
        </p:nvSpPr>
        <p:spPr>
          <a:xfrm>
            <a:off x="1471576" y="5306120"/>
            <a:ext cx="2314319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Важное правило знаков</a:t>
            </a:r>
            <a:endParaRPr lang="en-US" sz="1350" dirty="0"/>
          </a:p>
        </p:txBody>
      </p:sp>
      <p:sp>
        <p:nvSpPr>
          <p:cNvPr id="21" name="Text 14"/>
          <p:cNvSpPr/>
          <p:nvPr/>
        </p:nvSpPr>
        <p:spPr>
          <a:xfrm>
            <a:off x="1471576" y="5594548"/>
            <a:ext cx="5255188" cy="202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Поймем, когда и почему меняется знак неравенства при делении.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6621991" y="6421934"/>
            <a:ext cx="853855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684" y="916384"/>
            <a:ext cx="5984031" cy="5025231"/>
          </a:xfrm>
          <a:prstGeom prst="roundRect">
            <a:avLst>
              <a:gd name="adj" fmla="val 614"/>
            </a:avLst>
          </a:prstGeom>
          <a:solidFill>
            <a:srgbClr val="2D2E34"/>
          </a:solidFill>
          <a:ln/>
        </p:spPr>
      </p:sp>
      <p:sp>
        <p:nvSpPr>
          <p:cNvPr id="3" name="Text 1"/>
          <p:cNvSpPr/>
          <p:nvPr/>
        </p:nvSpPr>
        <p:spPr>
          <a:xfrm>
            <a:off x="777359" y="1122065"/>
            <a:ext cx="5572680" cy="1168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Что такое уравнение?</a:t>
            </a:r>
            <a:endParaRPr lang="en-US" sz="3650" dirty="0"/>
          </a:p>
        </p:txBody>
      </p:sp>
      <p:sp>
        <p:nvSpPr>
          <p:cNvPr id="4" name="Text 2"/>
          <p:cNvSpPr/>
          <p:nvPr/>
        </p:nvSpPr>
        <p:spPr>
          <a:xfrm>
            <a:off x="777359" y="2373114"/>
            <a:ext cx="3413734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Равенство с секретом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77359" y="2870994"/>
            <a:ext cx="5572680" cy="944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Уравнение — это математическое равенство, содержащее переменную (обычно обозначается буквой </a:t>
            </a:r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highlight>
                  <a:srgbClr val="3A3B41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</a:t>
            </a:r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</a:t>
            </a:r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highlight>
                  <a:srgbClr val="3A3B41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или </a:t>
            </a:r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highlight>
                  <a:srgbClr val="3A3B41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z</a:t>
            </a:r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), значение которой нужно найти.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77359" y="4000500"/>
            <a:ext cx="5572680" cy="16862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Переменная: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Неизвестное число, скрытое за буквой.</a:t>
            </a:r>
            <a:endParaRPr lang="en-US" sz="1600" dirty="0"/>
          </a:p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Корень уравнения: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Значение переменной, при котором уравнение превращается в верное числовое равенство.</a:t>
            </a:r>
            <a:endParaRPr lang="en-US" sz="1600" dirty="0"/>
          </a:p>
          <a:p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Решить уравнение:</a:t>
            </a:r>
            <a:pPr algn="l" marL="325120" indent="-32512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Это значит найти все его корни (или доказать, что их нет).</a:t>
            </a:r>
            <a:endParaRPr lang="en-US" sz="16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15771" y="1147763"/>
            <a:ext cx="4562361" cy="456247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11193877" y="6421934"/>
            <a:ext cx="853855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8760" y="721122"/>
            <a:ext cx="6622190" cy="555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Модель чашечных весов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1723486" y="1350466"/>
            <a:ext cx="4172739" cy="277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Золотое правило равновесия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415022" y="1906389"/>
            <a:ext cx="6789766" cy="285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Уравнение можно представить в виде весов с двумя чашами: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719814" y="2400796"/>
            <a:ext cx="2997323" cy="2199680"/>
          </a:xfrm>
          <a:prstGeom prst="roundRect">
            <a:avLst>
              <a:gd name="adj" fmla="val 1332"/>
            </a:avLst>
          </a:prstGeom>
          <a:solidFill>
            <a:srgbClr val="F2EEEE"/>
          </a:solidFill>
          <a:ln/>
        </p:spPr>
      </p:sp>
      <p:sp>
        <p:nvSpPr>
          <p:cNvPr id="7" name="Text 4"/>
          <p:cNvSpPr/>
          <p:nvPr/>
        </p:nvSpPr>
        <p:spPr>
          <a:xfrm>
            <a:off x="915171" y="2596158"/>
            <a:ext cx="2606610" cy="5550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Левая часть = Правая часть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15171" y="3262511"/>
            <a:ext cx="2606610" cy="5713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Весы находятся в идеальном равновесии.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3902672" y="2400796"/>
            <a:ext cx="2997323" cy="2199680"/>
          </a:xfrm>
          <a:prstGeom prst="roundRect">
            <a:avLst>
              <a:gd name="adj" fmla="val 1332"/>
            </a:avLst>
          </a:prstGeom>
          <a:solidFill>
            <a:srgbClr val="F2EEEE"/>
          </a:solidFill>
          <a:ln/>
        </p:spPr>
      </p:sp>
      <p:sp>
        <p:nvSpPr>
          <p:cNvPr id="10" name="Text 7"/>
          <p:cNvSpPr/>
          <p:nvPr/>
        </p:nvSpPr>
        <p:spPr>
          <a:xfrm>
            <a:off x="4098029" y="2596158"/>
            <a:ext cx="2606610" cy="5550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Добавление и вычитание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098029" y="3262511"/>
            <a:ext cx="2606610" cy="11426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Если на обе чаши весов добавить или убрать одинаковый вес, равновесие не нарушится.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719814" y="4786015"/>
            <a:ext cx="6180181" cy="1350863"/>
          </a:xfrm>
          <a:prstGeom prst="roundRect">
            <a:avLst>
              <a:gd name="adj" fmla="val 2170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915171" y="4981377"/>
            <a:ext cx="2751267" cy="277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Умножение и деление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915171" y="5370215"/>
            <a:ext cx="5789468" cy="5713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Если вес на обеих чашах увеличить или уменьшить в одинаковое количество раз, весы останутся в балансе.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6621991" y="6421934"/>
            <a:ext cx="853855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91700" y="709216"/>
            <a:ext cx="6180181" cy="1168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Правила решения уравнений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291700" y="1960265"/>
            <a:ext cx="3001094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Два шага к победе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5291700" y="2560935"/>
            <a:ext cx="6180181" cy="6169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Чтобы решить линейное уравнение, используются два основных правила: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143570" y="3409255"/>
            <a:ext cx="3135432" cy="2739430"/>
          </a:xfrm>
          <a:prstGeom prst="roundRect">
            <a:avLst>
              <a:gd name="adj" fmla="val 1126"/>
            </a:avLst>
          </a:prstGeom>
          <a:solidFill>
            <a:srgbClr val="2D2E34"/>
          </a:solidFill>
          <a:ln/>
        </p:spPr>
      </p:sp>
      <p:sp>
        <p:nvSpPr>
          <p:cNvPr id="7" name="Text 4"/>
          <p:cNvSpPr/>
          <p:nvPr/>
        </p:nvSpPr>
        <p:spPr>
          <a:xfrm>
            <a:off x="5349245" y="3614936"/>
            <a:ext cx="3003376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Правило переноса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349245" y="4112816"/>
            <a:ext cx="2724082" cy="18508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Любое слагаемое можно перенести из одной части уравнения в другую, изменив его знак на противоположный (плюс на минус, минус на плюс).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639058" y="3614936"/>
            <a:ext cx="2946922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Правило деления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639058" y="4112816"/>
            <a:ext cx="2839173" cy="15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Обе части уравнения можно разделить или умножить на одно и то же число, отличное от нуля (обычно делят на коэффициент перед </a:t>
            </a:r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</a:t>
            </a:r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).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715848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11193877" y="6421934"/>
            <a:ext cx="853855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9814" y="951607"/>
            <a:ext cx="4631415" cy="876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Разбор задачи: Решаем простое уравнение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719814" y="1874341"/>
            <a:ext cx="2570098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Постановка вопроса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19814" y="2209105"/>
            <a:ext cx="5241000" cy="202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Давай разберем уравнение вместе с классом: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19814" y="2515592"/>
            <a:ext cx="4631415" cy="9159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09000"/>
              </a:lnSpc>
              <a:buSzPct val="100000"/>
              <a:buChar char="•"/>
            </a:pPr>
            <a:r>
              <a:rPr lang="en-US" sz="12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Вопрос к классу:</a:t>
            </a:r>
            <a:pPr algn="l" marL="243840" indent="-243840">
              <a:lnSpc>
                <a:spcPct val="109000"/>
              </a:lnSpc>
              <a:buSzPct val="100000"/>
              <a:buChar char="•"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Какое слагаемое мешает нам в левой части?</a:t>
            </a:r>
            <a:endParaRPr lang="en-US" sz="1200" dirty="0"/>
          </a:p>
          <a:p>
            <a:pPr algn="l" marL="243840" indent="-243840">
              <a:lnSpc>
                <a:spcPct val="109000"/>
              </a:lnSpc>
              <a:buSzPct val="100000"/>
              <a:buChar char="•"/>
            </a:pPr>
            <a:r>
              <a:rPr lang="en-US" sz="12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Вопрос к классу:</a:t>
            </a:r>
            <a:pPr algn="l" marL="243840" indent="-243840">
              <a:lnSpc>
                <a:spcPct val="109000"/>
              </a:lnSpc>
              <a:buSzPct val="100000"/>
              <a:buChar char="•"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 каким знаком мы перенесем число </a:t>
            </a:r>
            <a:pPr algn="l" marL="243840" indent="-243840">
              <a:lnSpc>
                <a:spcPct val="109000"/>
              </a:lnSpc>
              <a:buSzPct val="100000"/>
              <a:buChar char="•"/>
            </a:pPr>
            <a:r>
              <a:rPr lang="en-US" sz="12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-5</a:t>
            </a:r>
            <a:pPr algn="l" marL="243840" indent="-243840">
              <a:lnSpc>
                <a:spcPct val="109000"/>
              </a:lnSpc>
              <a:buSzPct val="100000"/>
              <a:buChar char="•"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 правую часть уравнения?</a:t>
            </a:r>
            <a:endParaRPr lang="en-US" sz="1200" dirty="0"/>
          </a:p>
          <a:p>
            <a:pPr algn="l" marL="243840" indent="-243840">
              <a:lnSpc>
                <a:spcPct val="109000"/>
              </a:lnSpc>
              <a:buSzPct val="100000"/>
              <a:buChar char="•"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Попробуем найти неизвестное </a:t>
            </a:r>
            <a:pPr algn="l" marL="243840" indent="-243840">
              <a:lnSpc>
                <a:spcPct val="109000"/>
              </a:lnSpc>
              <a:buSzPct val="100000"/>
              <a:buChar char="•"/>
            </a:pPr>
            <a:r>
              <a:rPr lang="en-US" sz="12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</a:t>
            </a:r>
            <a:pPr algn="l" marL="243840" indent="-243840">
              <a:lnSpc>
                <a:spcPct val="109000"/>
              </a:lnSpc>
              <a:buSzPct val="100000"/>
              <a:buChar char="•"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на следующем слайде!</a:t>
            </a:r>
            <a:endParaRPr lang="en-US" sz="12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33807" y="965994"/>
            <a:ext cx="4308169" cy="4308277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733807" y="5404346"/>
            <a:ext cx="5744324" cy="487561"/>
          </a:xfrm>
          <a:prstGeom prst="roundRect">
            <a:avLst>
              <a:gd name="adj" fmla="val 4746"/>
            </a:avLst>
          </a:prstGeom>
          <a:solidFill>
            <a:srgbClr val="E4E4E7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989" y="5608141"/>
            <a:ext cx="192777" cy="15418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34949" y="5546923"/>
            <a:ext cx="5698586" cy="202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Уравнение:</a:t>
            </a:r>
            <a:pPr algn="l" indent="0" marL="0">
              <a:lnSpc>
                <a:spcPct val="109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3x - 5 = 10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11193877" y="6421934"/>
            <a:ext cx="853855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91700" y="731242"/>
            <a:ext cx="6180181" cy="735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Разбор задачи: Первые шаги (Решение)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291700" y="1499592"/>
            <a:ext cx="2779742" cy="183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Пошаговый разбор и ответ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291700" y="1805781"/>
            <a:ext cx="6789766" cy="15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Вот как выглядит решение нашего уравнения: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291700" y="2055713"/>
            <a:ext cx="258954" cy="1618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01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5291700" y="2256730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8" name="Text 5"/>
          <p:cNvSpPr/>
          <p:nvPr/>
        </p:nvSpPr>
        <p:spPr>
          <a:xfrm>
            <a:off x="5291700" y="2359521"/>
            <a:ext cx="1471774" cy="183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Условие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5291700" y="2592288"/>
            <a:ext cx="6180181" cy="170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3x - 5 = 10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291700" y="2941935"/>
            <a:ext cx="258954" cy="1618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291700" y="3142952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12" name="Text 9"/>
          <p:cNvSpPr/>
          <p:nvPr/>
        </p:nvSpPr>
        <p:spPr>
          <a:xfrm>
            <a:off x="5291700" y="3245743"/>
            <a:ext cx="2158748" cy="183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Шаг 1: Перенос слагаемого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5291700" y="3478510"/>
            <a:ext cx="6180181" cy="487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Перенесем число </a:t>
            </a:r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-5</a:t>
            </a:r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 правую часть со знаком </a:t>
            </a:r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+5</a:t>
            </a:r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</a:t>
            </a:r>
            <a:endParaRPr lang="en-US" sz="10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3x = 10 + 5</a:t>
            </a:r>
            <a:endParaRPr lang="en-US" sz="10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10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3x = 15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5291700" y="4144665"/>
            <a:ext cx="258954" cy="1618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291700" y="4345682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16" name="Text 13"/>
          <p:cNvSpPr/>
          <p:nvPr/>
        </p:nvSpPr>
        <p:spPr>
          <a:xfrm>
            <a:off x="5291700" y="4448473"/>
            <a:ext cx="2629231" cy="183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Шаг 2: Деление на коэффициент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5291700" y="4681240"/>
            <a:ext cx="6180181" cy="4747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Разделим обе части уравнения на коэффициент 3:</a:t>
            </a:r>
            <a:endParaRPr lang="en-US" sz="10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x = 15 ÷ 3</a:t>
            </a:r>
            <a:endParaRPr lang="en-US" sz="10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10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x = 5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5291700" y="5334695"/>
            <a:ext cx="258954" cy="1618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5291700" y="5535712"/>
            <a:ext cx="6180181" cy="1905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20" name="Text 17"/>
          <p:cNvSpPr/>
          <p:nvPr/>
        </p:nvSpPr>
        <p:spPr>
          <a:xfrm>
            <a:off x="5291700" y="5638502"/>
            <a:ext cx="1471774" cy="183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 и проверка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5291700" y="5871270"/>
            <a:ext cx="6180181" cy="15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0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x = 5</a:t>
            </a:r>
            <a:pPr algn="l"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Проверка показывает: 3 × 5 - 5 = 10. Равновесие соблюдено!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4715848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11193877" y="6421934"/>
            <a:ext cx="853855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814" y="899319"/>
            <a:ext cx="6180181" cy="10517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Линейное уравнение в общем виде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719814" y="2017613"/>
            <a:ext cx="2713168" cy="262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Формула ax = b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719814" y="2530376"/>
            <a:ext cx="6789766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Любое линейное уравнение можно свести к общему виду: </a:t>
            </a:r>
            <a:pPr algn="l" indent="0" marL="0">
              <a:lnSpc>
                <a:spcPct val="119000"/>
              </a:lnSpc>
              <a:buNone/>
            </a:pPr>
            <a:r>
              <a:rPr lang="en-US" sz="14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ax = b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719814" y="2981623"/>
            <a:ext cx="3006749" cy="1537097"/>
          </a:xfrm>
          <a:prstGeom prst="roundRect">
            <a:avLst>
              <a:gd name="adj" fmla="val 1807"/>
            </a:avLst>
          </a:prstGeom>
          <a:solidFill>
            <a:srgbClr val="F2EEEE"/>
          </a:solidFill>
          <a:ln/>
        </p:spPr>
      </p:sp>
      <p:sp>
        <p:nvSpPr>
          <p:cNvPr id="7" name="Text 4"/>
          <p:cNvSpPr/>
          <p:nvPr/>
        </p:nvSpPr>
        <p:spPr>
          <a:xfrm>
            <a:off x="904852" y="3166666"/>
            <a:ext cx="2103583" cy="262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Случай 1: a ≠ 0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904852" y="3529509"/>
            <a:ext cx="2636672" cy="7914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Уравнение имеет единственный корень:</a:t>
            </a:r>
            <a:endParaRPr lang="en-US" sz="1450" dirty="0"/>
          </a:p>
          <a:p>
            <a:pPr algn="l" indent="0" marL="0">
              <a:lnSpc>
                <a:spcPct val="119000"/>
              </a:lnSpc>
              <a:buNone/>
            </a:pPr>
            <a:r>
              <a:rPr lang="en-US" sz="14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x = b / a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3893147" y="2981623"/>
            <a:ext cx="3006848" cy="1537097"/>
          </a:xfrm>
          <a:prstGeom prst="roundRect">
            <a:avLst>
              <a:gd name="adj" fmla="val 1807"/>
            </a:avLst>
          </a:prstGeom>
          <a:solidFill>
            <a:srgbClr val="F2EEEE"/>
          </a:solidFill>
          <a:ln/>
        </p:spPr>
      </p:sp>
      <p:sp>
        <p:nvSpPr>
          <p:cNvPr id="10" name="Text 7"/>
          <p:cNvSpPr/>
          <p:nvPr/>
        </p:nvSpPr>
        <p:spPr>
          <a:xfrm>
            <a:off x="4078185" y="3166666"/>
            <a:ext cx="2287629" cy="262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Случай 2: a = 0, b = 0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4078185" y="3529509"/>
            <a:ext cx="2636772" cy="804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Уравнение имеет вид 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0x = 0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Любое число является корнем — </a:t>
            </a:r>
            <a:pPr algn="l" indent="0" marL="0">
              <a:lnSpc>
                <a:spcPct val="119000"/>
              </a:lnSpc>
              <a:buNone/>
            </a:pPr>
            <a:r>
              <a:rPr lang="en-US" sz="14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бесконечно много решений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719814" y="4685308"/>
            <a:ext cx="6180181" cy="1273274"/>
          </a:xfrm>
          <a:prstGeom prst="roundRect">
            <a:avLst>
              <a:gd name="adj" fmla="val 2181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904852" y="4870351"/>
            <a:ext cx="2288126" cy="262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Случай 3: a = 0, b ≠ 0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904852" y="5233194"/>
            <a:ext cx="5810105" cy="5403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Уравнение имеет вид 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0x = b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</a:t>
            </a:r>
            <a:pPr algn="l" indent="0" marL="0">
              <a:lnSpc>
                <a:spcPct val="119000"/>
              </a:lnSpc>
              <a:buNone/>
            </a:pPr>
            <a:r>
              <a:rPr lang="en-US" sz="145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Решений нет</a:t>
            </a:r>
            <a:pPr algn="l" indent="0" marL="0">
              <a:lnSpc>
                <a:spcPct val="1190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ноль не может быть равен числу b.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143963" y="263227"/>
            <a:ext cx="2631414" cy="172740"/>
          </a:xfrm>
          <a:prstGeom prst="rect">
            <a:avLst/>
          </a:prstGeom>
          <a:noFill/>
          <a:ln/>
        </p:spPr>
        <p:txBody>
          <a:bodyPr wrap="none" lIns="0" tIns="107986" rIns="64792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Математика (Средняя школа)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6621991" y="6421934"/>
            <a:ext cx="853855" cy="172740"/>
          </a:xfrm>
          <a:prstGeom prst="rect">
            <a:avLst/>
          </a:prstGeom>
          <a:noFill/>
          <a:ln/>
        </p:spPr>
        <p:txBody>
          <a:bodyPr wrap="none" lIns="0" tIns="64792" rIns="107986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2026-07-06T17:16:57Z</dcterms:created>
  <dcterms:modified xsi:type="dcterms:W3CDTF">2026-07-06T17:16:57Z</dcterms:modified>
</cp:coreProperties>
</file>