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Heebo Light"/>
      <p:regular r:id="rId201314"/>
    </p:embeddedFont>
    <p:embeddedFont>
      <p:font typeface="Heebo"/>
      <p:regular r:id="rId201315"/>
    </p:embeddedFont>
    <p:embeddedFont>
      <p:font typeface="Heebo Bold"/>
      <p:regular r:id="rId201316"/>
    </p:embeddedFont>
    <p:embeddedFont>
      <p:font typeface="Montserrat"/>
      <p:regular r:id="rId201317"/>
    </p:embeddedFont>
    <p:embeddedFont>
      <p:font typeface="Montserrat Bold"/>
      <p:regular r:id="rId201318"/>
    </p:embeddedFont>
    <p:embeddedFont>
      <p:font typeface="Montserrat Light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A2C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png"/><Relationship Id="rId3" Type="http://schemas.openxmlformats.org/officeDocument/2006/relationships/image" Target="../media/image-14-3.svg"/><Relationship Id="rId4" Type="http://schemas.openxmlformats.org/officeDocument/2006/relationships/image" Target="../media/image-14-4.png"/><Relationship Id="rId5" Type="http://schemas.openxmlformats.org/officeDocument/2006/relationships/image" Target="../media/image-14-5.svg"/><Relationship Id="rId6" Type="http://schemas.openxmlformats.org/officeDocument/2006/relationships/image" Target="../media/image-14-6.png"/><Relationship Id="rId7" Type="http://schemas.openxmlformats.org/officeDocument/2006/relationships/image" Target="../media/image-1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image" Target="../media/image-1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png"/><Relationship Id="rId3" Type="http://schemas.openxmlformats.org/officeDocument/2006/relationships/image" Target="../media/image-5-3.svg"/><Relationship Id="rId4" Type="http://schemas.openxmlformats.org/officeDocument/2006/relationships/image" Target="../media/image-5-2.png"/><Relationship Id="rId5" Type="http://schemas.openxmlformats.org/officeDocument/2006/relationships/image" Target="../media/image-5-3.svg"/><Relationship Id="rId6" Type="http://schemas.openxmlformats.org/officeDocument/2006/relationships/image" Target="../media/image-5-2.png"/><Relationship Id="rId7" Type="http://schemas.openxmlformats.org/officeDocument/2006/relationships/image" Target="../media/image-5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330450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Экология (9–10 классы)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996704"/>
            <a:ext cx="6296860" cy="9449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9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Глобальные экологические проблемы</a:t>
            </a:r>
            <a:endParaRPr lang="en-US" sz="2950" dirty="0"/>
          </a:p>
        </p:txBody>
      </p:sp>
      <p:sp>
        <p:nvSpPr>
          <p:cNvPr id="5" name="Text 2"/>
          <p:cNvSpPr/>
          <p:nvPr/>
        </p:nvSpPr>
        <p:spPr>
          <a:xfrm>
            <a:off x="356682" y="4225131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Образовательный курс для учащихся средней и старшей школы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034058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Обезлесение планеты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90817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«Легкие планеты» — тропические леса Амазонии и северная тайга — вырубаются под сельхозугодья и пастбища. Это ведет к потере биоразнообразия и усилению эрозии почв.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3028057"/>
            <a:ext cx="6296860" cy="2795786"/>
          </a:xfrm>
          <a:prstGeom prst="roundRect">
            <a:avLst>
              <a:gd name="adj" fmla="val 2840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39710" y="3034407"/>
            <a:ext cx="3142080" cy="1693962"/>
          </a:xfrm>
          <a:custGeom>
            <a:avLst/>
            <a:gdLst/>
            <a:ahLst/>
            <a:cxnLst/>
            <a:rect l="l" t="t" r="r" b="b"/>
            <a:pathLst>
              <a:path w="3142080" h="1693962">
                <a:moveTo>
                  <a:pt x="66156" y="0"/>
                </a:moveTo>
                <a:lnTo>
                  <a:pt x="3142080" y="0"/>
                </a:lnTo>
                <a:lnTo>
                  <a:pt x="3142080" y="1693962"/>
                </a:lnTo>
                <a:lnTo>
                  <a:pt x="0" y="1693962"/>
                </a:lnTo>
                <a:lnTo>
                  <a:pt x="0" y="66158"/>
                </a:lnTo>
                <a:arcTo hR="66158" wR="66156" stAng="10800000" swAng="5400000"/>
                <a:close/>
              </a:path>
            </a:pathLst>
          </a:custGeom>
          <a:solidFill>
            <a:srgbClr val="31136C"/>
          </a:solidFill>
          <a:ln/>
        </p:spPr>
      </p:sp>
      <p:sp>
        <p:nvSpPr>
          <p:cNvPr id="7" name="Text 4"/>
          <p:cNvSpPr/>
          <p:nvPr/>
        </p:nvSpPr>
        <p:spPr>
          <a:xfrm>
            <a:off x="5428717" y="3223419"/>
            <a:ext cx="276406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Причина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428717" y="3632101"/>
            <a:ext cx="276406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Вырубка лесов под сельскохозяйственные угодья и пастбища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8381790" y="3034407"/>
            <a:ext cx="3142080" cy="1693962"/>
          </a:xfrm>
          <a:custGeom>
            <a:avLst/>
            <a:gdLst/>
            <a:ahLst/>
            <a:cxnLst/>
            <a:rect l="l" t="t" r="r" b="b"/>
            <a:pathLst>
              <a:path w="3142080" h="1693962">
                <a:moveTo>
                  <a:pt x="0" y="0"/>
                </a:moveTo>
                <a:lnTo>
                  <a:pt x="3075924" y="0"/>
                </a:lnTo>
                <a:arcTo hR="66158" wR="66156" stAng="16200000" swAng="5400000"/>
                <a:lnTo>
                  <a:pt x="3142080" y="1693962"/>
                </a:lnTo>
                <a:lnTo>
                  <a:pt x="0" y="1693962"/>
                </a:lnTo>
                <a:lnTo>
                  <a:pt x="0" y="0"/>
                </a:lnTo>
                <a:close/>
              </a:path>
            </a:pathLst>
          </a:custGeom>
          <a:solidFill>
            <a:srgbClr val="31136C"/>
          </a:solidFill>
          <a:ln/>
        </p:spPr>
      </p:sp>
      <p:sp>
        <p:nvSpPr>
          <p:cNvPr id="10" name="Shape 7"/>
          <p:cNvSpPr/>
          <p:nvPr/>
        </p:nvSpPr>
        <p:spPr>
          <a:xfrm>
            <a:off x="8381790" y="3034407"/>
            <a:ext cx="25399" cy="1693962"/>
          </a:xfrm>
          <a:prstGeom prst="roundRect">
            <a:avLst>
              <a:gd name="adj" fmla="val 50001"/>
            </a:avLst>
          </a:prstGeom>
          <a:solidFill>
            <a:srgbClr val="4A2C85"/>
          </a:solidFill>
          <a:ln/>
        </p:spPr>
      </p:sp>
      <p:sp>
        <p:nvSpPr>
          <p:cNvPr id="11" name="Text 8"/>
          <p:cNvSpPr/>
          <p:nvPr/>
        </p:nvSpPr>
        <p:spPr>
          <a:xfrm>
            <a:off x="8570797" y="3223419"/>
            <a:ext cx="276406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Последствие 1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570797" y="3632101"/>
            <a:ext cx="2764066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Потеря биоразнообразия — исчезновение тысяч видов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239710" y="4728369"/>
            <a:ext cx="6284160" cy="1089124"/>
          </a:xfrm>
          <a:custGeom>
            <a:avLst/>
            <a:gdLst/>
            <a:ahLst/>
            <a:cxnLst/>
            <a:rect l="l" t="t" r="r" b="b"/>
            <a:pathLst>
              <a:path w="6284160" h="1089124">
                <a:moveTo>
                  <a:pt x="0" y="0"/>
                </a:moveTo>
                <a:lnTo>
                  <a:pt x="6284160" y="0"/>
                </a:lnTo>
                <a:lnTo>
                  <a:pt x="6284160" y="1022966"/>
                </a:lnTo>
                <a:arcTo hR="66158" wR="66156" stAng="0" swAng="5400000"/>
                <a:lnTo>
                  <a:pt x="66156" y="1089124"/>
                </a:lnTo>
                <a:arcTo hR="66158" wR="66156" stAng="5400000" swAng="5400000"/>
                <a:lnTo>
                  <a:pt x="0" y="0"/>
                </a:lnTo>
                <a:close/>
              </a:path>
            </a:pathLst>
          </a:custGeom>
          <a:solidFill>
            <a:srgbClr val="31136C"/>
          </a:solidFill>
          <a:ln/>
        </p:spPr>
      </p:sp>
      <p:sp>
        <p:nvSpPr>
          <p:cNvPr id="14" name="Shape 11"/>
          <p:cNvSpPr/>
          <p:nvPr/>
        </p:nvSpPr>
        <p:spPr>
          <a:xfrm>
            <a:off x="5239710" y="4728369"/>
            <a:ext cx="6284160" cy="25400"/>
          </a:xfrm>
          <a:prstGeom prst="roundRect">
            <a:avLst>
              <a:gd name="adj" fmla="val 49999"/>
            </a:avLst>
          </a:prstGeom>
          <a:solidFill>
            <a:srgbClr val="4A2C85"/>
          </a:solidFill>
          <a:ln/>
        </p:spPr>
      </p:sp>
      <p:sp>
        <p:nvSpPr>
          <p:cNvPr id="15" name="Text 12"/>
          <p:cNvSpPr/>
          <p:nvPr/>
        </p:nvSpPr>
        <p:spPr>
          <a:xfrm>
            <a:off x="5428717" y="4917380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Последствие 2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5428717" y="5326063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Усиление эрозии почв и опустынивание территорий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0027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Сокращение биоразнообразия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500584"/>
            <a:ext cx="5780637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 вине человека виды животных и растений вымирают в 100–1000 раз быстрее естественного фона. Разрушение природных экосистем ставит под угрозу стабильность всей пищевой цепи.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06033" y="2622451"/>
            <a:ext cx="5491521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1000x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661475" y="3432671"/>
            <a:ext cx="578063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Быстрее нормы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661475" y="3883720"/>
            <a:ext cx="5780637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Скорость вымирания видов по вине человека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06033" y="4594622"/>
            <a:ext cx="5491521" cy="592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4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1M+</a:t>
            </a:r>
            <a:endParaRPr lang="en-US" sz="4650" dirty="0"/>
          </a:p>
        </p:txBody>
      </p:sp>
      <p:sp>
        <p:nvSpPr>
          <p:cNvPr id="8" name="Text 6"/>
          <p:cNvSpPr/>
          <p:nvPr/>
        </p:nvSpPr>
        <p:spPr>
          <a:xfrm>
            <a:off x="661475" y="5404842"/>
            <a:ext cx="578063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Видов под угрозой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661475" y="5855891"/>
            <a:ext cx="5780637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Животных и растений на грани исчезновения</a:t>
            </a:r>
            <a:endParaRPr lang="en-US" sz="14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6601" y="1538982"/>
            <a:ext cx="4417307" cy="441741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54745"/>
            <a:ext cx="6296860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Загрязнение пресной воды</a:t>
            </a:r>
            <a:endParaRPr lang="en-US" sz="3150" dirty="0"/>
          </a:p>
        </p:txBody>
      </p:sp>
      <p:sp>
        <p:nvSpPr>
          <p:cNvPr id="4" name="Text 1"/>
          <p:cNvSpPr/>
          <p:nvPr/>
        </p:nvSpPr>
        <p:spPr>
          <a:xfrm>
            <a:off x="5233360" y="1361579"/>
            <a:ext cx="6296860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Сброс промышленных отходов, пестицидов и сточных вод загрязняет реки и озера. Уже сегодня более 2 миллиардов человек на планете испытывают нехватку чистой питьевой воды.</a:t>
            </a:r>
            <a:endParaRPr lang="en-US" sz="12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2228354"/>
            <a:ext cx="401627" cy="40163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3360" y="2800648"/>
            <a:ext cx="629686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Промышленные отходы</a:t>
            </a:r>
            <a:endParaRPr lang="en-US" sz="1550" dirty="0"/>
          </a:p>
        </p:txBody>
      </p:sp>
      <p:sp>
        <p:nvSpPr>
          <p:cNvPr id="7" name="Text 3"/>
          <p:cNvSpPr/>
          <p:nvPr/>
        </p:nvSpPr>
        <p:spPr>
          <a:xfrm>
            <a:off x="5233360" y="3133527"/>
            <a:ext cx="629686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Сброс токсичных веществ в реки и озёра</a:t>
            </a:r>
            <a:endParaRPr lang="en-US" sz="12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3644305"/>
            <a:ext cx="401627" cy="40163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33360" y="4216598"/>
            <a:ext cx="629686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Пестициды</a:t>
            </a:r>
            <a:endParaRPr lang="en-US" sz="1550" dirty="0"/>
          </a:p>
        </p:txBody>
      </p:sp>
      <p:sp>
        <p:nvSpPr>
          <p:cNvPr id="10" name="Text 5"/>
          <p:cNvSpPr/>
          <p:nvPr/>
        </p:nvSpPr>
        <p:spPr>
          <a:xfrm>
            <a:off x="5233360" y="4549477"/>
            <a:ext cx="629686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Химикаты с полей проникают в грунтовые воды</a:t>
            </a:r>
            <a:endParaRPr lang="en-US" sz="12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5060255"/>
            <a:ext cx="401627" cy="40163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233360" y="5632549"/>
            <a:ext cx="6296860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 млрд человек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5233360" y="5965428"/>
            <a:ext cx="6296860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Уже сегодня испытывают нехватку чистой питьевой воды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52277"/>
            <a:ext cx="10868745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Концепция устойчивого развития</a:t>
            </a:r>
            <a:endParaRPr lang="en-US" sz="3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612702"/>
            <a:ext cx="3974008" cy="39741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6093" y="1735534"/>
            <a:ext cx="5560377" cy="7131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Устойчивое развитие</a:t>
            </a:r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— это развитие, при котором удовлетворение потребностей нынешнего поколения не ставит под угрозу возможность будущих поколений удовлетворять свои нужды.</a:t>
            </a:r>
            <a:endParaRPr lang="en-US" sz="1250" dirty="0"/>
          </a:p>
        </p:txBody>
      </p:sp>
      <p:sp>
        <p:nvSpPr>
          <p:cNvPr id="5" name="Shape 2"/>
          <p:cNvSpPr/>
          <p:nvPr/>
        </p:nvSpPr>
        <p:spPr>
          <a:xfrm>
            <a:off x="5735097" y="1612702"/>
            <a:ext cx="19050" cy="958850"/>
          </a:xfrm>
          <a:prstGeom prst="roundRect">
            <a:avLst>
              <a:gd name="adj" fmla="val 49999"/>
            </a:avLst>
          </a:prstGeom>
          <a:solidFill>
            <a:srgbClr val="481C9E"/>
          </a:solidFill>
          <a:ln/>
        </p:spPr>
      </p:sp>
      <p:sp>
        <p:nvSpPr>
          <p:cNvPr id="6" name="Shape 3"/>
          <p:cNvSpPr/>
          <p:nvPr/>
        </p:nvSpPr>
        <p:spPr>
          <a:xfrm>
            <a:off x="5735097" y="2725142"/>
            <a:ext cx="5801374" cy="984647"/>
          </a:xfrm>
          <a:prstGeom prst="roundRect">
            <a:avLst>
              <a:gd name="adj" fmla="val 6853"/>
            </a:avLst>
          </a:prstGeom>
          <a:solidFill>
            <a:srgbClr val="0D0A2C">
              <a:alpha val="95000"/>
            </a:srgbClr>
          </a:solidFill>
          <a:ln w="19050">
            <a:solidFill>
              <a:srgbClr val="4A2C85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914778" y="2904827"/>
            <a:ext cx="5442012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Нынешнее поколение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914778" y="3292376"/>
            <a:ext cx="5442012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Удовлетворяет свои потребности ответственно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735097" y="3846314"/>
            <a:ext cx="5801374" cy="984647"/>
          </a:xfrm>
          <a:prstGeom prst="roundRect">
            <a:avLst>
              <a:gd name="adj" fmla="val 6853"/>
            </a:avLst>
          </a:prstGeom>
          <a:solidFill>
            <a:srgbClr val="0D0A2C">
              <a:alpha val="95000"/>
            </a:srgbClr>
          </a:solidFill>
          <a:ln w="19050">
            <a:solidFill>
              <a:srgbClr val="4A2C85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14778" y="4025999"/>
            <a:ext cx="5442012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Будущие поколения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5914778" y="4413548"/>
            <a:ext cx="5442012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Сохраняют право на ресурсы и благополучную среду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5735097" y="4967486"/>
            <a:ext cx="5801374" cy="984647"/>
          </a:xfrm>
          <a:prstGeom prst="roundRect">
            <a:avLst>
              <a:gd name="adj" fmla="val 6853"/>
            </a:avLst>
          </a:prstGeom>
          <a:solidFill>
            <a:srgbClr val="0D0A2C">
              <a:alpha val="95000"/>
            </a:srgbClr>
          </a:solidFill>
          <a:ln w="19050">
            <a:solidFill>
              <a:srgbClr val="4A2C8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14778" y="5147171"/>
            <a:ext cx="5442012" cy="251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Баланс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5914778" y="5534720"/>
            <a:ext cx="5442012" cy="237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12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Экономика, общество и экология в гармонии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07020"/>
            <a:ext cx="629686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Зеленая энергетика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233360" y="1368227"/>
            <a:ext cx="6296860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Переход на возобновляемые источники энергии (солнечные панели, ветрогенераторы, гидроэлектростанции) позволяет вырабатывать электричество без токсичных выбросов в атмосферу.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2316163"/>
            <a:ext cx="3071835" cy="2149376"/>
          </a:xfrm>
          <a:prstGeom prst="roundRect">
            <a:avLst>
              <a:gd name="adj" fmla="val 3324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409767" y="2492573"/>
            <a:ext cx="510269" cy="510282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0059" y="2632869"/>
            <a:ext cx="229586" cy="22959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09767" y="3155950"/>
            <a:ext cx="2719022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Солнечная энергия</a:t>
            </a:r>
            <a:endParaRPr lang="en-US" sz="1650" dirty="0"/>
          </a:p>
        </p:txBody>
      </p:sp>
      <p:sp>
        <p:nvSpPr>
          <p:cNvPr id="9" name="Text 5"/>
          <p:cNvSpPr/>
          <p:nvPr/>
        </p:nvSpPr>
        <p:spPr>
          <a:xfrm>
            <a:off x="5409767" y="3513435"/>
            <a:ext cx="2719022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Фотоэлектрические панели преобразуют свет в электричество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8458286" y="2316163"/>
            <a:ext cx="3071934" cy="2149376"/>
          </a:xfrm>
          <a:prstGeom prst="roundRect">
            <a:avLst>
              <a:gd name="adj" fmla="val 3324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8634693" y="2492573"/>
            <a:ext cx="510269" cy="510282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4984" y="2632869"/>
            <a:ext cx="229586" cy="22959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34693" y="3155950"/>
            <a:ext cx="2719121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Ветроэнергетика</a:t>
            </a:r>
            <a:endParaRPr lang="en-US" sz="1650" dirty="0"/>
          </a:p>
        </p:txBody>
      </p:sp>
      <p:sp>
        <p:nvSpPr>
          <p:cNvPr id="14" name="Text 9"/>
          <p:cNvSpPr/>
          <p:nvPr/>
        </p:nvSpPr>
        <p:spPr>
          <a:xfrm>
            <a:off x="8634693" y="3513435"/>
            <a:ext cx="2719121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Ветрогенераторы используют силу ветра без выбросов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233360" y="4618633"/>
            <a:ext cx="6296860" cy="1632248"/>
          </a:xfrm>
          <a:prstGeom prst="roundRect">
            <a:avLst>
              <a:gd name="adj" fmla="val 4377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5409767" y="4795044"/>
            <a:ext cx="510269" cy="510282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50059" y="4935339"/>
            <a:ext cx="229586" cy="229592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09767" y="5458420"/>
            <a:ext cx="5944047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Гидроэнергетика</a:t>
            </a:r>
            <a:endParaRPr lang="en-US" sz="1650" dirty="0"/>
          </a:p>
        </p:txBody>
      </p:sp>
      <p:sp>
        <p:nvSpPr>
          <p:cNvPr id="19" name="Text 13"/>
          <p:cNvSpPr/>
          <p:nvPr/>
        </p:nvSpPr>
        <p:spPr>
          <a:xfrm>
            <a:off x="5409767" y="5815905"/>
            <a:ext cx="5944047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Гидроэлектростанции вырабатывают чистую энергию из воды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Циркулярная экономика и переработка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661475" y="1422896"/>
            <a:ext cx="5226911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Отказ от принципа «взял — использовал — выбросил». Вторичная переработка сырья (раздельный сбор отходов, рециклинг) позволяет беречь ресурсы Земли.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2370832"/>
            <a:ext cx="4704141" cy="2625626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9659" y="1457424"/>
            <a:ext cx="4704141" cy="47042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521295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Заключение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338362"/>
            <a:ext cx="6296860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Экология начинается с каждого из нас: экономия энергии и воды, отказ от одноразового пластика, бережное отношение к природе. Будущее планеты — в наших руках!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661475" y="2370534"/>
            <a:ext cx="3063104" cy="1875234"/>
          </a:xfrm>
          <a:prstGeom prst="roundRect">
            <a:avLst>
              <a:gd name="adj" fmla="val 4022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47307" y="2556371"/>
            <a:ext cx="2691440" cy="5609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Экономь энергию и воду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47307" y="3219648"/>
            <a:ext cx="2691440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Небольшие привычки дома дают огромный эффект в масштабах планеты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895131" y="2370534"/>
            <a:ext cx="3063203" cy="1875234"/>
          </a:xfrm>
          <a:prstGeom prst="roundRect">
            <a:avLst>
              <a:gd name="adj" fmla="val 4022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80964" y="2556371"/>
            <a:ext cx="2691539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Откажись от пластика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080964" y="2939157"/>
            <a:ext cx="2691539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Многоразовые вещи вместо одноразовых — простой шаг к чистому океану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61475" y="4416326"/>
            <a:ext cx="6296860" cy="1034554"/>
          </a:xfrm>
          <a:prstGeom prst="roundRect">
            <a:avLst>
              <a:gd name="adj" fmla="val 7290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47307" y="4602163"/>
            <a:ext cx="5925196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Береги природу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847307" y="4984948"/>
            <a:ext cx="5925196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Каждый человек — часть экосистемы и её защитник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661475" y="5642769"/>
            <a:ext cx="6296860" cy="693837"/>
          </a:xfrm>
          <a:prstGeom prst="roundRect">
            <a:avLst>
              <a:gd name="adj" fmla="val 10870"/>
            </a:avLst>
          </a:prstGeom>
          <a:solidFill>
            <a:srgbClr val="31136C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957" y="5885259"/>
            <a:ext cx="224427" cy="17948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244867" y="5858173"/>
            <a:ext cx="6143571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Будущее планеты — в наших руках!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947664"/>
            <a:ext cx="6296860" cy="17719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Глобальные экологические проблемы человечества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4003080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Наша планета — уникальный дом в бескрайнем космосе. Но сегодня биосфера Земли переживает беспрецедентную нагрузку от человеческой деятельности.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9820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такое экологический кризис?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590377"/>
            <a:ext cx="5780637" cy="1120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Экологический кризис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— это нарушение равновесия между обществом и природной средой, при котором темпы разрушения экосистем превышают их способность к самовосстановлению.</a:t>
            </a:r>
            <a:endParaRPr lang="en-US" sz="14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902645"/>
            <a:ext cx="5780637" cy="142101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7954" y="3107531"/>
            <a:ext cx="526927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Темпы разрушения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967954" y="3558580"/>
            <a:ext cx="526927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Превышают скорость естественного восстановления природных систем</a:t>
            </a:r>
            <a:endParaRPr lang="en-US" sz="14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494212"/>
            <a:ext cx="5780637" cy="142101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7954" y="4699099"/>
            <a:ext cx="526927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Нарушение равновесия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967954" y="5150148"/>
            <a:ext cx="526927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Дисбаланс между потребностями общества и возможностями биосферы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6601" y="1628775"/>
            <a:ext cx="4417307" cy="441741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4144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Парниковый эффект: суть явления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2106216"/>
            <a:ext cx="629686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Парниковый эффект — естественный процесс. Газы в атмосфере задерживают часть солнечного тепла, не давая Земле замерзнуть. Без него средняя температура на планете была бы около -18°C вместо +15°C.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528516"/>
            <a:ext cx="3053877" cy="1397099"/>
          </a:xfrm>
          <a:prstGeom prst="roundRect">
            <a:avLst>
              <a:gd name="adj" fmla="val 5682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56832" y="3723878"/>
            <a:ext cx="2663163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Без парникового эффекта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6832" y="4427835"/>
            <a:ext cx="266316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Средняя температура: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−18°C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3528516"/>
            <a:ext cx="3053976" cy="1397099"/>
          </a:xfrm>
          <a:prstGeom prst="roundRect">
            <a:avLst>
              <a:gd name="adj" fmla="val 5682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99715" y="3723878"/>
            <a:ext cx="2663262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 парниковым эффектом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099715" y="4427835"/>
            <a:ext cx="266326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Средняя температура: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+15°C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5114627"/>
            <a:ext cx="6296860" cy="1101824"/>
          </a:xfrm>
          <a:prstGeom prst="roundRect">
            <a:avLst>
              <a:gd name="adj" fmla="val 7205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6832" y="5309989"/>
            <a:ext cx="59061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Разница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6832" y="5718671"/>
            <a:ext cx="59061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Парниковые газы обеспечивают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DCD7E5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+33°C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 тепла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613767"/>
            <a:ext cx="10868745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Проблема антропогенного усиления</a:t>
            </a:r>
            <a:endParaRPr lang="en-US" sz="35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622723"/>
            <a:ext cx="4417307" cy="44174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755833" y="1584325"/>
            <a:ext cx="5780637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Сжигание угля, нефти и газа, а также работа промышленности выбрасывают в воздух миллиарды тонн CO₂ и метана. «Парниковое одеяло» планеты становится слишком плотным.</a:t>
            </a:r>
            <a:endParaRPr lang="en-US" sz="14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3201" y="2621955"/>
            <a:ext cx="269273" cy="2692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39324" y="2616498"/>
            <a:ext cx="51971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Сжигание ископаемого топлива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339324" y="3067546"/>
            <a:ext cx="5197147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Уголь, нефть, природный газ — главные источники CO₂</a:t>
            </a:r>
            <a:endParaRPr lang="en-US" sz="14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23201" y="3694212"/>
            <a:ext cx="269273" cy="2692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339324" y="3688755"/>
            <a:ext cx="51971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Промышленные выбросы</a:t>
            </a:r>
            <a:endParaRPr lang="en-US" sz="1750" dirty="0"/>
          </a:p>
        </p:txBody>
      </p:sp>
      <p:sp>
        <p:nvSpPr>
          <p:cNvPr id="10" name="Text 5"/>
          <p:cNvSpPr/>
          <p:nvPr/>
        </p:nvSpPr>
        <p:spPr>
          <a:xfrm>
            <a:off x="6339324" y="4139803"/>
            <a:ext cx="51971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Заводы и фабрики выбрасывают метан и другие парниковые газы</a:t>
            </a:r>
            <a:endParaRPr lang="en-US" sz="14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23201" y="5046563"/>
            <a:ext cx="269273" cy="26928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339324" y="5041106"/>
            <a:ext cx="51971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Результат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6339324" y="5492155"/>
            <a:ext cx="51971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«Парниковое одеяло» планеты становится слишком плотным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33313"/>
            <a:ext cx="6296860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Глобальное потепление и климат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5233360" y="1137047"/>
            <a:ext cx="6296860" cy="3242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Рост температуры приводит к таянию полярных ледников, подъему уровня Мирового океана, засухам, аномальной жаре и разрушительным ураганам по всему миру.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5233360" y="1551087"/>
            <a:ext cx="6296860" cy="1108571"/>
          </a:xfrm>
          <a:prstGeom prst="roundRect">
            <a:avLst>
              <a:gd name="adj" fmla="val 4655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362540" y="1680270"/>
            <a:ext cx="368489" cy="368498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3840" y="1781572"/>
            <a:ext cx="165790" cy="16579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62540" y="2128540"/>
            <a:ext cx="603850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Таяние ледников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362540" y="2368352"/>
            <a:ext cx="603850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Полярные льды и горные ледники стремительно сокращаются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233360" y="2739430"/>
            <a:ext cx="6296860" cy="1108571"/>
          </a:xfrm>
          <a:prstGeom prst="roundRect">
            <a:avLst>
              <a:gd name="adj" fmla="val 4655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5362540" y="2868613"/>
            <a:ext cx="368489" cy="368498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3840" y="2969915"/>
            <a:ext cx="165790" cy="1657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362540" y="3316883"/>
            <a:ext cx="603850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Подъём океана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5362540" y="3556695"/>
            <a:ext cx="603850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Уровень Мирового океана неуклонно растёт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233360" y="3927773"/>
            <a:ext cx="6296860" cy="1108571"/>
          </a:xfrm>
          <a:prstGeom prst="roundRect">
            <a:avLst>
              <a:gd name="adj" fmla="val 4655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5362540" y="4056955"/>
            <a:ext cx="368489" cy="368498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3840" y="4158258"/>
            <a:ext cx="165790" cy="16579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362540" y="4505226"/>
            <a:ext cx="603850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Засухи и жара</a:t>
            </a:r>
            <a:endParaRPr lang="en-US" sz="1200" dirty="0"/>
          </a:p>
        </p:txBody>
      </p:sp>
      <p:sp>
        <p:nvSpPr>
          <p:cNvPr id="19" name="Text 13"/>
          <p:cNvSpPr/>
          <p:nvPr/>
        </p:nvSpPr>
        <p:spPr>
          <a:xfrm>
            <a:off x="5362540" y="4745038"/>
            <a:ext cx="603850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Аномальная жара и засухи охватывают всё большие территории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5233360" y="5116116"/>
            <a:ext cx="6296860" cy="1108571"/>
          </a:xfrm>
          <a:prstGeom prst="roundRect">
            <a:avLst>
              <a:gd name="adj" fmla="val 4655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5362540" y="5245298"/>
            <a:ext cx="368489" cy="368498"/>
          </a:xfrm>
          <a:prstGeom prst="ellipse">
            <a:avLst/>
          </a:prstGeom>
          <a:solidFill>
            <a:srgbClr val="581CA0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63840" y="5346601"/>
            <a:ext cx="165790" cy="16579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5362540" y="5693569"/>
            <a:ext cx="6038500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Ураганы</a:t>
            </a:r>
            <a:endParaRPr lang="en-US" sz="1200" dirty="0"/>
          </a:p>
        </p:txBody>
      </p:sp>
      <p:sp>
        <p:nvSpPr>
          <p:cNvPr id="24" name="Text 17"/>
          <p:cNvSpPr/>
          <p:nvPr/>
        </p:nvSpPr>
        <p:spPr>
          <a:xfrm>
            <a:off x="5362540" y="5933380"/>
            <a:ext cx="6038500" cy="1621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0000"/>
              </a:lnSpc>
              <a:buNone/>
            </a:pPr>
            <a:r>
              <a:rPr lang="en-US" sz="95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Разрушительные ураганы учащаются и усиливаются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51458"/>
            <a:ext cx="10868745" cy="4942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Озоновый слой — щит биосферы</a:t>
            </a:r>
            <a:endParaRPr lang="en-US" sz="3100" dirty="0"/>
          </a:p>
        </p:txBody>
      </p:sp>
      <p:sp>
        <p:nvSpPr>
          <p:cNvPr id="3" name="Shape 1"/>
          <p:cNvSpPr/>
          <p:nvPr/>
        </p:nvSpPr>
        <p:spPr>
          <a:xfrm>
            <a:off x="547674" y="1244104"/>
            <a:ext cx="5469098" cy="5062438"/>
          </a:xfrm>
          <a:prstGeom prst="roundRect">
            <a:avLst>
              <a:gd name="adj" fmla="val 2249"/>
            </a:avLst>
          </a:prstGeom>
          <a:solidFill>
            <a:srgbClr val="581CA0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05825" y="1376362"/>
            <a:ext cx="5152797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Что такое озоновый слой?</a:t>
            </a: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05825" y="1755775"/>
            <a:ext cx="5152797" cy="6971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В стратосфере (на высоте 20–25 км) находится слой озона (O₃), который поглощает смертоносное ультрафиолетовое излучение Солнца, защищая все живые клетки на планете.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05825" y="2601714"/>
            <a:ext cx="316301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05825" y="2851348"/>
            <a:ext cx="5152797" cy="19050"/>
          </a:xfrm>
          <a:prstGeom prst="rect">
            <a:avLst/>
          </a:prstGeom>
          <a:solidFill>
            <a:srgbClr val="581CA0"/>
          </a:solidFill>
          <a:ln/>
        </p:spPr>
      </p:sp>
      <p:sp>
        <p:nvSpPr>
          <p:cNvPr id="8" name="Text 6"/>
          <p:cNvSpPr/>
          <p:nvPr/>
        </p:nvSpPr>
        <p:spPr>
          <a:xfrm>
            <a:off x="705825" y="2968526"/>
            <a:ext cx="5152797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Высота расположения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05825" y="3347938"/>
            <a:ext cx="5152797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20–25 км над поверхностью Земли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05825" y="3831134"/>
            <a:ext cx="316301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05825" y="4064992"/>
            <a:ext cx="5152797" cy="19050"/>
          </a:xfrm>
          <a:prstGeom prst="rect">
            <a:avLst/>
          </a:prstGeom>
          <a:solidFill>
            <a:srgbClr val="581CA0"/>
          </a:solidFill>
          <a:ln/>
        </p:spPr>
      </p:sp>
      <p:sp>
        <p:nvSpPr>
          <p:cNvPr id="12" name="Text 10"/>
          <p:cNvSpPr/>
          <p:nvPr/>
        </p:nvSpPr>
        <p:spPr>
          <a:xfrm>
            <a:off x="705825" y="4197945"/>
            <a:ext cx="5152797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Функция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705825" y="4577358"/>
            <a:ext cx="5152797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Поглощение ультрафиолетового излучения Солнца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05825" y="5060553"/>
            <a:ext cx="316301" cy="1976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Montserrat Light" pitchFamily="34" charset="0"/>
                <a:ea typeface="Montserrat Light" pitchFamily="34" charset="-122"/>
                <a:cs typeface="Montserrat Light" pitchFamily="34" charset="-120"/>
              </a:rPr>
              <a:t>03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05825" y="5278636"/>
            <a:ext cx="5152797" cy="19050"/>
          </a:xfrm>
          <a:prstGeom prst="rect">
            <a:avLst/>
          </a:prstGeom>
          <a:solidFill>
            <a:srgbClr val="581CA0"/>
          </a:solidFill>
          <a:ln/>
        </p:spPr>
      </p:sp>
      <p:sp>
        <p:nvSpPr>
          <p:cNvPr id="16" name="Text 14"/>
          <p:cNvSpPr/>
          <p:nvPr/>
        </p:nvSpPr>
        <p:spPr>
          <a:xfrm>
            <a:off x="705825" y="5427365"/>
            <a:ext cx="5152797" cy="2471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Значение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705825" y="5806777"/>
            <a:ext cx="5152797" cy="2323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Защита всех живых клеток на планете</a:t>
            </a:r>
            <a:endParaRPr lang="en-US" sz="1200" dirty="0"/>
          </a:p>
        </p:txBody>
      </p:sp>
      <p:pic>
        <p:nvPicPr>
          <p:cNvPr id="1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5074" y="1440259"/>
            <a:ext cx="4455207" cy="44553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56233"/>
            <a:ext cx="6296860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Проблема озоновых дыр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61475" y="1473299"/>
            <a:ext cx="6296860" cy="840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Использование фреонов (хлорфторуглеродов) в холодильниках и аэрозолях разрушало озон. Благодаря Монреальскому протоколу 1987 года мир запретил фреоны, и озоновый слой постепенно затягивается.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863479" y="2505472"/>
            <a:ext cx="25399" cy="3696295"/>
          </a:xfrm>
          <a:prstGeom prst="roundRect">
            <a:avLst>
              <a:gd name="adj" fmla="val 50001"/>
            </a:avLst>
          </a:prstGeom>
          <a:solidFill>
            <a:srgbClr val="4A2C85"/>
          </a:solidFill>
          <a:ln/>
        </p:spPr>
      </p:sp>
      <p:sp>
        <p:nvSpPr>
          <p:cNvPr id="6" name="Shape 3"/>
          <p:cNvSpPr/>
          <p:nvPr/>
        </p:nvSpPr>
        <p:spPr>
          <a:xfrm>
            <a:off x="1040084" y="2694781"/>
            <a:ext cx="538645" cy="25400"/>
          </a:xfrm>
          <a:prstGeom prst="roundRect">
            <a:avLst>
              <a:gd name="adj" fmla="val 49999"/>
            </a:avLst>
          </a:prstGeom>
          <a:solidFill>
            <a:srgbClr val="4A2C85"/>
          </a:solidFill>
          <a:ln/>
        </p:spPr>
      </p:sp>
      <p:sp>
        <p:nvSpPr>
          <p:cNvPr id="7" name="Shape 4"/>
          <p:cNvSpPr/>
          <p:nvPr/>
        </p:nvSpPr>
        <p:spPr>
          <a:xfrm>
            <a:off x="661475" y="2505472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8843" y="2539157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1761287" y="2567186"/>
            <a:ext cx="51970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Обнаружение проблемы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761287" y="2949972"/>
            <a:ext cx="51970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Учёные фиксируют разрушение озонового слоя фреонами из холодильников и аэрозолей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1040084" y="4040584"/>
            <a:ext cx="538645" cy="25400"/>
          </a:xfrm>
          <a:prstGeom prst="roundRect">
            <a:avLst>
              <a:gd name="adj" fmla="val 49999"/>
            </a:avLst>
          </a:prstGeom>
          <a:solidFill>
            <a:srgbClr val="4A2C85"/>
          </a:solidFill>
          <a:ln/>
        </p:spPr>
      </p:sp>
      <p:sp>
        <p:nvSpPr>
          <p:cNvPr id="12" name="Shape 9"/>
          <p:cNvSpPr/>
          <p:nvPr/>
        </p:nvSpPr>
        <p:spPr>
          <a:xfrm>
            <a:off x="661475" y="3851275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8843" y="3884960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1761287" y="3912989"/>
            <a:ext cx="51970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1987 год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1761287" y="4295775"/>
            <a:ext cx="51970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Монреальский протокол — международное соглашение о запрете хлорфторуглеродов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1040084" y="5386388"/>
            <a:ext cx="538645" cy="25400"/>
          </a:xfrm>
          <a:prstGeom prst="roundRect">
            <a:avLst>
              <a:gd name="adj" fmla="val 49999"/>
            </a:avLst>
          </a:prstGeom>
          <a:solidFill>
            <a:srgbClr val="4A2C85"/>
          </a:solidFill>
          <a:ln/>
        </p:spPr>
      </p:sp>
      <p:sp>
        <p:nvSpPr>
          <p:cNvPr id="17" name="Shape 14"/>
          <p:cNvSpPr/>
          <p:nvPr/>
        </p:nvSpPr>
        <p:spPr>
          <a:xfrm>
            <a:off x="661475" y="5197078"/>
            <a:ext cx="404009" cy="404019"/>
          </a:xfrm>
          <a:prstGeom prst="roundRect">
            <a:avLst>
              <a:gd name="adj" fmla="val 18667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8843" y="5230763"/>
            <a:ext cx="269273" cy="33664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10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1761287" y="5258792"/>
            <a:ext cx="5197047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Сегодня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1761287" y="5641578"/>
            <a:ext cx="5197047" cy="5601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Озоновый слой постепенно восстанавливается — пример успешного международного сотрудничества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23974"/>
            <a:ext cx="10868745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F2F0F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Загрязнение Мирового океана</a:t>
            </a:r>
            <a:endParaRPr lang="en-US" sz="3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457424"/>
            <a:ext cx="4704141" cy="4704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309659" y="1422896"/>
            <a:ext cx="5226911" cy="1034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Каждый год в океан попадают миллионы тонн пластика. Образуются гигантские «мусорные острова». Пластик распадается на микропластик, который проникает в организм рыб и птиц.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6309659" y="2629396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45426" y="2687836"/>
            <a:ext cx="469114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Миллионы тонн пластика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845426" y="3106638"/>
            <a:ext cx="469114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Ежегодно попадают в воды Мирового океана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6309659" y="3671391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45426" y="3729831"/>
            <a:ext cx="469114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«Мусорные острова»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6845426" y="4148634"/>
            <a:ext cx="469114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Гигантские скопления отходов в открытом океане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309659" y="4713387"/>
            <a:ext cx="382677" cy="382687"/>
          </a:xfrm>
          <a:prstGeom prst="roundRect">
            <a:avLst>
              <a:gd name="adj" fmla="val 18671"/>
            </a:avLst>
          </a:prstGeom>
          <a:solidFill>
            <a:srgbClr val="31136C"/>
          </a:solidFill>
          <a:ln w="6350">
            <a:solidFill>
              <a:srgbClr val="4A2C8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45426" y="4771827"/>
            <a:ext cx="4691144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DCD7E5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Микропластик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845426" y="5190629"/>
            <a:ext cx="4691144" cy="517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DCD7E5"/>
                </a:solidFill>
                <a:latin typeface="Heebo Light" pitchFamily="34" charset="0"/>
                <a:ea typeface="Heebo Light" pitchFamily="34" charset="-122"/>
                <a:cs typeface="Heebo Light" pitchFamily="34" charset="-120"/>
              </a:rPr>
              <a:t>Проникает в организм рыб, птиц и в конечном счёте — человека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2026-08-31T16:36:48Z</dcterms:created>
  <dcterms:modified xsi:type="dcterms:W3CDTF">2026-08-31T16:36:48Z</dcterms:modified>
</cp:coreProperties>
</file>