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1695" cy="6858000"/>
  <p:notesSz cx="6858000" cy="12191695"/>
  <p:embeddedFontLst>
    <p:embeddedFont>
      <p:font typeface="Marcellus"/>
      <p:regular r:id="rId201314"/>
    </p:embeddedFont>
    <p:embeddedFont>
      <p:font typeface="Montserrat Thin"/>
      <p:regular r:id="rId201315"/>
    </p:embeddedFont>
    <p:embeddedFont>
      <p:font typeface="Montserrat"/>
      <p:regular r:id="rId201316"/>
    </p:embeddedFont>
    <p:embeddedFont>
      <p:font typeface="Montserrat SemiBold"/>
      <p:regular r:id="rId201317"/>
    </p:embeddedFont>
    <p:embeddedFont>
      <p:font typeface="Montserrat Bold"/>
      <p:regular r:id="rId201318"/>
    </p:embeddedFont>
    <p:embeddedFont>
      <p:font typeface="Montserrat Black"/>
      <p:regular r:id="rId201319"/>
    </p:embeddedFont>
    <p:embeddedFont>
      <p:font typeface="Montserrat Light"/>
      <p:regular r:id="rId201320"/>
    </p:embeddedFont>
    <p:embeddedFont>
      <p:font typeface="Montserrat ExtraLight"/>
      <p:regular r:id="rId201321"/>
    </p:embeddedFont>
    <p:embeddedFont>
      <p:font typeface="Montserrat Medium"/>
      <p:regular r:id="rId201322"/>
    </p:embeddedFont>
    <p:embeddedFont>
      <p:font typeface="Montserrat ExtraBold"/>
      <p:regular r:id="rId2013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image" Target="../media/image-21-3.svg"/><Relationship Id="rId4" Type="http://schemas.openxmlformats.org/officeDocument/2006/relationships/image" Target="../media/image-21-2.png"/><Relationship Id="rId5" Type="http://schemas.openxmlformats.org/officeDocument/2006/relationships/image" Target="../media/image-21-3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image" Target="../media/image-23-2.png"/><Relationship Id="rId3" Type="http://schemas.openxmlformats.org/officeDocument/2006/relationships/image" Target="../media/image-23-3.svg"/><Relationship Id="rId4" Type="http://schemas.openxmlformats.org/officeDocument/2006/relationships/image" Target="../media/image-23-4.png"/><Relationship Id="rId5" Type="http://schemas.openxmlformats.org/officeDocument/2006/relationships/image" Target="../media/image-23-5.svg"/><Relationship Id="rId6" Type="http://schemas.openxmlformats.org/officeDocument/2006/relationships/image" Target="../media/image-23-6.png"/><Relationship Id="rId7" Type="http://schemas.openxmlformats.org/officeDocument/2006/relationships/image" Target="../media/image-23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2.png"/><Relationship Id="rId5" Type="http://schemas.openxmlformats.org/officeDocument/2006/relationships/image" Target="../media/image-3-3.svg"/><Relationship Id="rId6" Type="http://schemas.openxmlformats.org/officeDocument/2006/relationships/image" Target="../media/image-3-2.png"/><Relationship Id="rId7" Type="http://schemas.openxmlformats.org/officeDocument/2006/relationships/image" Target="../media/image-3-3.svg"/><Relationship Id="rId8" Type="http://schemas.openxmlformats.org/officeDocument/2006/relationships/image" Target="../media/image-3-2.png"/><Relationship Id="rId9" Type="http://schemas.openxmlformats.org/officeDocument/2006/relationships/image" Target="../media/image-3-3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4.png"/><Relationship Id="rId5" Type="http://schemas.openxmlformats.org/officeDocument/2006/relationships/image" Target="../media/image-5-5.svg"/><Relationship Id="rId6" Type="http://schemas.openxmlformats.org/officeDocument/2006/relationships/image" Target="../media/image-5-4.png"/><Relationship Id="rId7" Type="http://schemas.openxmlformats.org/officeDocument/2006/relationships/image" Target="../media/image-5-5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2331541"/>
            <a:ext cx="6296860" cy="1412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Введение в тригонометрию</a:t>
            </a:r>
            <a:endParaRPr lang="en-US" sz="4250" dirty="0"/>
          </a:p>
        </p:txBody>
      </p:sp>
      <p:sp>
        <p:nvSpPr>
          <p:cNvPr id="4" name="Text 1"/>
          <p:cNvSpPr/>
          <p:nvPr/>
        </p:nvSpPr>
        <p:spPr>
          <a:xfrm>
            <a:off x="661475" y="3820021"/>
            <a:ext cx="6296860" cy="706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Математика 9 класс — Основы тригонометрического анализа</a:t>
            </a:r>
            <a:endParaRPr lang="en-US" sz="2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751483"/>
            <a:ext cx="6296860" cy="918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7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Находим косинус угла (Решение)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661475" y="1701701"/>
            <a:ext cx="629686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Пошаговый разбор и ответ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661475" y="2051050"/>
            <a:ext cx="6906444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Вычисляем отношение прилежащей стороны к гипотенузе: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661475" y="2272506"/>
            <a:ext cx="245659" cy="1596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661475" y="2474615"/>
            <a:ext cx="6296860" cy="127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8" name="Text 5"/>
          <p:cNvSpPr/>
          <p:nvPr/>
        </p:nvSpPr>
        <p:spPr>
          <a:xfrm>
            <a:off x="661475" y="2561431"/>
            <a:ext cx="629686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Условие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61475" y="2838847"/>
            <a:ext cx="6296860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Прилежащий катет b = 4 см, гипотенуза c = 5 см.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661475" y="3142357"/>
            <a:ext cx="245659" cy="1596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661475" y="3344466"/>
            <a:ext cx="6296860" cy="127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2" name="Text 9"/>
          <p:cNvSpPr/>
          <p:nvPr/>
        </p:nvSpPr>
        <p:spPr>
          <a:xfrm>
            <a:off x="661475" y="3431282"/>
            <a:ext cx="629686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1: Формула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1475" y="3708698"/>
            <a:ext cx="6296860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Запишем формулу: cos A = Прилежащий катет / Гипотенуза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661475" y="4012208"/>
            <a:ext cx="245659" cy="1596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661475" y="4214316"/>
            <a:ext cx="6296860" cy="127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6" name="Text 13"/>
          <p:cNvSpPr/>
          <p:nvPr/>
        </p:nvSpPr>
        <p:spPr>
          <a:xfrm>
            <a:off x="661475" y="4301133"/>
            <a:ext cx="629686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2: Подстановка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661475" y="4578548"/>
            <a:ext cx="6296860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Подставим значения: cos A = 4 / 5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661475" y="4882059"/>
            <a:ext cx="245659" cy="1596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04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661475" y="5084167"/>
            <a:ext cx="6296860" cy="127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20" name="Text 17"/>
          <p:cNvSpPr/>
          <p:nvPr/>
        </p:nvSpPr>
        <p:spPr>
          <a:xfrm>
            <a:off x="661475" y="5170984"/>
            <a:ext cx="629686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3: Ответ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661475" y="5448399"/>
            <a:ext cx="6296860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cos A = 0.8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661475" y="5761930"/>
            <a:ext cx="6296860" cy="344587"/>
          </a:xfrm>
          <a:prstGeom prst="roundRect">
            <a:avLst>
              <a:gd name="adj" fmla="val 14975"/>
            </a:avLst>
          </a:prstGeom>
          <a:solidFill>
            <a:srgbClr val="B6FCB8"/>
          </a:solidFill>
          <a:ln/>
        </p:spPr>
      </p:sp>
      <p:pic>
        <p:nvPicPr>
          <p:cNvPr id="2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305" y="5915422"/>
            <a:ext cx="153488" cy="122833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1060622" y="5872361"/>
            <a:ext cx="6384468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Ответ: cos A = 0.8</a:t>
            </a:r>
            <a:endParaRPr lang="en-US" sz="950" dirty="0"/>
          </a:p>
        </p:txBody>
      </p:sp>
      <p:sp>
        <p:nvSpPr>
          <p:cNvPr id="25" name="Text 21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6" name="Text 22"/>
          <p:cNvSpPr/>
          <p:nvPr/>
        </p:nvSpPr>
        <p:spPr>
          <a:xfrm>
            <a:off x="6583892" y="6457255"/>
            <a:ext cx="903662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8149" y="642640"/>
            <a:ext cx="5472075" cy="5574804"/>
          </a:xfrm>
          <a:prstGeom prst="roundRect">
            <a:avLst>
              <a:gd name="adj" fmla="val 2254"/>
            </a:avLst>
          </a:prstGeom>
          <a:solidFill>
            <a:srgbClr val="FF954F">
              <a:alpha val="9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709396" y="797818"/>
            <a:ext cx="5129580" cy="12805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Практикум: Синус и косинус в тетради</a:t>
            </a:r>
            <a:endParaRPr lang="en-US" sz="3850" dirty="0"/>
          </a:p>
        </p:txBody>
      </p:sp>
      <p:sp>
        <p:nvSpPr>
          <p:cNvPr id="4" name="Text 2"/>
          <p:cNvSpPr/>
          <p:nvPr/>
        </p:nvSpPr>
        <p:spPr>
          <a:xfrm>
            <a:off x="709396" y="2140347"/>
            <a:ext cx="5129580" cy="320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Задание на расчет синуса и косинуса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709396" y="2615605"/>
            <a:ext cx="5129580" cy="4244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Попробуй найти тригонометрические значения самостоятельно: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09396" y="3179763"/>
            <a:ext cx="5129580" cy="13819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Твое задание: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Дана прямоугольный треугольник со сторонами 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5 см, 12 см и 13 см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(гипотенуза).</a:t>
            </a:r>
            <a:endParaRPr lang="en-US" sz="1300" dirty="0"/>
          </a:p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Найди значения 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sin A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 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cos A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для угла, лежащего напротив катета 5 см.</a:t>
            </a:r>
            <a:endParaRPr lang="en-US" sz="1300" dirty="0"/>
          </a:p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Подсказка: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Для синуса раздели 5 на 13, а для косинуса раздели 12 на 13.</a:t>
            </a:r>
            <a:endParaRPr lang="en-US" sz="13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1147" y="817265"/>
            <a:ext cx="5225423" cy="522555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11195564" y="6459339"/>
            <a:ext cx="863876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95027"/>
            <a:ext cx="6296860" cy="12009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Решение практикума: Проверим расчеты</a:t>
            </a:r>
            <a:endParaRPr lang="en-US" sz="3600" dirty="0"/>
          </a:p>
        </p:txBody>
      </p:sp>
      <p:sp>
        <p:nvSpPr>
          <p:cNvPr id="4" name="Text 1"/>
          <p:cNvSpPr/>
          <p:nvPr/>
        </p:nvSpPr>
        <p:spPr>
          <a:xfrm>
            <a:off x="661475" y="1950541"/>
            <a:ext cx="6296860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Пошаговый разбор самостоятельной работы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661475" y="2455565"/>
            <a:ext cx="6906444" cy="193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Давай проверим твои вычисления соотношений: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661475" y="2802235"/>
            <a:ext cx="321262" cy="2088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661475" y="3064173"/>
            <a:ext cx="308016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8" name="Text 5"/>
          <p:cNvSpPr/>
          <p:nvPr/>
        </p:nvSpPr>
        <p:spPr>
          <a:xfrm>
            <a:off x="661475" y="3182541"/>
            <a:ext cx="3080169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Условие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661475" y="3564632"/>
            <a:ext cx="3080169" cy="386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Противолежащий катет = 5, прилежащий = 12, гипотенуза = 13.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3878165" y="2802235"/>
            <a:ext cx="321262" cy="2088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3878165" y="3064173"/>
            <a:ext cx="308016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2" name="Text 9"/>
          <p:cNvSpPr/>
          <p:nvPr/>
        </p:nvSpPr>
        <p:spPr>
          <a:xfrm>
            <a:off x="3878165" y="3182541"/>
            <a:ext cx="3080169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1: Синус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3878165" y="3564632"/>
            <a:ext cx="3080169" cy="193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sin A = 5 / 13 ≈ </a:t>
            </a:r>
            <a:pPr algn="l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0.38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661475" y="4207768"/>
            <a:ext cx="321262" cy="2088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661475" y="4469705"/>
            <a:ext cx="6296860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6" name="Text 13"/>
          <p:cNvSpPr/>
          <p:nvPr/>
        </p:nvSpPr>
        <p:spPr>
          <a:xfrm>
            <a:off x="661475" y="4588073"/>
            <a:ext cx="6296860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2: Косинус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661475" y="4970165"/>
            <a:ext cx="6296860" cy="193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cos A = 12 / 13 ≈ </a:t>
            </a:r>
            <a:pPr algn="l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0.92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661475" y="5437287"/>
            <a:ext cx="6296860" cy="725686"/>
          </a:xfrm>
          <a:prstGeom prst="roundRect">
            <a:avLst>
              <a:gd name="adj" fmla="val 9299"/>
            </a:avLst>
          </a:prstGeom>
          <a:solidFill>
            <a:srgbClr val="B6FCB8"/>
          </a:solidFill>
          <a:ln/>
        </p:spPr>
      </p:sp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106" y="5638006"/>
            <a:ext cx="200814" cy="160635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1183551" y="5613896"/>
            <a:ext cx="5614153" cy="386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Ответ: sin A ≈ 0.38, cos A ≈ 0.92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Ты всё рассчитал абсолютно верно!</a:t>
            </a:r>
            <a:endParaRPr lang="en-US" sz="1250" dirty="0"/>
          </a:p>
        </p:txBody>
      </p:sp>
      <p:sp>
        <p:nvSpPr>
          <p:cNvPr id="21" name="Text 17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6596294" y="6457255"/>
            <a:ext cx="891260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97818"/>
            <a:ext cx="5225423" cy="6402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Тангенс угла (tg)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661475" y="1500088"/>
            <a:ext cx="5225423" cy="320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Отношение катетов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661475" y="1975346"/>
            <a:ext cx="5225423" cy="4244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Тангенс острого угла в прямоугольном треугольнике — это отношение противолежащего катета к прилежащему.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61475" y="2539504"/>
            <a:ext cx="5225423" cy="15941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Формула: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tg A = Противолежащий катет / Прилежащий катет</a:t>
            </a:r>
            <a:endParaRPr lang="en-US" sz="1300" dirty="0"/>
          </a:p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Также тангенс можно найти через отношение синуса к косинусу: 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tg A = sin A / cos A</a:t>
            </a:r>
            <a:endParaRPr lang="en-US" sz="1300" dirty="0"/>
          </a:p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Тангенс показывает, во сколько раз противолежащий катет больше (или меньше) прилежащего. В отличие от синуса и косинуса, тангенс может быть больше 1.</a:t>
            </a:r>
            <a:endParaRPr lang="en-US" sz="13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1147" y="817265"/>
            <a:ext cx="5225423" cy="522555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11168676" y="6459339"/>
            <a:ext cx="890764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97818"/>
            <a:ext cx="5225423" cy="12805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Находим тангенс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661475" y="2140347"/>
            <a:ext cx="5225423" cy="320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Постановка вопроса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661475" y="2615605"/>
            <a:ext cx="5835008" cy="2122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Давай вычислим тангенс для катетов разной длины: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61475" y="2967534"/>
            <a:ext cx="5225423" cy="19149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Дано: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Противолежащий катет 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 = 6 см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прилежащий катет 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b = 8 см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Вопрос: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Найди тангенс угла 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Вопрос к классу: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Какое отношение нам нужно составить по формуле тангенса?</a:t>
            </a:r>
            <a:endParaRPr lang="en-US" sz="1300" dirty="0"/>
          </a:p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Вопрос к классу: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Может ли тангенс угла быть больше единицы?</a:t>
            </a:r>
            <a:endParaRPr lang="en-US" sz="1300" dirty="0"/>
          </a:p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Давайте проверим на следующем слайде!</a:t>
            </a:r>
            <a:endParaRPr lang="en-US" sz="13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1147" y="817265"/>
            <a:ext cx="5225423" cy="522555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11155877" y="6459339"/>
            <a:ext cx="903563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751483"/>
            <a:ext cx="6296860" cy="918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7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Находим тангенс (Решение)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5233360" y="1701701"/>
            <a:ext cx="629686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Пошаговый разбор и ответ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5233360" y="2051050"/>
            <a:ext cx="6906444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Находим отношение противолежащего катета к прилежащему: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5233360" y="2272506"/>
            <a:ext cx="245659" cy="1596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5233360" y="2474615"/>
            <a:ext cx="6296860" cy="127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8" name="Text 5"/>
          <p:cNvSpPr/>
          <p:nvPr/>
        </p:nvSpPr>
        <p:spPr>
          <a:xfrm>
            <a:off x="5233360" y="2561431"/>
            <a:ext cx="629686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Условие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5233360" y="2838847"/>
            <a:ext cx="6296860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Противолежащий катет a = 6 см, прилежащий катет b = 8 см.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5233360" y="3142357"/>
            <a:ext cx="245659" cy="1596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5233360" y="3344466"/>
            <a:ext cx="6296860" cy="127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2" name="Text 9"/>
          <p:cNvSpPr/>
          <p:nvPr/>
        </p:nvSpPr>
        <p:spPr>
          <a:xfrm>
            <a:off x="5233360" y="3431282"/>
            <a:ext cx="629686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1: Формула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5233360" y="3708698"/>
            <a:ext cx="6296860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Запишем формулу: tg A = Противолежащий катет / Прилежащий катет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5233360" y="4012208"/>
            <a:ext cx="245659" cy="1596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5233360" y="4214316"/>
            <a:ext cx="6296860" cy="127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6" name="Text 13"/>
          <p:cNvSpPr/>
          <p:nvPr/>
        </p:nvSpPr>
        <p:spPr>
          <a:xfrm>
            <a:off x="5233360" y="4301133"/>
            <a:ext cx="629686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2: Подстановка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5233360" y="4578548"/>
            <a:ext cx="6296860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Подставим длины катетов: tg A = 6 / 8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5233360" y="4882059"/>
            <a:ext cx="245659" cy="1596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04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5233360" y="5084167"/>
            <a:ext cx="6296860" cy="127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20" name="Text 17"/>
          <p:cNvSpPr/>
          <p:nvPr/>
        </p:nvSpPr>
        <p:spPr>
          <a:xfrm>
            <a:off x="5233360" y="5170984"/>
            <a:ext cx="629686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3: Ответ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5233360" y="5448399"/>
            <a:ext cx="6296860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Сократим дробь: tg A = 3 / 4 → </a:t>
            </a:r>
            <a:pPr algn="l" indent="0" marL="0">
              <a:lnSpc>
                <a:spcPct val="89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tg A = 0.75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5233360" y="5761930"/>
            <a:ext cx="6296860" cy="344587"/>
          </a:xfrm>
          <a:prstGeom prst="roundRect">
            <a:avLst>
              <a:gd name="adj" fmla="val 14975"/>
            </a:avLst>
          </a:prstGeom>
          <a:solidFill>
            <a:srgbClr val="B6FCB8"/>
          </a:solidFill>
          <a:ln/>
        </p:spPr>
      </p:sp>
      <p:pic>
        <p:nvPicPr>
          <p:cNvPr id="2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6190" y="5915422"/>
            <a:ext cx="153488" cy="122833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5632508" y="5872361"/>
            <a:ext cx="6384468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Ответ: tg A = 0.75</a:t>
            </a:r>
            <a:endParaRPr lang="en-US" sz="950" dirty="0"/>
          </a:p>
        </p:txBody>
      </p:sp>
      <p:sp>
        <p:nvSpPr>
          <p:cNvPr id="25" name="Text 21"/>
          <p:cNvSpPr/>
          <p:nvPr/>
        </p:nvSpPr>
        <p:spPr>
          <a:xfrm>
            <a:off x="4704141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6" name="Text 22"/>
          <p:cNvSpPr/>
          <p:nvPr/>
        </p:nvSpPr>
        <p:spPr>
          <a:xfrm>
            <a:off x="11168478" y="6457255"/>
            <a:ext cx="890962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97818"/>
            <a:ext cx="5225423" cy="19207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Основное тригонометрическое тождество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661475" y="2780605"/>
            <a:ext cx="5225423" cy="320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Связь синуса и косинуса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661475" y="3255863"/>
            <a:ext cx="5225423" cy="4244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Существует фундаментальный закон, связывающий синус и косинус одного и того же угла: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61475" y="3820021"/>
            <a:ext cx="5225423" cy="16484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Формулировка: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Сумма квадратов синуса и косинуса острого угла всегда равна единице.</a:t>
            </a:r>
            <a:endParaRPr lang="en-US" sz="1300" dirty="0"/>
          </a:p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Формула: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sin² A + cos² A = 1</a:t>
            </a:r>
            <a:endParaRPr lang="en-US" sz="1300" dirty="0"/>
          </a:p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Это равенство напрямую следует из теоремы Пифагора!</a:t>
            </a:r>
            <a:endParaRPr lang="en-US" sz="1300" dirty="0"/>
          </a:p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Зная это тождество, мы можем легко найти косинус угла, если знаем его синус (и наоборот).</a:t>
            </a:r>
            <a:endParaRPr lang="en-US" sz="13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1147" y="817265"/>
            <a:ext cx="5225423" cy="522555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11162723" y="6459339"/>
            <a:ext cx="896717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97818"/>
            <a:ext cx="5225423" cy="12805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Тригонометрический круг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661475" y="2140347"/>
            <a:ext cx="5225423" cy="320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Визуализация на единичной окружности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661475" y="2615605"/>
            <a:ext cx="5225423" cy="4244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Все тригонометрические формулы легко понять с помощью единичной окружности: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61475" y="3179763"/>
            <a:ext cx="5225423" cy="17090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Рисуем окружность с радиусом, равным 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и центром в начале координат.</a:t>
            </a:r>
            <a:endParaRPr lang="en-US" sz="1300" dirty="0"/>
          </a:p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 повороте радиуса на угол A:</a:t>
            </a:r>
            <a:endParaRPr lang="en-US" sz="1300" dirty="0"/>
          </a:p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Координата точки по оси 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X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это 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косинус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угла.</a:t>
            </a:r>
            <a:endParaRPr lang="en-US" sz="1300" dirty="0"/>
          </a:p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Координата точки по оси 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Y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это 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синус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угла.</a:t>
            </a:r>
            <a:endParaRPr lang="en-US" sz="1300" dirty="0"/>
          </a:p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Радиус равен 1, поэтому гипотенуза равна 1, что доказывает формулу 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sin² A + cos² A = 1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1147" y="817265"/>
            <a:ext cx="5225423" cy="522555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11165402" y="6459339"/>
            <a:ext cx="894038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048345"/>
            <a:ext cx="10868745" cy="706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Табличные значения углов</a:t>
            </a:r>
            <a:endParaRPr lang="en-US" sz="4250" dirty="0"/>
          </a:p>
        </p:txBody>
      </p:sp>
      <p:sp>
        <p:nvSpPr>
          <p:cNvPr id="3" name="Text 1"/>
          <p:cNvSpPr/>
          <p:nvPr/>
        </p:nvSpPr>
        <p:spPr>
          <a:xfrm>
            <a:off x="661475" y="1830387"/>
            <a:ext cx="10868745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Значения, которые нужно знать наизусть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661475" y="2467074"/>
            <a:ext cx="11478330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Для углов 30°, 45° и 60° тригонометрические значения используются постоянно: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61475" y="2925366"/>
            <a:ext cx="10868745" cy="1972469"/>
          </a:xfrm>
          <a:prstGeom prst="roundRect">
            <a:avLst>
              <a:gd name="adj" fmla="val 4025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68023" y="2931716"/>
            <a:ext cx="2713962" cy="488355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7" name="Text 5"/>
          <p:cNvSpPr/>
          <p:nvPr/>
        </p:nvSpPr>
        <p:spPr>
          <a:xfrm>
            <a:off x="857030" y="3051473"/>
            <a:ext cx="2942358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Угол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3381985" y="2931716"/>
            <a:ext cx="2713962" cy="488355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9" name="Text 7"/>
          <p:cNvSpPr/>
          <p:nvPr/>
        </p:nvSpPr>
        <p:spPr>
          <a:xfrm>
            <a:off x="3574167" y="3051473"/>
            <a:ext cx="2939183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sin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6095947" y="2931716"/>
            <a:ext cx="2713962" cy="488355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1" name="Text 9"/>
          <p:cNvSpPr/>
          <p:nvPr/>
        </p:nvSpPr>
        <p:spPr>
          <a:xfrm>
            <a:off x="6288129" y="3051473"/>
            <a:ext cx="2939183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cos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8809909" y="2931716"/>
            <a:ext cx="2713962" cy="488355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3" name="Text 11"/>
          <p:cNvSpPr/>
          <p:nvPr/>
        </p:nvSpPr>
        <p:spPr>
          <a:xfrm>
            <a:off x="9002090" y="3051473"/>
            <a:ext cx="2942358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tg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857030" y="3543002"/>
            <a:ext cx="2942358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30°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3574167" y="3543002"/>
            <a:ext cx="2939183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1/2 = 0.5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6288129" y="3543002"/>
            <a:ext cx="2939183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√3/2 ≈ 0.87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9002090" y="3543002"/>
            <a:ext cx="2942358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√3/3 ≈ 0.58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857030" y="4034532"/>
            <a:ext cx="2942358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45°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3574167" y="4034532"/>
            <a:ext cx="2939183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√2/2 ≈ 0.71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6288129" y="4034532"/>
            <a:ext cx="2939183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√2/2 ≈ 0.71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9002090" y="4034532"/>
            <a:ext cx="2942358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857030" y="4526062"/>
            <a:ext cx="2942358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60°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3574167" y="4526062"/>
            <a:ext cx="2939183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√3/2 ≈ 0.87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6288129" y="4526062"/>
            <a:ext cx="2939183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1/2 = 0.5</a:t>
            </a:r>
            <a:endParaRPr lang="en-US" sz="1450" dirty="0"/>
          </a:p>
        </p:txBody>
      </p:sp>
      <p:sp>
        <p:nvSpPr>
          <p:cNvPr id="25" name="Text 23"/>
          <p:cNvSpPr/>
          <p:nvPr/>
        </p:nvSpPr>
        <p:spPr>
          <a:xfrm>
            <a:off x="9002090" y="4526062"/>
            <a:ext cx="2942358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√3 ≈ 1.73</a:t>
            </a:r>
            <a:endParaRPr lang="en-US" sz="1450" dirty="0"/>
          </a:p>
        </p:txBody>
      </p:sp>
      <p:sp>
        <p:nvSpPr>
          <p:cNvPr id="26" name="Shape 24"/>
          <p:cNvSpPr/>
          <p:nvPr/>
        </p:nvSpPr>
        <p:spPr>
          <a:xfrm>
            <a:off x="661475" y="5110460"/>
            <a:ext cx="10868745" cy="699195"/>
          </a:xfrm>
          <a:prstGeom prst="roundRect">
            <a:avLst>
              <a:gd name="adj" fmla="val 11354"/>
            </a:avLst>
          </a:prstGeom>
          <a:solidFill>
            <a:srgbClr val="FFE0CC"/>
          </a:solidFill>
          <a:ln/>
        </p:spPr>
      </p:sp>
      <p:pic>
        <p:nvPicPr>
          <p:cNvPr id="2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0482" y="5352752"/>
            <a:ext cx="236234" cy="189012"/>
          </a:xfrm>
          <a:prstGeom prst="rect">
            <a:avLst/>
          </a:prstGeom>
        </p:spPr>
      </p:pic>
      <p:sp>
        <p:nvSpPr>
          <p:cNvPr id="28" name="Text 25"/>
          <p:cNvSpPr/>
          <p:nvPr/>
        </p:nvSpPr>
        <p:spPr>
          <a:xfrm>
            <a:off x="1275723" y="5346700"/>
            <a:ext cx="10675075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Обратите внимание: синус 30° равен косинусу 60° (оба равны 0.5!).</a:t>
            </a:r>
            <a:endParaRPr lang="en-US" sz="1450" dirty="0"/>
          </a:p>
        </p:txBody>
      </p:sp>
      <p:sp>
        <p:nvSpPr>
          <p:cNvPr id="29" name="Text 26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30" name="Text 27"/>
          <p:cNvSpPr/>
          <p:nvPr/>
        </p:nvSpPr>
        <p:spPr>
          <a:xfrm>
            <a:off x="11158953" y="6457255"/>
            <a:ext cx="900487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8149" y="642640"/>
            <a:ext cx="5472075" cy="5574804"/>
          </a:xfrm>
          <a:prstGeom prst="roundRect">
            <a:avLst>
              <a:gd name="adj" fmla="val 2254"/>
            </a:avLst>
          </a:prstGeom>
          <a:solidFill>
            <a:srgbClr val="FF954F">
              <a:alpha val="9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709396" y="797818"/>
            <a:ext cx="5129580" cy="19207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Практикум: Вычисления по таблице</a:t>
            </a:r>
            <a:endParaRPr lang="en-US" sz="3850" dirty="0"/>
          </a:p>
        </p:txBody>
      </p:sp>
      <p:sp>
        <p:nvSpPr>
          <p:cNvPr id="4" name="Text 2"/>
          <p:cNvSpPr/>
          <p:nvPr/>
        </p:nvSpPr>
        <p:spPr>
          <a:xfrm>
            <a:off x="709396" y="2780605"/>
            <a:ext cx="5129580" cy="640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Задание на тригонометрическое выражение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709396" y="3575943"/>
            <a:ext cx="5129580" cy="4244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Реши задачу самостоятельно с использованием таблицы значений: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09396" y="4140101"/>
            <a:ext cx="5129580" cy="13819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Твое задание: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Вычисли значение следующего математического выражения:</a:t>
            </a:r>
            <a:endParaRPr lang="en-US" sz="1300" dirty="0"/>
          </a:p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sin(30°) + cos(60°)</a:t>
            </a:r>
            <a:endParaRPr lang="en-US" sz="1300" dirty="0"/>
          </a:p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Подсказка: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Найди в таблице значение синуса для 30 градусов и косинуса для 60 градусов, а затем сложи эти числа.</a:t>
            </a:r>
            <a:endParaRPr lang="en-US" sz="13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1147" y="817265"/>
            <a:ext cx="5225423" cy="522555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11162723" y="6459339"/>
            <a:ext cx="896717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30374"/>
            <a:ext cx="5215303" cy="13420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0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Зачем нужна тригонометрия?</a:t>
            </a:r>
            <a:endParaRPr lang="en-US" sz="4050" dirty="0"/>
          </a:p>
        </p:txBody>
      </p:sp>
      <p:sp>
        <p:nvSpPr>
          <p:cNvPr id="3" name="Text 1"/>
          <p:cNvSpPr/>
          <p:nvPr/>
        </p:nvSpPr>
        <p:spPr>
          <a:xfrm>
            <a:off x="661475" y="2340570"/>
            <a:ext cx="5215303" cy="335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Измерение недостижимого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661475" y="2846685"/>
            <a:ext cx="5215303" cy="6828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Тригонометрия родилась из практических потребностей людей измерять расстояния, которые невозможно пройти пешком: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61475" y="3683000"/>
            <a:ext cx="5215303" cy="21677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Астрономия и космос:</a:t>
            </a:r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Древние греки использовали соотношения в треугольниках для расчета расстояния от Земли до Луны.</a:t>
            </a:r>
            <a:endParaRPr lang="en-US" sz="1400" dirty="0"/>
          </a:p>
          <a:p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Мореплавание и навигация:</a:t>
            </a:r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Позволяет определить положение корабля в открытом море по звездам с помощью секстанта.</a:t>
            </a:r>
            <a:endParaRPr lang="en-US" sz="1400" dirty="0"/>
          </a:p>
          <a:p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Строительство и геодезия:</a:t>
            </a:r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С её помощью измеряют точную высоту гор, ширину рек и строят туннели с двух сторон навстречу друг другу.</a:t>
            </a:r>
            <a:endParaRPr lang="en-US" sz="14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21267" y="951706"/>
            <a:ext cx="4954464" cy="495458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11215903" y="6457255"/>
            <a:ext cx="843537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788392"/>
            <a:ext cx="6296860" cy="12009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Решение практикума: Сложение значений</a:t>
            </a:r>
            <a:endParaRPr lang="en-US" sz="3600" dirty="0"/>
          </a:p>
        </p:txBody>
      </p:sp>
      <p:sp>
        <p:nvSpPr>
          <p:cNvPr id="4" name="Text 1"/>
          <p:cNvSpPr/>
          <p:nvPr/>
        </p:nvSpPr>
        <p:spPr>
          <a:xfrm>
            <a:off x="5233360" y="2043906"/>
            <a:ext cx="6296860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Пошаговый разбор и ответ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5233360" y="2548930"/>
            <a:ext cx="6906444" cy="193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Проверим твои вычисления выражения: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5233360" y="2895600"/>
            <a:ext cx="321262" cy="2088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5233360" y="3157538"/>
            <a:ext cx="308016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8" name="Text 5"/>
          <p:cNvSpPr/>
          <p:nvPr/>
        </p:nvSpPr>
        <p:spPr>
          <a:xfrm>
            <a:off x="5233360" y="3275905"/>
            <a:ext cx="3080169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1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5233360" y="3657997"/>
            <a:ext cx="3080169" cy="3925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Найдем табличное значение: 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sin(30°) = 0.5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(или 1/2).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8450051" y="2895600"/>
            <a:ext cx="321262" cy="2088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8450051" y="3157538"/>
            <a:ext cx="3080169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2" name="Text 9"/>
          <p:cNvSpPr/>
          <p:nvPr/>
        </p:nvSpPr>
        <p:spPr>
          <a:xfrm>
            <a:off x="8450051" y="3275905"/>
            <a:ext cx="3080169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2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8450051" y="3657997"/>
            <a:ext cx="3080169" cy="3925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Найдем табличное значение: 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cos(60°) = 0.5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(или 1/2).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5233360" y="4307483"/>
            <a:ext cx="321262" cy="20885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5233360" y="4569420"/>
            <a:ext cx="6296860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6" name="Text 13"/>
          <p:cNvSpPr/>
          <p:nvPr/>
        </p:nvSpPr>
        <p:spPr>
          <a:xfrm>
            <a:off x="5233360" y="4687788"/>
            <a:ext cx="6296860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3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5233360" y="5069880"/>
            <a:ext cx="6296860" cy="193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Сложим полученные результаты: 0.5 + 0.5 = </a:t>
            </a:r>
            <a:pPr algn="l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5233360" y="5537002"/>
            <a:ext cx="6296860" cy="532606"/>
          </a:xfrm>
          <a:prstGeom prst="roundRect">
            <a:avLst>
              <a:gd name="adj" fmla="val 12670"/>
            </a:avLst>
          </a:prstGeom>
          <a:solidFill>
            <a:srgbClr val="B6FCB8"/>
          </a:solidFill>
          <a:ln/>
        </p:spPr>
      </p:sp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3992" y="5737721"/>
            <a:ext cx="200814" cy="160635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5755436" y="5713611"/>
            <a:ext cx="6223737" cy="193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Ответ: 1.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Вычисление проведено абсолютно верно!</a:t>
            </a:r>
            <a:endParaRPr lang="en-US" sz="1250" dirty="0"/>
          </a:p>
        </p:txBody>
      </p:sp>
      <p:sp>
        <p:nvSpPr>
          <p:cNvPr id="21" name="Text 17"/>
          <p:cNvSpPr/>
          <p:nvPr/>
        </p:nvSpPr>
        <p:spPr>
          <a:xfrm>
            <a:off x="4704141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11128692" y="6457255"/>
            <a:ext cx="930748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702370"/>
            <a:ext cx="6296860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Главные выводы урока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5233360" y="1274663"/>
            <a:ext cx="6296860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Твоя шпаргалка по тригонометрии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5233360" y="1699022"/>
            <a:ext cx="6906444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Запомни эти три важнейших соотношения: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233360" y="1979811"/>
            <a:ext cx="3095250" cy="1191121"/>
          </a:xfrm>
          <a:prstGeom prst="roundRect">
            <a:avLst>
              <a:gd name="adj" fmla="val 4999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87741" y="2134195"/>
            <a:ext cx="2786489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Синус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387741" y="2462808"/>
            <a:ext cx="2786489" cy="5537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Отношение противолежащего катета к гипотенузе</a:t>
            </a:r>
            <a:endParaRPr lang="en-US" sz="1100" dirty="0"/>
          </a:p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sin = противолежащий / гипотенуза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8434871" y="1979811"/>
            <a:ext cx="3095349" cy="1191121"/>
          </a:xfrm>
          <a:prstGeom prst="roundRect">
            <a:avLst>
              <a:gd name="adj" fmla="val 4999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89252" y="2134195"/>
            <a:ext cx="2786588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Косинус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589252" y="2462808"/>
            <a:ext cx="2786588" cy="5537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Отношение прилежащего катета к гипотенузе</a:t>
            </a:r>
            <a:endParaRPr lang="en-US" sz="1100" dirty="0"/>
          </a:p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cos = прилежащий / гипотенуза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233360" y="3277195"/>
            <a:ext cx="6296860" cy="1029891"/>
          </a:xfrm>
          <a:prstGeom prst="roundRect">
            <a:avLst>
              <a:gd name="adj" fmla="val 5781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387741" y="3431580"/>
            <a:ext cx="5988099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Тангенс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5387741" y="3760192"/>
            <a:ext cx="5988099" cy="3925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5000"/>
              </a:lnSpc>
              <a:spcAft>
                <a:spcPts val="500"/>
              </a:spcAft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Отношение противолежащего катета к прилежащему</a:t>
            </a:r>
            <a:endParaRPr lang="en-US" sz="1100" dirty="0"/>
          </a:p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tg = противолежащий / прилежащий</a:t>
            </a:r>
            <a:endParaRPr lang="en-US" sz="1100" dirty="0"/>
          </a:p>
        </p:txBody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3360" y="4426645"/>
            <a:ext cx="6296860" cy="811312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470289" y="4587379"/>
            <a:ext cx="5899201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Основное тождество</a:t>
            </a:r>
            <a:endParaRPr lang="en-US" sz="1600" dirty="0"/>
          </a:p>
        </p:txBody>
      </p:sp>
      <p:sp>
        <p:nvSpPr>
          <p:cNvPr id="17" name="Text 13"/>
          <p:cNvSpPr/>
          <p:nvPr/>
        </p:nvSpPr>
        <p:spPr>
          <a:xfrm>
            <a:off x="5470289" y="4915991"/>
            <a:ext cx="5899201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sin² A + cos² A = 1</a:t>
            </a:r>
            <a:endParaRPr lang="en-US" sz="1100" dirty="0"/>
          </a:p>
        </p:txBody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5344220"/>
            <a:ext cx="6296860" cy="81131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5470289" y="5504954"/>
            <a:ext cx="5899201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Запомни!</a:t>
            </a:r>
            <a:endParaRPr lang="en-US" sz="1600" dirty="0"/>
          </a:p>
        </p:txBody>
      </p:sp>
      <p:sp>
        <p:nvSpPr>
          <p:cNvPr id="20" name="Text 15"/>
          <p:cNvSpPr/>
          <p:nvPr/>
        </p:nvSpPr>
        <p:spPr>
          <a:xfrm>
            <a:off x="5470289" y="5833566"/>
            <a:ext cx="5899201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sin(30°) = cos(60°) = 0.5</a:t>
            </a:r>
            <a:endParaRPr lang="en-US" sz="1100" dirty="0"/>
          </a:p>
        </p:txBody>
      </p:sp>
      <p:sp>
        <p:nvSpPr>
          <p:cNvPr id="21" name="Text 16"/>
          <p:cNvSpPr/>
          <p:nvPr/>
        </p:nvSpPr>
        <p:spPr>
          <a:xfrm>
            <a:off x="4704141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2" name="Text 17"/>
          <p:cNvSpPr/>
          <p:nvPr/>
        </p:nvSpPr>
        <p:spPr>
          <a:xfrm>
            <a:off x="11168180" y="6457255"/>
            <a:ext cx="891260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21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26405"/>
            <a:ext cx="5228995" cy="6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Быстрый тест и итоги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61475" y="1615480"/>
            <a:ext cx="5228995" cy="314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Проверим свои знания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661475" y="2079923"/>
            <a:ext cx="5838580" cy="2068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Ответь на три вопроса: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61475" y="2455466"/>
            <a:ext cx="378708" cy="378718"/>
          </a:xfrm>
          <a:prstGeom prst="roundRect">
            <a:avLst>
              <a:gd name="adj" fmla="val 18670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05626" y="2456061"/>
            <a:ext cx="290307" cy="37742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2250" dirty="0"/>
          </a:p>
        </p:txBody>
      </p:sp>
      <p:sp>
        <p:nvSpPr>
          <p:cNvPr id="7" name="Text 5"/>
          <p:cNvSpPr/>
          <p:nvPr/>
        </p:nvSpPr>
        <p:spPr>
          <a:xfrm>
            <a:off x="1190099" y="2508052"/>
            <a:ext cx="4700371" cy="314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Вопрос 1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1190099" y="2972495"/>
            <a:ext cx="4700371" cy="4137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Какая тригонометрическая функция определяется как отношение прилежащего катета к гипотенузе?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61475" y="3686076"/>
            <a:ext cx="378708" cy="378718"/>
          </a:xfrm>
          <a:prstGeom prst="roundRect">
            <a:avLst>
              <a:gd name="adj" fmla="val 18670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05626" y="3686671"/>
            <a:ext cx="290307" cy="37742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2250" dirty="0"/>
          </a:p>
        </p:txBody>
      </p:sp>
      <p:sp>
        <p:nvSpPr>
          <p:cNvPr id="11" name="Text 9"/>
          <p:cNvSpPr/>
          <p:nvPr/>
        </p:nvSpPr>
        <p:spPr>
          <a:xfrm>
            <a:off x="1190099" y="3738662"/>
            <a:ext cx="4700371" cy="314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Вопрос 2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1190099" y="4203105"/>
            <a:ext cx="4700371" cy="2068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Чему равен тангенс угла 45 градусов?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61475" y="4709815"/>
            <a:ext cx="378708" cy="378718"/>
          </a:xfrm>
          <a:prstGeom prst="roundRect">
            <a:avLst>
              <a:gd name="adj" fmla="val 18670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05626" y="4710410"/>
            <a:ext cx="290307" cy="37742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2250" dirty="0"/>
          </a:p>
        </p:txBody>
      </p:sp>
      <p:sp>
        <p:nvSpPr>
          <p:cNvPr id="15" name="Text 13"/>
          <p:cNvSpPr/>
          <p:nvPr/>
        </p:nvSpPr>
        <p:spPr>
          <a:xfrm>
            <a:off x="1190099" y="4762401"/>
            <a:ext cx="4700371" cy="3145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Вопрос 3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1190099" y="5226844"/>
            <a:ext cx="4700371" cy="2068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Может ли синус острого угла быть равен 1.5?</a:t>
            </a:r>
            <a:endParaRPr lang="en-US" sz="1300" dirty="0"/>
          </a:p>
        </p:txBody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7575" y="945158"/>
            <a:ext cx="4967461" cy="4967585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11140796" y="6457255"/>
            <a:ext cx="918643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22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81038"/>
            <a:ext cx="6296860" cy="5651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Ответы на экспресс-тест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5233360" y="1294507"/>
            <a:ext cx="6296860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Подведение итогов урока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5233360" y="1758454"/>
            <a:ext cx="6906444" cy="176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Сверим наши ответы:</a:t>
            </a:r>
            <a:endParaRPr lang="en-US" sz="1150" dirty="0"/>
          </a:p>
        </p:txBody>
      </p:sp>
      <p:sp>
        <p:nvSpPr>
          <p:cNvPr id="6" name="Shape 3"/>
          <p:cNvSpPr/>
          <p:nvPr/>
        </p:nvSpPr>
        <p:spPr>
          <a:xfrm>
            <a:off x="5233360" y="2071390"/>
            <a:ext cx="3087908" cy="1788220"/>
          </a:xfrm>
          <a:prstGeom prst="roundRect">
            <a:avLst>
              <a:gd name="adj" fmla="val 3552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397266" y="2235299"/>
            <a:ext cx="453617" cy="453628"/>
          </a:xfrm>
          <a:prstGeom prst="ellipse">
            <a:avLst/>
          </a:prstGeom>
          <a:solidFill>
            <a:srgbClr val="FF954F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21981" y="2360017"/>
            <a:ext cx="204088" cy="20409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397266" y="2809875"/>
            <a:ext cx="2760097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1. Косинус (cos)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5397266" y="3164979"/>
            <a:ext cx="2760097" cy="353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Отношение прилежащего катета к гипотенузе.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8442213" y="2071390"/>
            <a:ext cx="3088007" cy="1788220"/>
          </a:xfrm>
          <a:prstGeom prst="roundRect">
            <a:avLst>
              <a:gd name="adj" fmla="val 3552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8606118" y="2235299"/>
            <a:ext cx="453617" cy="453628"/>
          </a:xfrm>
          <a:prstGeom prst="ellipse">
            <a:avLst/>
          </a:prstGeom>
          <a:solidFill>
            <a:srgbClr val="FF954F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30833" y="2360017"/>
            <a:ext cx="204088" cy="204093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606118" y="2809875"/>
            <a:ext cx="2760197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2. Тангенс 45° равен 1</a:t>
            </a:r>
            <a:endParaRPr lang="en-US" sz="1700" dirty="0"/>
          </a:p>
        </p:txBody>
      </p:sp>
      <p:sp>
        <p:nvSpPr>
          <p:cNvPr id="15" name="Text 10"/>
          <p:cNvSpPr/>
          <p:nvPr/>
        </p:nvSpPr>
        <p:spPr>
          <a:xfrm>
            <a:off x="8606118" y="3164979"/>
            <a:ext cx="2760197" cy="5307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Так как при 45 градусах катеты прямоугольного треугольника равны.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5233360" y="3980557"/>
            <a:ext cx="6296860" cy="1611313"/>
          </a:xfrm>
          <a:prstGeom prst="roundRect">
            <a:avLst>
              <a:gd name="adj" fmla="val 3942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5397266" y="4144466"/>
            <a:ext cx="453617" cy="453628"/>
          </a:xfrm>
          <a:prstGeom prst="ellipse">
            <a:avLst/>
          </a:prstGeom>
          <a:solidFill>
            <a:srgbClr val="FF954F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21981" y="4269184"/>
            <a:ext cx="204088" cy="204093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397266" y="4719042"/>
            <a:ext cx="5969049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3. Нет, не может</a:t>
            </a:r>
            <a:endParaRPr lang="en-US" sz="1700" dirty="0"/>
          </a:p>
        </p:txBody>
      </p:sp>
      <p:sp>
        <p:nvSpPr>
          <p:cNvPr id="20" name="Text 14"/>
          <p:cNvSpPr/>
          <p:nvPr/>
        </p:nvSpPr>
        <p:spPr>
          <a:xfrm>
            <a:off x="5397266" y="5074146"/>
            <a:ext cx="5969049" cy="353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Синус острого угла всегда строго меньше 1 (так как гипотенуза всегда длиннее любого катета).</a:t>
            </a:r>
            <a:endParaRPr lang="en-US" sz="1150" dirty="0"/>
          </a:p>
        </p:txBody>
      </p:sp>
      <p:sp>
        <p:nvSpPr>
          <p:cNvPr id="21" name="Shape 15"/>
          <p:cNvSpPr/>
          <p:nvPr/>
        </p:nvSpPr>
        <p:spPr>
          <a:xfrm>
            <a:off x="5233360" y="5727898"/>
            <a:ext cx="19050" cy="448866"/>
          </a:xfrm>
          <a:prstGeom prst="roundRect">
            <a:avLst>
              <a:gd name="adj" fmla="val 59999"/>
            </a:avLst>
          </a:prstGeom>
          <a:solidFill>
            <a:srgbClr val="FF954F"/>
          </a:solidFill>
          <a:ln/>
        </p:spPr>
      </p:sp>
      <p:sp>
        <p:nvSpPr>
          <p:cNvPr id="22" name="Text 16"/>
          <p:cNvSpPr/>
          <p:nvPr/>
        </p:nvSpPr>
        <p:spPr>
          <a:xfrm>
            <a:off x="5155376" y="5863927"/>
            <a:ext cx="6679636" cy="176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7000"/>
              </a:lnSpc>
              <a:buNone/>
            </a:pPr>
            <a:r>
              <a:rPr lang="en-US" sz="11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Поздравляем! Введение в тригонометрию успешно пройдено!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4704141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4" name="Text 18"/>
          <p:cNvSpPr/>
          <p:nvPr/>
        </p:nvSpPr>
        <p:spPr>
          <a:xfrm>
            <a:off x="11141392" y="6457255"/>
            <a:ext cx="918048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23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737890"/>
            <a:ext cx="6296860" cy="5651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Цели сегодняшнего урока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661475" y="1351359"/>
            <a:ext cx="6296860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Чему мы научимся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661475" y="1815306"/>
            <a:ext cx="6906444" cy="176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Сегодня мы научимся связывать углы треугольника с длинами его сторон:</a:t>
            </a:r>
            <a:endParaRPr lang="en-US" sz="11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2128242"/>
            <a:ext cx="6296860" cy="90725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63182" y="2434431"/>
            <a:ext cx="226808" cy="2947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750" dirty="0"/>
          </a:p>
        </p:txBody>
      </p:sp>
      <p:sp>
        <p:nvSpPr>
          <p:cNvPr id="8" name="Text 4"/>
          <p:cNvSpPr/>
          <p:nvPr/>
        </p:nvSpPr>
        <p:spPr>
          <a:xfrm>
            <a:off x="1406291" y="2298502"/>
            <a:ext cx="5381788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Прямоугольный треугольник</a:t>
            </a:r>
            <a:endParaRPr lang="en-US" sz="1700" dirty="0"/>
          </a:p>
        </p:txBody>
      </p:sp>
      <p:sp>
        <p:nvSpPr>
          <p:cNvPr id="9" name="Text 5"/>
          <p:cNvSpPr/>
          <p:nvPr/>
        </p:nvSpPr>
        <p:spPr>
          <a:xfrm>
            <a:off x="1406291" y="2653605"/>
            <a:ext cx="5381788" cy="176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Изучим понятия прилежащего и противолежащего катетов.</a:t>
            </a:r>
            <a:endParaRPr lang="en-US" sz="11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3156446"/>
            <a:ext cx="6296860" cy="90725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63182" y="3462635"/>
            <a:ext cx="226808" cy="2947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750" dirty="0"/>
          </a:p>
        </p:txBody>
      </p:sp>
      <p:sp>
        <p:nvSpPr>
          <p:cNvPr id="12" name="Text 7"/>
          <p:cNvSpPr/>
          <p:nvPr/>
        </p:nvSpPr>
        <p:spPr>
          <a:xfrm>
            <a:off x="1406291" y="3326705"/>
            <a:ext cx="5381788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Синус, косинус и тангенс</a:t>
            </a:r>
            <a:endParaRPr lang="en-US" sz="1700" dirty="0"/>
          </a:p>
        </p:txBody>
      </p:sp>
      <p:sp>
        <p:nvSpPr>
          <p:cNvPr id="13" name="Text 8"/>
          <p:cNvSpPr/>
          <p:nvPr/>
        </p:nvSpPr>
        <p:spPr>
          <a:xfrm>
            <a:off x="1406291" y="3681809"/>
            <a:ext cx="5381788" cy="176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Освоим три главные тригонометрические функции.</a:t>
            </a:r>
            <a:endParaRPr lang="en-US" sz="11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475" y="4184650"/>
            <a:ext cx="6296860" cy="907256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63182" y="4490839"/>
            <a:ext cx="226808" cy="2947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1750" dirty="0"/>
          </a:p>
        </p:txBody>
      </p:sp>
      <p:sp>
        <p:nvSpPr>
          <p:cNvPr id="16" name="Text 10"/>
          <p:cNvSpPr/>
          <p:nvPr/>
        </p:nvSpPr>
        <p:spPr>
          <a:xfrm>
            <a:off x="1406291" y="4354909"/>
            <a:ext cx="5381788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Основные формулы</a:t>
            </a:r>
            <a:endParaRPr lang="en-US" sz="1700" dirty="0"/>
          </a:p>
        </p:txBody>
      </p:sp>
      <p:sp>
        <p:nvSpPr>
          <p:cNvPr id="17" name="Text 11"/>
          <p:cNvSpPr/>
          <p:nvPr/>
        </p:nvSpPr>
        <p:spPr>
          <a:xfrm>
            <a:off x="1406291" y="4710013"/>
            <a:ext cx="5381788" cy="176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Выучим базовое тригонометрическое тождество.</a:t>
            </a:r>
            <a:endParaRPr lang="en-US" sz="1150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1475" y="5212854"/>
            <a:ext cx="6296860" cy="907256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863182" y="5519043"/>
            <a:ext cx="226808" cy="2947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4</a:t>
            </a:r>
            <a:endParaRPr lang="en-US" sz="1750" dirty="0"/>
          </a:p>
        </p:txBody>
      </p:sp>
      <p:sp>
        <p:nvSpPr>
          <p:cNvPr id="20" name="Text 13"/>
          <p:cNvSpPr/>
          <p:nvPr/>
        </p:nvSpPr>
        <p:spPr>
          <a:xfrm>
            <a:off x="1406291" y="5383113"/>
            <a:ext cx="5381788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Табличные значения</a:t>
            </a:r>
            <a:endParaRPr lang="en-US" sz="1700" dirty="0"/>
          </a:p>
        </p:txBody>
      </p:sp>
      <p:sp>
        <p:nvSpPr>
          <p:cNvPr id="21" name="Text 14"/>
          <p:cNvSpPr/>
          <p:nvPr/>
        </p:nvSpPr>
        <p:spPr>
          <a:xfrm>
            <a:off x="1406291" y="5738217"/>
            <a:ext cx="5381788" cy="176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Запомним ключевые значения для углов 30°, 45° и 60°.</a:t>
            </a:r>
            <a:endParaRPr lang="en-US" sz="1150" dirty="0"/>
          </a:p>
        </p:txBody>
      </p:sp>
      <p:sp>
        <p:nvSpPr>
          <p:cNvPr id="22" name="Text 15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3" name="Text 16"/>
          <p:cNvSpPr/>
          <p:nvPr/>
        </p:nvSpPr>
        <p:spPr>
          <a:xfrm>
            <a:off x="6644613" y="6457255"/>
            <a:ext cx="842941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30374"/>
            <a:ext cx="5215303" cy="20130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0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Стороны прямоугольного треугольника</a:t>
            </a:r>
            <a:endParaRPr lang="en-US" sz="4050" dirty="0"/>
          </a:p>
        </p:txBody>
      </p:sp>
      <p:sp>
        <p:nvSpPr>
          <p:cNvPr id="3" name="Text 1"/>
          <p:cNvSpPr/>
          <p:nvPr/>
        </p:nvSpPr>
        <p:spPr>
          <a:xfrm>
            <a:off x="661475" y="3011587"/>
            <a:ext cx="5215303" cy="335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Прилежащий и противолежащий катеты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661475" y="3517702"/>
            <a:ext cx="5215303" cy="6828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Прежде чем изучать функции, важно научиться правильно называть катеты относительно выбранного острого угла: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61475" y="4354016"/>
            <a:ext cx="5215303" cy="14849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Гипотенуза:</a:t>
            </a:r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Всегда лежит напротив прямого угла (самая длинная сторона).</a:t>
            </a:r>
            <a:endParaRPr lang="en-US" sz="1400" dirty="0"/>
          </a:p>
          <a:p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Противолежащий катет:</a:t>
            </a:r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Лежит напротив выбранного нами острого угла (не касается его).</a:t>
            </a:r>
            <a:endParaRPr lang="en-US" sz="1400" dirty="0"/>
          </a:p>
          <a:p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Прилежащий катет:</a:t>
            </a:r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Лежит рядом с выбранным острым углом (является одной из его сторон).</a:t>
            </a:r>
            <a:endParaRPr lang="en-US" sz="14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21267" y="951706"/>
            <a:ext cx="4954464" cy="495458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11203600" y="6457255"/>
            <a:ext cx="855840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50180"/>
            <a:ext cx="6296860" cy="635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Синус угла (sin)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661475" y="1347093"/>
            <a:ext cx="6296860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Отношение противолежащей стороны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661475" y="1894582"/>
            <a:ext cx="6296860" cy="420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Синус острого угла в прямоугольном треугольнике — это отношение противолежащего катета к гипотенузе.</a:t>
            </a:r>
            <a:endParaRPr lang="en-US" sz="13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2487116"/>
            <a:ext cx="6296860" cy="99804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26779" y="2676227"/>
            <a:ext cx="584244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Формула</a:t>
            </a:r>
            <a:endParaRPr lang="en-US" sz="1900" dirty="0"/>
          </a:p>
        </p:txBody>
      </p:sp>
      <p:sp>
        <p:nvSpPr>
          <p:cNvPr id="8" name="Text 4"/>
          <p:cNvSpPr/>
          <p:nvPr/>
        </p:nvSpPr>
        <p:spPr>
          <a:xfrm>
            <a:off x="926779" y="3085902"/>
            <a:ext cx="5842449" cy="2101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sin A = Противолежащий катет / Гипотенуза</a:t>
            </a:r>
            <a:endParaRPr lang="en-US" sz="13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3638252"/>
            <a:ext cx="6296860" cy="120818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26779" y="3827363"/>
            <a:ext cx="584244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Смысл</a:t>
            </a:r>
            <a:endParaRPr lang="en-US" sz="1900" dirty="0"/>
          </a:p>
        </p:txBody>
      </p:sp>
      <p:sp>
        <p:nvSpPr>
          <p:cNvPr id="11" name="Text 6"/>
          <p:cNvSpPr/>
          <p:nvPr/>
        </p:nvSpPr>
        <p:spPr>
          <a:xfrm>
            <a:off x="926779" y="4237038"/>
            <a:ext cx="5842449" cy="420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Синус показывает, какую долю от гипотенузы составляет противолежащий катет.</a:t>
            </a:r>
            <a:endParaRPr lang="en-US" sz="13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475" y="4999534"/>
            <a:ext cx="6296860" cy="120818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26779" y="5188645"/>
            <a:ext cx="584244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Диапазон значений</a:t>
            </a:r>
            <a:endParaRPr lang="en-US" sz="1900" dirty="0"/>
          </a:p>
        </p:txBody>
      </p:sp>
      <p:sp>
        <p:nvSpPr>
          <p:cNvPr id="14" name="Text 8"/>
          <p:cNvSpPr/>
          <p:nvPr/>
        </p:nvSpPr>
        <p:spPr>
          <a:xfrm>
            <a:off x="926779" y="5598319"/>
            <a:ext cx="5842449" cy="4202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Значение синуса любого острого угла всегда больше 0 и меньше 1.</a:t>
            </a:r>
            <a:endParaRPr lang="en-US" sz="1300" dirty="0"/>
          </a:p>
        </p:txBody>
      </p:sp>
      <p:sp>
        <p:nvSpPr>
          <p:cNvPr id="15" name="Text 9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6" name="Text 10"/>
          <p:cNvSpPr/>
          <p:nvPr/>
        </p:nvSpPr>
        <p:spPr>
          <a:xfrm>
            <a:off x="6644315" y="6457255"/>
            <a:ext cx="843239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30374"/>
            <a:ext cx="5215303" cy="13420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0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Находим синус угла</a:t>
            </a:r>
            <a:endParaRPr lang="en-US" sz="4050" dirty="0"/>
          </a:p>
        </p:txBody>
      </p:sp>
      <p:sp>
        <p:nvSpPr>
          <p:cNvPr id="3" name="Text 1"/>
          <p:cNvSpPr/>
          <p:nvPr/>
        </p:nvSpPr>
        <p:spPr>
          <a:xfrm>
            <a:off x="661475" y="2340570"/>
            <a:ext cx="5215303" cy="335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Постановка вопроса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661475" y="2846685"/>
            <a:ext cx="5215303" cy="455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Давай найдем синус угла в треугольнике вместе с классом: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61475" y="3455392"/>
            <a:ext cx="5215303" cy="23123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Дано:</a:t>
            </a:r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Прямоугольный треугольник имеет катеты </a:t>
            </a:r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 = 3 см</a:t>
            </a:r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b = 4 см</a:t>
            </a:r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 гипотенузу </a:t>
            </a:r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c = 5 см</a:t>
            </a:r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400" dirty="0"/>
          </a:p>
          <a:p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Вопрос:</a:t>
            </a:r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Найди синус угла </a:t>
            </a:r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</a:t>
            </a:r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лежащего напротив катета </a:t>
            </a:r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</a:t>
            </a:r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400" dirty="0"/>
          </a:p>
          <a:p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Вопрос к классу:</a:t>
            </a:r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Какова формула синуса? Длины каких сторон нам понадобятся?</a:t>
            </a:r>
            <a:endParaRPr lang="en-US" sz="1400" dirty="0"/>
          </a:p>
          <a:p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Вопрос к классу:</a:t>
            </a:r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Чему равно отношение катета </a:t>
            </a:r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</a:t>
            </a:r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к гипотенузе </a:t>
            </a:r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c</a:t>
            </a:r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?</a:t>
            </a:r>
            <a:endParaRPr lang="en-US" sz="1400" dirty="0"/>
          </a:p>
          <a:p>
            <a:pPr algn="l" marL="284480" indent="-284480">
              <a:lnSpc>
                <a:spcPct val="106000"/>
              </a:lnSpc>
              <a:buSzPct val="100000"/>
              <a:buChar char="•"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Посмотрим решение на следующем слайде!</a:t>
            </a:r>
            <a:endParaRPr lang="en-US" sz="14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21267" y="951706"/>
            <a:ext cx="4954464" cy="495458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11210545" y="6457255"/>
            <a:ext cx="848894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751483"/>
            <a:ext cx="6296860" cy="918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7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Находим синус угла (Решение)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661475" y="1701701"/>
            <a:ext cx="629686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Пошаговый разбор и ответ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661475" y="2051050"/>
            <a:ext cx="6906444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Вот как вычисляется синус: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661475" y="2272506"/>
            <a:ext cx="245659" cy="1596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661475" y="2474615"/>
            <a:ext cx="6296860" cy="127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8" name="Text 5"/>
          <p:cNvSpPr/>
          <p:nvPr/>
        </p:nvSpPr>
        <p:spPr>
          <a:xfrm>
            <a:off x="661475" y="2561431"/>
            <a:ext cx="629686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Условие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61475" y="2838847"/>
            <a:ext cx="6296860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Противолежащий катет a = 3 см, гипотенуза c = 5 см.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661475" y="3142357"/>
            <a:ext cx="245659" cy="1596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661475" y="3344466"/>
            <a:ext cx="6296860" cy="127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2" name="Text 9"/>
          <p:cNvSpPr/>
          <p:nvPr/>
        </p:nvSpPr>
        <p:spPr>
          <a:xfrm>
            <a:off x="661475" y="3431282"/>
            <a:ext cx="629686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1: Формула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1475" y="3708698"/>
            <a:ext cx="6296860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Запишем формулу: sin A = Противолежащий катет / Гипотенуза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661475" y="4012208"/>
            <a:ext cx="245659" cy="1596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661475" y="4214316"/>
            <a:ext cx="6296860" cy="127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6" name="Text 13"/>
          <p:cNvSpPr/>
          <p:nvPr/>
        </p:nvSpPr>
        <p:spPr>
          <a:xfrm>
            <a:off x="661475" y="4301133"/>
            <a:ext cx="629686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2: Подстановка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661475" y="4578548"/>
            <a:ext cx="6296860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Подставим числовые значения сторон: sin A = 3 / 5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661475" y="4882059"/>
            <a:ext cx="245659" cy="1596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04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661475" y="5084167"/>
            <a:ext cx="6296860" cy="127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20" name="Text 17"/>
          <p:cNvSpPr/>
          <p:nvPr/>
        </p:nvSpPr>
        <p:spPr>
          <a:xfrm>
            <a:off x="661475" y="5170984"/>
            <a:ext cx="629686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3: Ответ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661475" y="5448399"/>
            <a:ext cx="6296860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sin A = 0.6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661475" y="5761930"/>
            <a:ext cx="6296860" cy="344587"/>
          </a:xfrm>
          <a:prstGeom prst="roundRect">
            <a:avLst>
              <a:gd name="adj" fmla="val 14975"/>
            </a:avLst>
          </a:prstGeom>
          <a:solidFill>
            <a:srgbClr val="B6FCB8"/>
          </a:solidFill>
          <a:ln/>
        </p:spPr>
      </p:sp>
      <p:pic>
        <p:nvPicPr>
          <p:cNvPr id="2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305" y="5915422"/>
            <a:ext cx="153488" cy="122833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1060622" y="5872361"/>
            <a:ext cx="6384468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Ответ: sin A = 0.6</a:t>
            </a:r>
            <a:endParaRPr lang="en-US" sz="950" dirty="0"/>
          </a:p>
        </p:txBody>
      </p:sp>
      <p:sp>
        <p:nvSpPr>
          <p:cNvPr id="25" name="Text 21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6" name="Text 22"/>
          <p:cNvSpPr/>
          <p:nvPr/>
        </p:nvSpPr>
        <p:spPr>
          <a:xfrm>
            <a:off x="6641239" y="6457255"/>
            <a:ext cx="846315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97818"/>
            <a:ext cx="5225423" cy="6402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Косинус угла (cos)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661475" y="1500088"/>
            <a:ext cx="5225423" cy="320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9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Отношение прилежащей стороны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661475" y="1975346"/>
            <a:ext cx="5225423" cy="4244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Косинус острого угла в прямоугольном треугольнике — это отношение прилежащего катета к гипотенузе.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61475" y="2539504"/>
            <a:ext cx="5225423" cy="11696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Формула: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cos A = Прилежащий катет / Гипотенуза</a:t>
            </a:r>
            <a:endParaRPr lang="en-US" sz="1300" dirty="0"/>
          </a:p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Косинус показывает, какую долю от гипотенузы составляет прилежащий катет.</a:t>
            </a:r>
            <a:endParaRPr lang="en-US" sz="1300" dirty="0"/>
          </a:p>
          <a:p>
            <a:pPr algn="l" marL="264160" indent="-264160">
              <a:lnSpc>
                <a:spcPct val="103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Значение косинуса острого угла также всегда находится в диапазоне от 0 до 1.</a:t>
            </a:r>
            <a:endParaRPr lang="en-US" sz="13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1147" y="817265"/>
            <a:ext cx="5225423" cy="522555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11206676" y="6459339"/>
            <a:ext cx="852764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1301155"/>
            <a:ext cx="6296860" cy="1412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Находим косинус угла</a:t>
            </a:r>
            <a:endParaRPr lang="en-US" sz="4250" dirty="0"/>
          </a:p>
        </p:txBody>
      </p:sp>
      <p:sp>
        <p:nvSpPr>
          <p:cNvPr id="4" name="Text 1"/>
          <p:cNvSpPr/>
          <p:nvPr/>
        </p:nvSpPr>
        <p:spPr>
          <a:xfrm>
            <a:off x="5233360" y="2789634"/>
            <a:ext cx="6296860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Постановка вопроса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5233360" y="3426321"/>
            <a:ext cx="6906444" cy="245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Давай найдем косинус того же угла: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5233360" y="3884613"/>
            <a:ext cx="6296860" cy="1672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08000"/>
              </a:lnSpc>
              <a:buSzPct val="100000"/>
              <a:buChar char="•"/>
            </a:pPr>
            <a:r>
              <a:rPr lang="en-US" sz="14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Дано:</a:t>
            </a:r>
            <a:pPr algn="l" marL="294640" indent="-294640">
              <a:lnSpc>
                <a:spcPct val="108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Прямоугольный треугольник со сторонами </a:t>
            </a:r>
            <a:pPr algn="l" marL="294640" indent="-294640">
              <a:lnSpc>
                <a:spcPct val="108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a = 3 см</a:t>
            </a:r>
            <a:pPr algn="l" marL="294640" indent="-294640">
              <a:lnSpc>
                <a:spcPct val="108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pPr algn="l" marL="294640" indent="-294640">
              <a:lnSpc>
                <a:spcPct val="108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b = 4 см</a:t>
            </a:r>
            <a:pPr algn="l" marL="294640" indent="-294640">
              <a:lnSpc>
                <a:spcPct val="108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(прилежащий катет) и гипотенузой </a:t>
            </a:r>
            <a:pPr algn="l" marL="294640" indent="-294640">
              <a:lnSpc>
                <a:spcPct val="108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c = 5 см</a:t>
            </a:r>
            <a:pPr algn="l" marL="294640" indent="-294640">
              <a:lnSpc>
                <a:spcPct val="108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450" dirty="0"/>
          </a:p>
          <a:p>
            <a:pPr algn="l" marL="294640" indent="-294640">
              <a:lnSpc>
                <a:spcPct val="108000"/>
              </a:lnSpc>
              <a:buSzPct val="100000"/>
              <a:buChar char="•"/>
            </a:pPr>
            <a:r>
              <a:rPr lang="en-US" sz="14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Вопрос:</a:t>
            </a:r>
            <a:pPr algn="l" marL="294640" indent="-294640">
              <a:lnSpc>
                <a:spcPct val="108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Найди косинус угла </a:t>
            </a:r>
            <a:pPr algn="l" marL="294640" indent="-294640">
              <a:lnSpc>
                <a:spcPct val="108000"/>
              </a:lnSpc>
              <a:buSzPct val="100000"/>
              <a:buChar char="•"/>
            </a:pPr>
            <a:r>
              <a:rPr lang="en-US" sz="14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</a:t>
            </a:r>
            <a:pPr algn="l" marL="294640" indent="-294640">
              <a:lnSpc>
                <a:spcPct val="108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(прилегающего к катету </a:t>
            </a:r>
            <a:pPr algn="l" marL="294640" indent="-294640">
              <a:lnSpc>
                <a:spcPct val="108000"/>
              </a:lnSpc>
              <a:buSzPct val="100000"/>
              <a:buChar char="•"/>
            </a:pPr>
            <a:r>
              <a:rPr lang="en-US" sz="14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b</a:t>
            </a:r>
            <a:pPr algn="l" marL="294640" indent="-294640">
              <a:lnSpc>
                <a:spcPct val="108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).</a:t>
            </a:r>
            <a:endParaRPr lang="en-US" sz="1450" dirty="0"/>
          </a:p>
          <a:p>
            <a:pPr algn="l" marL="294640" indent="-294640">
              <a:lnSpc>
                <a:spcPct val="108000"/>
              </a:lnSpc>
              <a:buSzPct val="100000"/>
              <a:buChar char="•"/>
            </a:pPr>
            <a:r>
              <a:rPr lang="en-US" sz="14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Вопрос к классу:</a:t>
            </a:r>
            <a:pPr algn="l" marL="294640" indent="-294640">
              <a:lnSpc>
                <a:spcPct val="108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Какова формула косинуса? Какую сторону мы делим на гипотенузу?</a:t>
            </a:r>
            <a:endParaRPr lang="en-US" sz="1450" dirty="0"/>
          </a:p>
          <a:p>
            <a:pPr algn="l" marL="294640" indent="-294640">
              <a:lnSpc>
                <a:spcPct val="108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Давайте проверим вычисления на следующем слайде!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4704141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11210545" y="6457255"/>
            <a:ext cx="848894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2026-07-07T15:37:00Z</dcterms:created>
  <dcterms:modified xsi:type="dcterms:W3CDTF">2026-07-07T15:37:00Z</dcterms:modified>
</cp:coreProperties>
</file>