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embeddedFontLst>
    <p:embeddedFont>
      <p:font typeface="Bitter SemiBold"/>
      <p:regular r:id="rId201314"/>
    </p:embeddedFont>
    <p:embeddedFont>
      <p:font typeface="Bitter Thin"/>
      <p:regular r:id="rId201315"/>
    </p:embeddedFont>
    <p:embeddedFont>
      <p:font typeface="Bitter ExtraLight"/>
      <p:regular r:id="rId201316"/>
    </p:embeddedFont>
    <p:embeddedFont>
      <p:font typeface="Bitter Light"/>
      <p:regular r:id="rId201317"/>
    </p:embeddedFont>
    <p:embeddedFont>
      <p:font typeface="Bitter"/>
      <p:regular r:id="rId201318"/>
    </p:embeddedFont>
    <p:embeddedFont>
      <p:font typeface="Bitter Medium"/>
      <p:regular r:id="rId201319"/>
    </p:embeddedFont>
    <p:embeddedFont>
      <p:font typeface="Bitter Bold"/>
      <p:regular r:id="rId201320"/>
    </p:embeddedFont>
    <p:embeddedFont>
      <p:font typeface="Bitter ExtraBold"/>
      <p:regular r:id="rId201321"/>
    </p:embeddedFont>
    <p:embeddedFont>
      <p:font typeface="Bitter Black"/>
      <p:regular r:id="rId201322"/>
    </p:embeddedFont>
    <p:embeddedFont>
      <p:font typeface="Open Sans Light"/>
      <p:regular r:id="rId201323"/>
    </p:embeddedFont>
    <p:embeddedFont>
      <p:font typeface="Open Sans Bold"/>
      <p:regular r:id="rId201324"/>
    </p:embeddedFont>
    <p:embeddedFont>
      <p:font typeface="Open Sans"/>
      <p:regular r:id="rId201325"/>
    </p:embeddedFont>
    <p:embeddedFont>
      <p:font typeface="Open Sans Medium"/>
      <p:regular r:id="rId201326"/>
    </p:embeddedFont>
    <p:embeddedFont>
      <p:font typeface="Open Sans SemiBold"/>
      <p:regular r:id="rId201327"/>
    </p:embeddedFont>
    <p:embeddedFont>
      <p:font typeface="Open Sans ExtraBold"/>
      <p:regular r:id="rId20132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1.png"/><Relationship Id="rId4" Type="http://schemas.openxmlformats.org/officeDocument/2006/relationships/image" Target="../media/image-17-2.svg"/><Relationship Id="rId5" Type="http://schemas.openxmlformats.org/officeDocument/2006/relationships/image" Target="../media/image-17-1.png"/><Relationship Id="rId6" Type="http://schemas.openxmlformats.org/officeDocument/2006/relationships/image" Target="../media/image-1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png"/><Relationship Id="rId3" Type="http://schemas.openxmlformats.org/officeDocument/2006/relationships/image" Target="../media/image-19-3.svg"/><Relationship Id="rId4" Type="http://schemas.openxmlformats.org/officeDocument/2006/relationships/image" Target="../media/image-19-2.png"/><Relationship Id="rId5" Type="http://schemas.openxmlformats.org/officeDocument/2006/relationships/image" Target="../media/image-19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3.png"/><Relationship Id="rId4" Type="http://schemas.openxmlformats.org/officeDocument/2006/relationships/image" Target="../media/image-20-4.svg"/><Relationship Id="rId5" Type="http://schemas.openxmlformats.org/officeDocument/2006/relationships/image" Target="../media/image-20-5.png"/><Relationship Id="rId6" Type="http://schemas.openxmlformats.org/officeDocument/2006/relationships/image" Target="../media/image-20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212280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Пунктуация в простом предложении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469184"/>
            <a:ext cx="629686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Главные и второстепенные члены предложения — Большое повторение (8 класс)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356682" y="4343202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27323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Определение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93577"/>
            <a:ext cx="76060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Обозначает признак предмета и поясняет существительное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561332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Вопросы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661475" y="3045619"/>
            <a:ext cx="5203794" cy="774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Какой? Чей? Какая? Какое? Какие?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Подчёркивается: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волнистой линией ≈≈≈</a:t>
            </a:r>
            <a:endParaRPr lang="en-US" sz="14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32776" y="2584946"/>
            <a:ext cx="2507394" cy="24180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48780" y="2799358"/>
            <a:ext cx="197698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Согласованное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6648780" y="3283645"/>
            <a:ext cx="1976983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Согласуется в роде, числе и падеже: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интересная книга, красивого дня</a:t>
            </a:r>
            <a:endParaRPr lang="en-US" sz="14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29176" y="2584946"/>
            <a:ext cx="2507394" cy="24180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345180" y="2799358"/>
            <a:ext cx="1976983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Несогласованное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9345180" y="3578920"/>
            <a:ext cx="1976983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Связано иными способами: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книга в переплёте, платье в горошек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356682" y="542825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88926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Обстоятельство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55180"/>
            <a:ext cx="688064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Поясняет место, время, причину или способ действия</a:t>
            </a:r>
            <a:endParaRPr lang="en-US" sz="1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333923"/>
            <a:ext cx="472468" cy="472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0177" y="2333923"/>
            <a:ext cx="252287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Место и направление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370177" y="2742605"/>
            <a:ext cx="460750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Где? Куда? Откуда?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вернулись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домой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3915" y="2333923"/>
            <a:ext cx="472468" cy="472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22617" y="2333923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Время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6922617" y="2742605"/>
            <a:ext cx="46076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Когда? Как долго?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вернулись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вечером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3725466"/>
            <a:ext cx="472468" cy="472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70177" y="3725466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Причина и цель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1370177" y="4134148"/>
            <a:ext cx="460750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Почему? Зачем?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Остановился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из-за усталости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13915" y="3725466"/>
            <a:ext cx="472468" cy="472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22617" y="3725466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Образ действия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6922617" y="4134148"/>
            <a:ext cx="46076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Как? Каким образом?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Говорил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тихо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661475" y="4951611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Подчёркивается: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-.-.-.-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(пунктир с точкой)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356682" y="5466655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47241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Однородные члены предложения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2204145"/>
            <a:ext cx="629686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Равноправные члены, отвечающие на один вопрос и относящиеся к одному слову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5233360" y="3267174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Запятая СТАВИТСЯ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5233360" y="3751461"/>
            <a:ext cx="2917851" cy="15781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союзов (перечисление):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яблоки, груши, сливы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 союзами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А, НО, ОДНАКО, ДА (=НО)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интересная, но сложная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618719" y="3267174"/>
            <a:ext cx="315398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Запятая НЕ СТАВИТСЯ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618719" y="3751461"/>
            <a:ext cx="2917851" cy="15781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Перед одиночным союзом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И, ИЛИ, ДА (=И)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яблоки и груши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устойчивых сочетаниях: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 день и ночь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928568" y="5608340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64964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Однородные члены с повторяющимися союзами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921867"/>
            <a:ext cx="532196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Коварное правило расстановки запятых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525350" y="2500610"/>
            <a:ext cx="5476043" cy="3177381"/>
          </a:xfrm>
          <a:prstGeom prst="roundRect">
            <a:avLst>
              <a:gd name="adj" fmla="val 4283"/>
            </a:avLst>
          </a:prstGeom>
          <a:solidFill>
            <a:srgbClr val="D2600F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689622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Правило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3173909"/>
            <a:ext cx="5098029" cy="16821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однородные члены соединены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повторяющимися союзами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(И…И, НИ…НИ, ИЛИ…ИЛИ, ТО…ТО), запятая ставится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перед вторым и каждым следующим союзом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Формула: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[Оч] , и [Оч] , и [Оч]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332776" y="2689622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Примеры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32776" y="3173909"/>
            <a:ext cx="5203794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лесу росли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грибы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 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ягоды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 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цветы.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слова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 ни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звука не было слышно.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То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солнце светит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 то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дождь идёт.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332776" y="4425950"/>
            <a:ext cx="5203794" cy="1039416"/>
          </a:xfrm>
          <a:prstGeom prst="roundRect">
            <a:avLst>
              <a:gd name="adj" fmla="val 7638"/>
            </a:avLst>
          </a:prstGeom>
          <a:solidFill>
            <a:srgbClr val="FCF2B5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1783" y="4719042"/>
            <a:ext cx="236234" cy="18901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947024" y="4643239"/>
            <a:ext cx="440053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Запятая ставится перед каждым повторяющимся союзом, начиная со второго!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356682" y="5890617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9807"/>
            <a:ext cx="534507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Обобщающие слова: Правило двоеточия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475" y="3082528"/>
            <a:ext cx="1790854" cy="147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Правило и формула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61475" y="3277394"/>
            <a:ext cx="5319083" cy="382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обобщающее слово стоит </a:t>
            </a:r>
            <a:pPr algn="l" indent="0" marL="0">
              <a:lnSpc>
                <a:spcPct val="100000"/>
              </a:lnSpc>
              <a:buNone/>
            </a:pPr>
            <a:r>
              <a:rPr lang="en-US" sz="7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ПЕРЕД однородными членами</a:t>
            </a:r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после него ставится </a:t>
            </a:r>
            <a:pPr algn="l" indent="0" marL="0">
              <a:lnSpc>
                <a:spcPct val="100000"/>
              </a:lnSpc>
              <a:buNone/>
            </a:pPr>
            <a:r>
              <a:rPr lang="en-US" sz="7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двоеточие</a:t>
            </a:r>
            <a:pPr algn="l" indent="0" marL="0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7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7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Формула:</a:t>
            </a:r>
            <a:endParaRPr lang="en-US" sz="7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[Обобщ. слово] : [Оч] , [Оч] , [Оч] .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61475" y="3707309"/>
            <a:ext cx="1790854" cy="147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Примеры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61475" y="3902174"/>
            <a:ext cx="5319083" cy="243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 столе лежали 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учебные вещи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пенал, тетрадь, ручка.</a:t>
            </a:r>
            <a:endParaRPr lang="en-US" sz="700" dirty="0"/>
          </a:p>
          <a:p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Он побывал везде: 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 горах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 моря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 тайге</a:t>
            </a:r>
            <a:pPr algn="l" marL="142240" indent="-142240">
              <a:lnSpc>
                <a:spcPct val="100000"/>
              </a:lnSpc>
              <a:buSzPct val="100000"/>
              <a:buChar char="•"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7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487" y="939006"/>
            <a:ext cx="5319083" cy="53192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356682" y="6364387"/>
            <a:ext cx="11478330" cy="113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9807"/>
            <a:ext cx="467229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Обобщающие слова: Правило тире</a:t>
            </a:r>
            <a:endParaRPr lang="en-US" sz="18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939006"/>
            <a:ext cx="5319083" cy="5319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7487" y="2975074"/>
            <a:ext cx="1790854" cy="147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Правило и формула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6217487" y="3169940"/>
            <a:ext cx="5319083" cy="382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обобщающее слово стоит </a:t>
            </a:r>
            <a:pPr algn="l" indent="0" marL="0">
              <a:lnSpc>
                <a:spcPct val="100000"/>
              </a:lnSpc>
              <a:buNone/>
            </a:pPr>
            <a:r>
              <a:rPr lang="en-US" sz="7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ПОСЛЕ однородных членов</a:t>
            </a:r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перед ним ставится </a:t>
            </a:r>
            <a:pPr algn="l" indent="0" marL="0">
              <a:lnSpc>
                <a:spcPct val="100000"/>
              </a:lnSpc>
              <a:buNone/>
            </a:pPr>
            <a:r>
              <a:rPr lang="en-US" sz="7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тире</a:t>
            </a:r>
            <a:pPr algn="l" indent="0" marL="0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7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7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Формула:</a:t>
            </a:r>
            <a:endParaRPr lang="en-US" sz="7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[Оч] , [Оч] , [Оч] — [Обобщ. слово] .</a:t>
            </a:r>
            <a:endParaRPr lang="en-US" sz="700" dirty="0"/>
          </a:p>
        </p:txBody>
      </p:sp>
      <p:sp>
        <p:nvSpPr>
          <p:cNvPr id="6" name="Text 3"/>
          <p:cNvSpPr/>
          <p:nvPr/>
        </p:nvSpPr>
        <p:spPr>
          <a:xfrm>
            <a:off x="6217487" y="3599855"/>
            <a:ext cx="1790854" cy="147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Пример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217487" y="3794720"/>
            <a:ext cx="5928668" cy="113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Пенал, тетрадь, ручка — </a:t>
            </a:r>
            <a:pPr algn="l" indent="0" marL="0">
              <a:lnSpc>
                <a:spcPct val="100000"/>
              </a:lnSpc>
              <a:buNone/>
            </a:pPr>
            <a:r>
              <a:rPr lang="en-US" sz="700" b="1" i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все эти вещи</a:t>
            </a:r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лежали на столе.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6217487" y="3961209"/>
            <a:ext cx="5319083" cy="255091"/>
          </a:xfrm>
          <a:prstGeom prst="roundRect">
            <a:avLst>
              <a:gd name="adj" fmla="val 15561"/>
            </a:avLst>
          </a:prstGeom>
          <a:solidFill>
            <a:srgbClr val="FCE2CF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41" y="4085530"/>
            <a:ext cx="118067" cy="944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524462" y="4027289"/>
            <a:ext cx="5527239" cy="113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Запомните: двоеточие — после обобщающего слова; тире — перед ним.</a:t>
            </a:r>
            <a:endParaRPr lang="en-US" sz="700" dirty="0"/>
          </a:p>
        </p:txBody>
      </p:sp>
      <p:sp>
        <p:nvSpPr>
          <p:cNvPr id="11" name="Text 7"/>
          <p:cNvSpPr/>
          <p:nvPr/>
        </p:nvSpPr>
        <p:spPr>
          <a:xfrm>
            <a:off x="356682" y="6364387"/>
            <a:ext cx="11478330" cy="113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06636"/>
            <a:ext cx="6296860" cy="1004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Обращение в простом предложении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765300"/>
            <a:ext cx="6296860" cy="502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Слово, которое называет адресата речи, но 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2600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не является членом предложения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5233360" y="2472134"/>
            <a:ext cx="3080169" cy="1617762"/>
          </a:xfrm>
          <a:prstGeom prst="roundRect">
            <a:avLst>
              <a:gd name="adj" fmla="val 4171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00341" y="2639120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Определение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5400341" y="2971998"/>
            <a:ext cx="2746207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Обращение — слово или сочетание слов, называющее того, к кому обращаются с речью.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8450051" y="2472134"/>
            <a:ext cx="3080169" cy="1617762"/>
          </a:xfrm>
          <a:prstGeom prst="roundRect">
            <a:avLst>
              <a:gd name="adj" fmla="val 4171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17032" y="2639120"/>
            <a:ext cx="2355791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Грамматический статус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617032" y="2971998"/>
            <a:ext cx="2746207" cy="950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 обращению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нельзя задать вопрос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от основы. Оно не подчёркивается и не входит в основу.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233360" y="4226421"/>
            <a:ext cx="6296860" cy="1142305"/>
          </a:xfrm>
          <a:prstGeom prst="roundRect">
            <a:avLst>
              <a:gd name="adj" fmla="val 5907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00341" y="4393406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Пунктуация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5400341" y="4726285"/>
            <a:ext cx="5962898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Всегда выделяется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запятыми с обеих сторон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При восклицании — восклицательным знаком.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233360" y="5522317"/>
            <a:ext cx="6906444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Ребята, выполните домашнее задание. — Спасибо за урок, Иван Петрович!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4928568" y="5913636"/>
            <a:ext cx="6906444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6759"/>
            <a:ext cx="7227905" cy="552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Вводные слова и конструкции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661475" y="1542355"/>
            <a:ext cx="2819032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Что это такое?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61475" y="1983780"/>
            <a:ext cx="5218776" cy="82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Вводные слова выражают </a:t>
            </a:r>
            <a:pPr algn="l" indent="0" marL="0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отношение говорящего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к высказыванию: уверенность, сомнение, эмоции, источник информации.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61475" y="2970014"/>
            <a:ext cx="3201808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Грамматический статус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61475" y="3411438"/>
            <a:ext cx="5218776" cy="547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и обращения, вводные слова </a:t>
            </a:r>
            <a:pPr algn="l" indent="0" marL="0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 являются членами предложения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не входят в грамматическую основу.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61475" y="4124027"/>
            <a:ext cx="2819032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Пунктуация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61475" y="4565452"/>
            <a:ext cx="582836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Всегда выделяются </a:t>
            </a:r>
            <a:pPr algn="l" indent="0" marL="0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запятыми с обеих сторон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3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7794" y="1562993"/>
            <a:ext cx="5218776" cy="110658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589746" y="1758752"/>
            <a:ext cx="2645403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Уверенность / сомнение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589746" y="2200176"/>
            <a:ext cx="475107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Конечно, безусловно, вероятно, наверное</a:t>
            </a:r>
            <a:endParaRPr lang="en-US" sz="13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17794" y="2834878"/>
            <a:ext cx="5218776" cy="110658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589746" y="3030637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Эмоции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6589746" y="3472061"/>
            <a:ext cx="475107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 сожалению, к счастью, к удивлению</a:t>
            </a:r>
            <a:endParaRPr lang="en-US" sz="135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7794" y="4106763"/>
            <a:ext cx="5218776" cy="110658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589746" y="4302522"/>
            <a:ext cx="2556208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Источник информации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6589746" y="4743946"/>
            <a:ext cx="475107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 словам учителя, по мнению автора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317794" y="5399286"/>
            <a:ext cx="582836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 сожалению, пошёл дождь. — Вы, безусловно, правы.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356682" y="6007596"/>
            <a:ext cx="1147833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9000"/>
              </a:lnSpc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9807"/>
            <a:ext cx="7651658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Порядок синтаксического разбора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094383"/>
            <a:ext cx="489076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Алгоритм разбора простого предложения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5500" y="1569839"/>
            <a:ext cx="10520595" cy="394791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336045" y="4559360"/>
            <a:ext cx="1586822" cy="30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Осложнения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7336215" y="4406516"/>
            <a:ext cx="1586822" cy="611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Распространённость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5347253" y="4559360"/>
            <a:ext cx="1586822" cy="30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Состав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3358291" y="4406516"/>
            <a:ext cx="1586822" cy="611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Цель и интонация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325854" y="4406516"/>
            <a:ext cx="1586822" cy="611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Грамматическая основа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61475" y="5680472"/>
            <a:ext cx="11478330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Следуя этому алгоритму, вы не пропустите ни одного шага и дадите полную характеристику любому простому предложению.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56682" y="6091238"/>
            <a:ext cx="11478330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82315"/>
            <a:ext cx="6296860" cy="11047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Практика: Объясните знаки препинания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5233360" y="1753096"/>
            <a:ext cx="3550752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Блиц-тренажёр для класса</a:t>
            </a:r>
            <a:endParaRPr lang="en-US" sz="17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277170"/>
            <a:ext cx="6296860" cy="168681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505312" y="2472928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Предложение 1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5505312" y="2848173"/>
            <a:ext cx="5829154" cy="920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9000"/>
              </a:lnSpc>
              <a:spcAft>
                <a:spcPts val="750"/>
              </a:spcAft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Жить в России — значит любить её историю.</a:t>
            </a:r>
            <a:endParaRPr lang="en-US" sz="135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Тире между подлежащим-инфинитивом и сказуемым перед словом </a:t>
            </a:r>
            <a:pPr algn="l" indent="0" marL="0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значит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3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4129286"/>
            <a:ext cx="6296860" cy="168681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505312" y="4325045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Предложение 2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5505312" y="4700290"/>
            <a:ext cx="5829154" cy="920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9000"/>
              </a:lnSpc>
              <a:spcAft>
                <a:spcPts val="750"/>
              </a:spcAft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нашем саду росли разные цветы: розы, тюльпаны и лилии.</a:t>
            </a:r>
            <a:endParaRPr lang="en-US" sz="135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Двоеточие после обобщающего слова </a:t>
            </a:r>
            <a:pPr algn="l" indent="0" marL="0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цветы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перед однородными членами.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928568" y="6002040"/>
            <a:ext cx="6906444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9000"/>
              </a:lnSpc>
              <a:buNone/>
            </a:pPr>
            <a:r>
              <a:rPr lang="en-US" sz="13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391345"/>
            <a:ext cx="830896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Что такое простое предложение?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25350" y="2265462"/>
            <a:ext cx="5476043" cy="2686050"/>
          </a:xfrm>
          <a:prstGeom prst="roundRect">
            <a:avLst>
              <a:gd name="adj" fmla="val 5067"/>
            </a:avLst>
          </a:prstGeom>
          <a:solidFill>
            <a:srgbClr val="D2600F"/>
          </a:solidFill>
          <a:ln/>
        </p:spPr>
      </p:sp>
      <p:sp>
        <p:nvSpPr>
          <p:cNvPr id="4" name="Text 2"/>
          <p:cNvSpPr/>
          <p:nvPr/>
        </p:nvSpPr>
        <p:spPr>
          <a:xfrm>
            <a:off x="714357" y="2454473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Определение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14357" y="2938760"/>
            <a:ext cx="509802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Простое предложение — основная единица речи, выражающая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законченную мысль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обладающая интонационной завершённостью.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332776" y="2454473"/>
            <a:ext cx="303195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Ключевые признаки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32776" y="2938760"/>
            <a:ext cx="5203794" cy="1946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Одна грамматическая основа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главное отличие простого предложения от сложного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Виды основ: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двусоставная (подлежащее + сказуемое) или односоставная (один главный член)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Распространённое / нераспространённое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в зависимости от наличия второстепенных членов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356682" y="516413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36452"/>
            <a:ext cx="548973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Главные итоги урока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128738"/>
            <a:ext cx="189007" cy="18901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75" y="2400995"/>
            <a:ext cx="3496877" cy="25400"/>
          </a:xfrm>
          <a:prstGeom prst="rect">
            <a:avLst/>
          </a:prstGeom>
          <a:solidFill>
            <a:srgbClr val="D2600F"/>
          </a:solidFill>
          <a:ln/>
        </p:spPr>
      </p:sp>
      <p:sp>
        <p:nvSpPr>
          <p:cNvPr id="5" name="Text 2"/>
          <p:cNvSpPr/>
          <p:nvPr/>
        </p:nvSpPr>
        <p:spPr>
          <a:xfrm>
            <a:off x="661475" y="2546251"/>
            <a:ext cx="343576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Одна грамматическая основа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475" y="2954933"/>
            <a:ext cx="349687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Простое предложение содержит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только одну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грамматическую основу — это его главный признак.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7359" y="2128738"/>
            <a:ext cx="189007" cy="189012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347359" y="2400995"/>
            <a:ext cx="3496877" cy="25400"/>
          </a:xfrm>
          <a:prstGeom prst="rect">
            <a:avLst/>
          </a:prstGeom>
          <a:solidFill>
            <a:srgbClr val="D2600F"/>
          </a:solidFill>
          <a:ln/>
        </p:spPr>
      </p:sp>
      <p:sp>
        <p:nvSpPr>
          <p:cNvPr id="9" name="Text 5"/>
          <p:cNvSpPr/>
          <p:nvPr/>
        </p:nvSpPr>
        <p:spPr>
          <a:xfrm>
            <a:off x="4347359" y="2546251"/>
            <a:ext cx="349687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Главные и второстепенные члены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4347359" y="3250208"/>
            <a:ext cx="3496877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Главные члены (подлежащее и сказуемое) формируют смысл. Дополнение, определение и обстоятельство детализируют его.</a:t>
            </a:r>
            <a:endParaRPr lang="en-US" sz="14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33244" y="2128738"/>
            <a:ext cx="189007" cy="189012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8033244" y="2400995"/>
            <a:ext cx="3496877" cy="25400"/>
          </a:xfrm>
          <a:prstGeom prst="rect">
            <a:avLst/>
          </a:prstGeom>
          <a:solidFill>
            <a:srgbClr val="D2600F"/>
          </a:solidFill>
          <a:ln/>
        </p:spPr>
      </p:sp>
      <p:sp>
        <p:nvSpPr>
          <p:cNvPr id="13" name="Text 8"/>
          <p:cNvSpPr/>
          <p:nvPr/>
        </p:nvSpPr>
        <p:spPr>
          <a:xfrm>
            <a:off x="8033244" y="2546251"/>
            <a:ext cx="349687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Пунктуация зависит от структуры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8033244" y="3250208"/>
            <a:ext cx="349687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Знаки препинания определяются способами выражения главных членов, однородными рядами, обобщающими словами, обращениями и вводными конструкциями.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356682" y="5419030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6682" y="2439095"/>
            <a:ext cx="6906444" cy="815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1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Удачи на уроке!</a:t>
            </a:r>
            <a:endParaRPr lang="en-US" sz="5100" dirty="0"/>
          </a:p>
        </p:txBody>
      </p:sp>
      <p:sp>
        <p:nvSpPr>
          <p:cNvPr id="4" name="Text 1"/>
          <p:cNvSpPr/>
          <p:nvPr/>
        </p:nvSpPr>
        <p:spPr>
          <a:xfrm>
            <a:off x="855740" y="3537744"/>
            <a:ext cx="590823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Повторение пройдено — пунктуация освоена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356682" y="4116487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49784"/>
            <a:ext cx="5098724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Подлежащее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61475" y="1279128"/>
            <a:ext cx="6296860" cy="560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Главный член предложения, обозначающий предмет речи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61475" y="2095996"/>
            <a:ext cx="3063104" cy="2435027"/>
          </a:xfrm>
          <a:prstGeom prst="roundRect">
            <a:avLst>
              <a:gd name="adj" fmla="val 3097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47307" y="2281833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Вопросы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47307" y="2664619"/>
            <a:ext cx="269144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Кто? Что?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вопросы Именительного падежа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895131" y="2095996"/>
            <a:ext cx="3063203" cy="2435027"/>
          </a:xfrm>
          <a:prstGeom prst="roundRect">
            <a:avLst>
              <a:gd name="adj" fmla="val 3097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80964" y="2281833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Чем выражается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080964" y="2664619"/>
            <a:ext cx="2691539" cy="1680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Существительным, местоимением, инфинитивом (</a:t>
            </a:r>
            <a:pPr algn="l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Учиться — значит развиваться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или словосочетанием (</a:t>
            </a:r>
            <a:pPr algn="l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с другом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61475" y="4701580"/>
            <a:ext cx="6296860" cy="1034554"/>
          </a:xfrm>
          <a:prstGeom prst="roundRect">
            <a:avLst>
              <a:gd name="adj" fmla="val 7290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7307" y="4887416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Подчёркивание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847307" y="5270202"/>
            <a:ext cx="592519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Одной прямой линией ___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356682" y="5928023"/>
            <a:ext cx="690644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84126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Сказуемое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450380"/>
            <a:ext cx="986705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Главный член предложения, обозначающий действие или состояние предмета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218134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Вопросы и связь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661475" y="2702421"/>
            <a:ext cx="5203794" cy="13418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Что делает? Что происходит? Какой он? Кто он?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Грамматически зависит от подлежащего и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согласуется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 ним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Подчёркивается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двумя прямыми линиями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===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332776" y="2218134"/>
            <a:ext cx="358071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Виды сказуемых (8 класс)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6332776" y="2726035"/>
            <a:ext cx="2507394" cy="1215529"/>
          </a:xfrm>
          <a:prstGeom prst="roundRect">
            <a:avLst>
              <a:gd name="adj" fmla="val 6531"/>
            </a:avLst>
          </a:prstGeom>
          <a:solidFill>
            <a:srgbClr val="FFF8F0"/>
          </a:solidFill>
          <a:ln w="25399">
            <a:solidFill>
              <a:srgbClr val="E2C8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47182" y="2940447"/>
            <a:ext cx="207858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ПГС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547182" y="3424734"/>
            <a:ext cx="207858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Простое глагольное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9029176" y="2726035"/>
            <a:ext cx="2507394" cy="1215529"/>
          </a:xfrm>
          <a:prstGeom prst="roundRect">
            <a:avLst>
              <a:gd name="adj" fmla="val 6531"/>
            </a:avLst>
          </a:prstGeom>
          <a:solidFill>
            <a:srgbClr val="FFF8F0"/>
          </a:solidFill>
          <a:ln w="25399">
            <a:solidFill>
              <a:srgbClr val="E2C8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243583" y="2940447"/>
            <a:ext cx="207858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СГС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9243583" y="3424734"/>
            <a:ext cx="207858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Составное глагольное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332776" y="4130576"/>
            <a:ext cx="5203794" cy="1215529"/>
          </a:xfrm>
          <a:prstGeom prst="roundRect">
            <a:avLst>
              <a:gd name="adj" fmla="val 6531"/>
            </a:avLst>
          </a:prstGeom>
          <a:solidFill>
            <a:srgbClr val="FFF8F0"/>
          </a:solidFill>
          <a:ln w="25399">
            <a:solidFill>
              <a:srgbClr val="E2C8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47182" y="434498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СИС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6547182" y="4829274"/>
            <a:ext cx="477498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Составное именное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56682" y="5771356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49933"/>
            <a:ext cx="9715951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Тире между подлежащим и сказуемым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16187"/>
            <a:ext cx="745143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Ситуация 1: Оба главных члена — существительные в Им.п.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525350" y="2294930"/>
            <a:ext cx="5476043" cy="2997994"/>
          </a:xfrm>
          <a:prstGeom prst="roundRect">
            <a:avLst>
              <a:gd name="adj" fmla="val 4539"/>
            </a:avLst>
          </a:prstGeom>
          <a:solidFill>
            <a:srgbClr val="D2600F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483941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Правило и формула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2968228"/>
            <a:ext cx="5098029" cy="21546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Тире ставится, если оба главных члена выражены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именами существительными в форме Именительного падежа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Формула: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[Сущ. Им.п.] — [Сущ. Им.п.]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Слова-подсказки: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тире часто ставится перед словами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это, вот, значит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332776" y="2483941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Примеры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32776" y="2968228"/>
            <a:ext cx="5203794" cy="1407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Книга — лучший друг человека.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Книга — это друг.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Москва — столица России.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Труд — вот основа жизни.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356682" y="550554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487686"/>
            <a:ext cx="9993261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Тире при инфинитивах и числительных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153940"/>
            <a:ext cx="693234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Ситуация 2: Глаголы в неопределённой форме и числа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661475" y="2732683"/>
            <a:ext cx="10868745" cy="2122488"/>
          </a:xfrm>
          <a:prstGeom prst="roundRect">
            <a:avLst>
              <a:gd name="adj" fmla="val 3740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7825" y="2739033"/>
            <a:ext cx="5428023" cy="2109788"/>
          </a:xfrm>
          <a:prstGeom prst="rect">
            <a:avLst/>
          </a:prstGeom>
          <a:solidFill>
            <a:srgbClr val="FCE2CF"/>
          </a:solidFill>
          <a:ln/>
        </p:spPr>
      </p:sp>
      <p:sp>
        <p:nvSpPr>
          <p:cNvPr id="6" name="Text 4"/>
          <p:cNvSpPr/>
          <p:nvPr/>
        </p:nvSpPr>
        <p:spPr>
          <a:xfrm>
            <a:off x="856832" y="2928045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Инфинитивы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56832" y="3336727"/>
            <a:ext cx="5050009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один или оба главных члена выражены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неопределённой формой глагола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Жить — родине служить.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Учиться — значит трудиться.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095848" y="2739033"/>
            <a:ext cx="5428023" cy="2109788"/>
          </a:xfrm>
          <a:prstGeom prst="rect">
            <a:avLst/>
          </a:prstGeom>
          <a:solidFill>
            <a:srgbClr val="FCE2CF"/>
          </a:solidFill>
          <a:ln/>
        </p:spPr>
      </p:sp>
      <p:sp>
        <p:nvSpPr>
          <p:cNvPr id="9" name="Shape 7"/>
          <p:cNvSpPr/>
          <p:nvPr/>
        </p:nvSpPr>
        <p:spPr>
          <a:xfrm>
            <a:off x="6095848" y="2739033"/>
            <a:ext cx="25399" cy="2109788"/>
          </a:xfrm>
          <a:prstGeom prst="roundRect">
            <a:avLst>
              <a:gd name="adj" fmla="val 312562"/>
            </a:avLst>
          </a:prstGeom>
          <a:solidFill>
            <a:srgbClr val="E2C8B5"/>
          </a:solidFill>
          <a:ln/>
        </p:spPr>
      </p:sp>
      <p:sp>
        <p:nvSpPr>
          <p:cNvPr id="10" name="Text 8"/>
          <p:cNvSpPr/>
          <p:nvPr/>
        </p:nvSpPr>
        <p:spPr>
          <a:xfrm>
            <a:off x="6284854" y="2928045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Числительные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6284854" y="3336727"/>
            <a:ext cx="5050009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оба главных члена выражены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числительными или сочетанием с числительным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Пятью пять — двадцать пять.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Высота горы — две тысячи метров.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6682" y="5067796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42528"/>
            <a:ext cx="6296860" cy="1144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Когда тире ставить </a:t>
            </a:r>
            <a:pPr algn="l" indent="0" marL="0">
              <a:lnSpc>
                <a:spcPct val="104000"/>
              </a:lnSpc>
              <a:buNone/>
            </a:pPr>
            <a:r>
              <a:rPr lang="en-US" sz="3600" dirty="0">
                <a:solidFill>
                  <a:srgbClr val="D2600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НЕЛЬЗЯ</a:t>
            </a:r>
            <a:pPr algn="l" indent="0" marL="0">
              <a:lnSpc>
                <a:spcPct val="104000"/>
              </a:lnSpc>
              <a:buNone/>
            </a:pPr>
            <a:r>
              <a:rPr lang="en-US" sz="36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?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5233360" y="1757859"/>
            <a:ext cx="6225325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Опасные случаи — ловушки для невнимательных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5233360" y="2309912"/>
            <a:ext cx="411946" cy="41195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302018" y="2344241"/>
            <a:ext cx="274631" cy="3432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5822606" y="2372816"/>
            <a:ext cx="2288820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Отрицание НЕ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822606" y="2765227"/>
            <a:ext cx="5707614" cy="2884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Перед сказуемым стоит частица </a:t>
            </a:r>
            <a:pPr algn="l" indent="0" marL="0">
              <a:lnSpc>
                <a:spcPct val="131000"/>
              </a:lnSpc>
              <a:buNone/>
            </a:pPr>
            <a:r>
              <a:rPr lang="en-US" sz="14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</a:t>
            </a:r>
            <a:pPr algn="l" indent="0" marL="0">
              <a:lnSpc>
                <a:spcPct val="131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indent="0" marL="0">
              <a:lnSpc>
                <a:spcPct val="131000"/>
              </a:lnSpc>
              <a:buNone/>
            </a:pPr>
            <a:r>
              <a:rPr lang="en-US" sz="14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Бедность не порок.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233360" y="3408363"/>
            <a:ext cx="411946" cy="41195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02018" y="3442692"/>
            <a:ext cx="274631" cy="3432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5822606" y="3471267"/>
            <a:ext cx="2567519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Сравнительные союзы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5822606" y="3863677"/>
            <a:ext cx="5707614" cy="5768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Перед сказуемым стоят союзы </a:t>
            </a:r>
            <a:pPr algn="l" indent="0" marL="0">
              <a:lnSpc>
                <a:spcPct val="131000"/>
              </a:lnSpc>
              <a:buNone/>
            </a:pPr>
            <a:r>
              <a:rPr lang="en-US" sz="14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КАК, СЛОВНО, БУДТО</a:t>
            </a:r>
            <a:pPr algn="l" indent="0" marL="0">
              <a:lnSpc>
                <a:spcPct val="131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indent="0" marL="0">
              <a:lnSpc>
                <a:spcPct val="131000"/>
              </a:lnSpc>
              <a:buNone/>
            </a:pPr>
            <a:r>
              <a:rPr lang="en-US" sz="14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Пруд как зеркало.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5233360" y="4795242"/>
            <a:ext cx="411946" cy="41195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2018" y="4829572"/>
            <a:ext cx="274631" cy="3432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5822606" y="4858147"/>
            <a:ext cx="2448360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Личное местоимение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822606" y="5250557"/>
            <a:ext cx="5707614" cy="5768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Подлежащее выражено </a:t>
            </a:r>
            <a:pPr algn="l" indent="0" marL="0">
              <a:lnSpc>
                <a:spcPct val="131000"/>
              </a:lnSpc>
              <a:buNone/>
            </a:pPr>
            <a:r>
              <a:rPr lang="en-US" sz="140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личным местоимением</a:t>
            </a:r>
            <a:pPr algn="l" indent="0" marL="0">
              <a:lnSpc>
                <a:spcPct val="1310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indent="0" marL="0">
              <a:lnSpc>
                <a:spcPct val="131000"/>
              </a:lnSpc>
              <a:buNone/>
            </a:pPr>
            <a:r>
              <a:rPr lang="en-US" sz="14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ученик восьмого класса.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28568" y="6026944"/>
            <a:ext cx="6906444" cy="2884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140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13209"/>
            <a:ext cx="949013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Второстепенные члены предложения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579463"/>
            <a:ext cx="79961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Поясняют, дополняют и детализируют грамматическую основу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347218"/>
            <a:ext cx="30083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Роль в предложении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661475" y="2831505"/>
            <a:ext cx="5203794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Предложение без второстепенных членов называется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нераспространённым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Они делают его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распространённым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более точным и выразительным.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332776" y="2370832"/>
            <a:ext cx="2507394" cy="1479848"/>
          </a:xfrm>
          <a:prstGeom prst="roundRect">
            <a:avLst>
              <a:gd name="adj" fmla="val 5365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28133" y="2566194"/>
            <a:ext cx="211668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Дополнение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528133" y="3050480"/>
            <a:ext cx="211668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Предмет действия (- - -)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9029176" y="2370832"/>
            <a:ext cx="2507394" cy="1479848"/>
          </a:xfrm>
          <a:prstGeom prst="roundRect">
            <a:avLst>
              <a:gd name="adj" fmla="val 5365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224533" y="2566194"/>
            <a:ext cx="211668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Определение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9224533" y="3050480"/>
            <a:ext cx="211668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Признак предмета (~~~)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332776" y="4039691"/>
            <a:ext cx="5203794" cy="1177429"/>
          </a:xfrm>
          <a:prstGeom prst="roundRect">
            <a:avLst>
              <a:gd name="adj" fmla="val 6742"/>
            </a:avLst>
          </a:prstGeom>
          <a:solidFill>
            <a:srgbClr val="FCE2CF"/>
          </a:solidFill>
          <a:ln w="6350">
            <a:solidFill>
              <a:srgbClr val="E2C8B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28133" y="4235053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Обстоятельство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6528133" y="4719340"/>
            <a:ext cx="481308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Место, время, способ (-.-)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56682" y="5642372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19684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Дополнение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85938"/>
            <a:ext cx="678807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Поясняет член предложения со значением предмета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525350" y="2364680"/>
            <a:ext cx="5476043" cy="2858492"/>
          </a:xfrm>
          <a:prstGeom prst="roundRect">
            <a:avLst>
              <a:gd name="adj" fmla="val 4761"/>
            </a:avLst>
          </a:prstGeom>
          <a:solidFill>
            <a:srgbClr val="D2600F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553692"/>
            <a:ext cx="405417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Вопросы косвенных падежей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3037979"/>
            <a:ext cx="5098029" cy="1852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Кого? Чего? Кому? Чему?</a:t>
            </a:r>
            <a:endParaRPr lang="en-US" sz="1450" dirty="0"/>
          </a:p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Что? Кем? Чем? О ком? О чём?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Отвечает на вопросы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всех падежей, кроме Именительного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Подчёркивается: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- - - - -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332776" y="2553692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Чем выражается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32776" y="3037979"/>
            <a:ext cx="5203794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Существительным в косвенном падеже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Местоимением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Инфинитивом (косвенное дополнение)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332776" y="4266406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Пример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6332776" y="4750693"/>
            <a:ext cx="581337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пишу (что?)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u="sng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письмо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(кому?)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u="sng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другу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356682" y="543579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2026-07-05T16:35:06Z</dcterms:created>
  <dcterms:modified xsi:type="dcterms:W3CDTF">2026-07-05T16:35:06Z</dcterms:modified>
</cp:coreProperties>
</file>