
<file path=[Content_Types].xml><?xml version="1.0" encoding="utf-8"?>
<Types xmlns="http://schemas.openxmlformats.org/package/2006/content-types">
  <Default Extension="fntdata" ContentType="application/x-fontdata"/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true" autoCompressPictures="0" embedTrueTypeFonts="true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notesMasterIdLst>
    <p:notesMasterId r:id="rId18"/>
  </p:notesMasterIdLst>
  <p:sldSz cx="12191695" cy="6858000"/>
  <p:notesSz cx="6858000" cy="12191695"/>
  <p:embeddedFontLst>
    <p:embeddedFont>
      <p:font typeface="Nunito"/>
      <p:regular r:id="rId201314"/>
    </p:embeddedFont>
    <p:embeddedFont>
      <p:font typeface="Nunito SemiBold"/>
      <p:regular r:id="rId201315"/>
    </p:embeddedFont>
    <p:embeddedFont>
      <p:font typeface="Nunito Bold"/>
      <p:regular r:id="rId201316"/>
    </p:embeddedFont>
    <p:embeddedFont>
      <p:font typeface="Nunito Black"/>
      <p:regular r:id="rId201317"/>
    </p:embeddedFont>
    <p:embeddedFont>
      <p:font typeface="PT Sans"/>
      <p:regular r:id="rId201318"/>
    </p:embeddedFont>
    <p:embeddedFont>
      <p:font typeface="PT Sans Bold"/>
      <p:regular r:id="rId201319"/>
    </p:embeddedFont>
  </p:embeddedFont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notesMaster" Target="notesMasters/notesMaster1.xml"/><Relationship Id="rId19" Type="http://schemas.openxmlformats.org/officeDocument/2006/relationships/presProps" Target="presProps.xml"/><Relationship Id="rId20" Type="http://schemas.openxmlformats.org/officeDocument/2006/relationships/viewProps" Target="viewProps.xml"/><Relationship Id="rId21" Type="http://schemas.openxmlformats.org/officeDocument/2006/relationships/theme" Target="theme/theme1.xml"/><Relationship Id="rId22" Type="http://schemas.openxmlformats.org/officeDocument/2006/relationships/tableStyles" Target="tableStyles.xml"/><Relationship Id="rId201314" Target="fonts/201314.fntdata" Type="http://schemas.openxmlformats.org/officeDocument/2006/relationships/font"/><Relationship Id="rId201315" Target="fonts/201315.fntdata" Type="http://schemas.openxmlformats.org/officeDocument/2006/relationships/font"/><Relationship Id="rId201316" Target="fonts/201316.fntdata" Type="http://schemas.openxmlformats.org/officeDocument/2006/relationships/font"/><Relationship Id="rId201317" Target="fonts/201317.fntdata" Type="http://schemas.openxmlformats.org/officeDocument/2006/relationships/font"/><Relationship Id="rId201318" Target="fonts/201318.fntdata" Type="http://schemas.openxmlformats.org/officeDocument/2006/relationships/font"/><Relationship Id="rId201319" Target="fonts/201319.fntdata" Type="http://schemas.openxmlformats.org/officeDocument/2006/relationships/font"/><Relationship Id="rId201320" Target="fonts/201320.fntdata" Type="http://schemas.openxmlformats.org/officeDocument/2006/relationships/font"/><Relationship Id="rId201321" Target="fonts/201321.fntdata" Type="http://schemas.openxmlformats.org/officeDocument/2006/relationships/font"/><Relationship Id="rId201322" Target="fonts/201322.fntdata" Type="http://schemas.openxmlformats.org/officeDocument/2006/relationships/font"/><Relationship Id="rId201323" Target="fonts/201323.fntdata" Type="http://schemas.openxmlformats.org/officeDocument/2006/relationships/font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02-1.jpeg"/><Relationship Id="rId2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master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3F3FF">
              <a:alpha val="75000"/>
            </a:srgbClr>
          </a:solidFill>
          <a:ln/>
        </p:spPr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jpe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image" Target="../media/image-10-2.png"/><Relationship Id="rId3" Type="http://schemas.openxmlformats.org/officeDocument/2006/relationships/image" Target="../media/image-10-3.png"/><Relationship Id="rId4" Type="http://schemas.openxmlformats.org/officeDocument/2006/relationships/image" Target="../media/image-10-4.png"/><Relationship Id="rId5" Type="http://schemas.openxmlformats.org/officeDocument/2006/relationships/image" Target="../media/image-10-5.jpeg"/><Relationship Id="rId6" Type="http://schemas.openxmlformats.org/officeDocument/2006/relationships/slideLayout" Target="../slideLayouts/slideLayout2.xml"/><Relationship Id="rId7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jpeg"/><Relationship Id="rId2" Type="http://schemas.openxmlformats.org/officeDocument/2006/relationships/image" Target="../media/image-11-2.png"/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image" Target="../media/image-12-2.svg"/><Relationship Id="rId3" Type="http://schemas.openxmlformats.org/officeDocument/2006/relationships/image" Target="../media/image-12-3.png"/><Relationship Id="rId4" Type="http://schemas.openxmlformats.org/officeDocument/2006/relationships/image" Target="../media/image-12-4.svg"/><Relationship Id="rId5" Type="http://schemas.openxmlformats.org/officeDocument/2006/relationships/image" Target="../media/image-12-5.png"/><Relationship Id="rId6" Type="http://schemas.openxmlformats.org/officeDocument/2006/relationships/image" Target="../media/image-12-6.svg"/><Relationship Id="rId7" Type="http://schemas.openxmlformats.org/officeDocument/2006/relationships/image" Target="../media/image-12-7.png"/><Relationship Id="rId8" Type="http://schemas.openxmlformats.org/officeDocument/2006/relationships/image" Target="../media/image-12-8.svg"/><Relationship Id="rId9" Type="http://schemas.openxmlformats.org/officeDocument/2006/relationships/slideLayout" Target="../slideLayouts/slideLayout2.xml"/><Relationship Id="rId10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jpe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png"/><Relationship Id="rId2" Type="http://schemas.openxmlformats.org/officeDocument/2006/relationships/image" Target="../media/image-14-2.svg"/><Relationship Id="rId3" Type="http://schemas.openxmlformats.org/officeDocument/2006/relationships/image" Target="../media/image-14-3.png"/><Relationship Id="rId4" Type="http://schemas.openxmlformats.org/officeDocument/2006/relationships/image" Target="../media/image-14-4.svg"/><Relationship Id="rId5" Type="http://schemas.openxmlformats.org/officeDocument/2006/relationships/image" Target="../media/image-14-5.png"/><Relationship Id="rId6" Type="http://schemas.openxmlformats.org/officeDocument/2006/relationships/image" Target="../media/image-14-6.svg"/><Relationship Id="rId7" Type="http://schemas.openxmlformats.org/officeDocument/2006/relationships/image" Target="../media/image-14-7.png"/><Relationship Id="rId8" Type="http://schemas.openxmlformats.org/officeDocument/2006/relationships/image" Target="../media/image-14-8.svg"/><Relationship Id="rId9" Type="http://schemas.openxmlformats.org/officeDocument/2006/relationships/image" Target="../media/image-14-9.png"/><Relationship Id="rId10" Type="http://schemas.openxmlformats.org/officeDocument/2006/relationships/image" Target="../media/image-14-10.svg"/><Relationship Id="rId11" Type="http://schemas.openxmlformats.org/officeDocument/2006/relationships/slideLayout" Target="../slideLayouts/slideLayout2.xml"/><Relationship Id="rId1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5-1.png"/><Relationship Id="rId2" Type="http://schemas.openxmlformats.org/officeDocument/2006/relationships/image" Target="../media/image-15-2.png"/><Relationship Id="rId3" Type="http://schemas.openxmlformats.org/officeDocument/2006/relationships/image" Target="../media/image-15-3.png"/><Relationship Id="rId4" Type="http://schemas.openxmlformats.org/officeDocument/2006/relationships/image" Target="../media/image-15-4.png"/><Relationship Id="rId5" Type="http://schemas.openxmlformats.org/officeDocument/2006/relationships/image" Target="../media/image-15-5.png"/><Relationship Id="rId6" Type="http://schemas.openxmlformats.org/officeDocument/2006/relationships/slideLayout" Target="../slideLayouts/slideLayout2.xml"/><Relationship Id="rId7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6-1.jpe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jpe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jpe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jpe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jpe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jpe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jpeg"/><Relationship Id="rId2" Type="http://schemas.openxmlformats.org/officeDocument/2006/relationships/image" Target="../media/image-8-2.png"/><Relationship Id="rId3" Type="http://schemas.openxmlformats.org/officeDocument/2006/relationships/image" Target="../media/image-8-3.svg"/><Relationship Id="rId4" Type="http://schemas.openxmlformats.org/officeDocument/2006/relationships/image" Target="../media/image-8-4.png"/><Relationship Id="rId5" Type="http://schemas.openxmlformats.org/officeDocument/2006/relationships/image" Target="../media/image-8-5.svg"/><Relationship Id="rId6" Type="http://schemas.openxmlformats.org/officeDocument/2006/relationships/image" Target="../media/image-8-6.png"/><Relationship Id="rId7" Type="http://schemas.openxmlformats.org/officeDocument/2006/relationships/image" Target="../media/image-8-7.svg"/><Relationship Id="rId8" Type="http://schemas.openxmlformats.org/officeDocument/2006/relationships/slideLayout" Target="../slideLayouts/slideLayout2.xml"/><Relationship Id="rId9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jpeg"/><Relationship Id="rId2" Type="http://schemas.openxmlformats.org/officeDocument/2006/relationships/image" Target="../media/image-9-2.png"/><Relationship Id="rId3" Type="http://schemas.openxmlformats.org/officeDocument/2006/relationships/image" Target="../media/image-9-3.svg"/><Relationship Id="rId4" Type="http://schemas.openxmlformats.org/officeDocument/2006/relationships/image" Target="../media/image-9-4.png"/><Relationship Id="rId5" Type="http://schemas.openxmlformats.org/officeDocument/2006/relationships/image" Target="../media/image-9-5.svg"/><Relationship Id="rId6" Type="http://schemas.openxmlformats.org/officeDocument/2006/relationships/image" Target="../media/image-9-6.png"/><Relationship Id="rId7" Type="http://schemas.openxmlformats.org/officeDocument/2006/relationships/image" Target="../media/image-9-7.svg"/><Relationship Id="rId8" Type="http://schemas.openxmlformats.org/officeDocument/2006/relationships/slideLayout" Target="../slideLayouts/slideLayout2.xml"/><Relationship Id="rId9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4571886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269971" y="2541191"/>
            <a:ext cx="6223638" cy="117336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3650" dirty="0">
                <a:solidFill>
                  <a:srgbClr val="00002E"/>
                </a:solidFill>
                <a:latin typeface="Nunito SemiBold" pitchFamily="34" charset="0"/>
                <a:ea typeface="Nunito SemiBold" pitchFamily="34" charset="-122"/>
                <a:cs typeface="Nunito SemiBold" pitchFamily="34" charset="-120"/>
              </a:rPr>
              <a:t>Многообразие животных и среды их обитания</a:t>
            </a:r>
            <a:endParaRPr lang="en-US" sz="3650" dirty="0"/>
          </a:p>
        </p:txBody>
      </p:sp>
      <p:sp>
        <p:nvSpPr>
          <p:cNvPr id="4" name="Shape 1"/>
          <p:cNvSpPr/>
          <p:nvPr/>
        </p:nvSpPr>
        <p:spPr>
          <a:xfrm>
            <a:off x="5269971" y="4013696"/>
            <a:ext cx="1733606" cy="303113"/>
          </a:xfrm>
          <a:prstGeom prst="roundRect">
            <a:avLst>
              <a:gd name="adj" fmla="val 49999"/>
            </a:avLst>
          </a:prstGeom>
          <a:solidFill>
            <a:srgbClr val="CFD6FC"/>
          </a:solidFill>
          <a:ln/>
        </p:spPr>
      </p:sp>
      <p:sp>
        <p:nvSpPr>
          <p:cNvPr id="5" name="Text 2"/>
          <p:cNvSpPr/>
          <p:nvPr/>
        </p:nvSpPr>
        <p:spPr>
          <a:xfrm>
            <a:off x="5389626" y="4073525"/>
            <a:ext cx="2103881" cy="18345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96000"/>
              </a:lnSpc>
              <a:buNone/>
            </a:pPr>
            <a:r>
              <a:rPr lang="en-US" sz="1250" dirty="0">
                <a:solidFill>
                  <a:srgbClr val="00002E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7 КЛАСС · БИОЛОГИЯ</a:t>
            </a:r>
            <a:endParaRPr lang="en-US" sz="125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98086" y="588963"/>
            <a:ext cx="10795524" cy="54868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3450" dirty="0">
                <a:solidFill>
                  <a:srgbClr val="00002E"/>
                </a:solidFill>
                <a:latin typeface="Nunito SemiBold" pitchFamily="34" charset="0"/>
                <a:ea typeface="Nunito SemiBold" pitchFamily="34" charset="-122"/>
                <a:cs typeface="Nunito SemiBold" pitchFamily="34" charset="-120"/>
              </a:rPr>
              <a:t>Приспособления к жизни в почве</a:t>
            </a:r>
            <a:endParaRPr lang="en-US" sz="345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98086" y="1595537"/>
            <a:ext cx="932633" cy="1119287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805141" y="1782068"/>
            <a:ext cx="4625661" cy="2743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700" dirty="0">
                <a:solidFill>
                  <a:srgbClr val="00002E"/>
                </a:solidFill>
                <a:latin typeface="Nunito SemiBold" pitchFamily="34" charset="0"/>
                <a:ea typeface="Nunito SemiBold" pitchFamily="34" charset="-122"/>
                <a:cs typeface="Nunito SemiBold" pitchFamily="34" charset="-120"/>
              </a:rPr>
              <a:t>Компактное тело</a:t>
            </a:r>
            <a:endParaRPr lang="en-US" sz="1700" dirty="0"/>
          </a:p>
        </p:txBody>
      </p:sp>
      <p:sp>
        <p:nvSpPr>
          <p:cNvPr id="5" name="Text 2"/>
          <p:cNvSpPr/>
          <p:nvPr/>
        </p:nvSpPr>
        <p:spPr>
          <a:xfrm>
            <a:off x="1805141" y="2230834"/>
            <a:ext cx="4625661" cy="28872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9000"/>
              </a:lnSpc>
              <a:buNone/>
            </a:pPr>
            <a:r>
              <a:rPr lang="en-US" sz="1450" dirty="0">
                <a:solidFill>
                  <a:srgbClr val="00002E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Удобно для движения в узких ходах</a:t>
            </a:r>
            <a:endParaRPr lang="en-US" sz="1450" dirty="0"/>
          </a:p>
        </p:txBody>
      </p:sp>
      <p:pic>
        <p:nvPicPr>
          <p:cNvPr id="6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8086" y="2714823"/>
            <a:ext cx="932633" cy="1119287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1805141" y="2901355"/>
            <a:ext cx="4625661" cy="2743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700" dirty="0">
                <a:solidFill>
                  <a:srgbClr val="00002E"/>
                </a:solidFill>
                <a:latin typeface="Nunito SemiBold" pitchFamily="34" charset="0"/>
                <a:ea typeface="Nunito SemiBold" pitchFamily="34" charset="-122"/>
                <a:cs typeface="Nunito SemiBold" pitchFamily="34" charset="-120"/>
              </a:rPr>
              <a:t>Нет глаз</a:t>
            </a:r>
            <a:endParaRPr lang="en-US" sz="1700" dirty="0"/>
          </a:p>
        </p:txBody>
      </p:sp>
      <p:sp>
        <p:nvSpPr>
          <p:cNvPr id="8" name="Text 4"/>
          <p:cNvSpPr/>
          <p:nvPr/>
        </p:nvSpPr>
        <p:spPr>
          <a:xfrm>
            <a:off x="1805141" y="3350121"/>
            <a:ext cx="4625661" cy="28872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9000"/>
              </a:lnSpc>
              <a:buNone/>
            </a:pPr>
            <a:r>
              <a:rPr lang="en-US" sz="1450" dirty="0">
                <a:solidFill>
                  <a:srgbClr val="00002E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Зрение бесполезно в темноте</a:t>
            </a:r>
            <a:endParaRPr lang="en-US" sz="1450" dirty="0"/>
          </a:p>
        </p:txBody>
      </p:sp>
      <p:pic>
        <p:nvPicPr>
          <p:cNvPr id="9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8086" y="3834110"/>
            <a:ext cx="932633" cy="1119287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1805141" y="4020641"/>
            <a:ext cx="4625661" cy="2743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700" dirty="0">
                <a:solidFill>
                  <a:srgbClr val="00002E"/>
                </a:solidFill>
                <a:latin typeface="Nunito SemiBold" pitchFamily="34" charset="0"/>
                <a:ea typeface="Nunito SemiBold" pitchFamily="34" charset="-122"/>
                <a:cs typeface="Nunito SemiBold" pitchFamily="34" charset="-120"/>
              </a:rPr>
              <a:t>Обоняние и осязание</a:t>
            </a:r>
            <a:endParaRPr lang="en-US" sz="1700" dirty="0"/>
          </a:p>
        </p:txBody>
      </p:sp>
      <p:sp>
        <p:nvSpPr>
          <p:cNvPr id="11" name="Text 6"/>
          <p:cNvSpPr/>
          <p:nvPr/>
        </p:nvSpPr>
        <p:spPr>
          <a:xfrm>
            <a:off x="1805141" y="4469408"/>
            <a:ext cx="4625661" cy="28872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9000"/>
              </a:lnSpc>
              <a:buNone/>
            </a:pPr>
            <a:r>
              <a:rPr lang="en-US" sz="1450" dirty="0">
                <a:solidFill>
                  <a:srgbClr val="00002E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Отлично развиты для ориентации</a:t>
            </a:r>
            <a:endParaRPr lang="en-US" sz="1450" dirty="0"/>
          </a:p>
        </p:txBody>
      </p:sp>
      <p:pic>
        <p:nvPicPr>
          <p:cNvPr id="12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8086" y="4953397"/>
            <a:ext cx="932633" cy="1119287"/>
          </a:xfrm>
          <a:prstGeom prst="rect">
            <a:avLst/>
          </a:prstGeom>
        </p:spPr>
      </p:pic>
      <p:sp>
        <p:nvSpPr>
          <p:cNvPr id="13" name="Text 7"/>
          <p:cNvSpPr/>
          <p:nvPr/>
        </p:nvSpPr>
        <p:spPr>
          <a:xfrm>
            <a:off x="1805141" y="5139928"/>
            <a:ext cx="4625661" cy="2743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700" dirty="0">
                <a:solidFill>
                  <a:srgbClr val="00002E"/>
                </a:solidFill>
                <a:latin typeface="Nunito SemiBold" pitchFamily="34" charset="0"/>
                <a:ea typeface="Nunito SemiBold" pitchFamily="34" charset="-122"/>
                <a:cs typeface="Nunito SemiBold" pitchFamily="34" charset="-120"/>
              </a:rPr>
              <a:t>Мощные передние лапы</a:t>
            </a:r>
            <a:endParaRPr lang="en-US" sz="1700" dirty="0"/>
          </a:p>
        </p:txBody>
      </p:sp>
      <p:sp>
        <p:nvSpPr>
          <p:cNvPr id="14" name="Text 8"/>
          <p:cNvSpPr/>
          <p:nvPr/>
        </p:nvSpPr>
        <p:spPr>
          <a:xfrm>
            <a:off x="1805141" y="5588695"/>
            <a:ext cx="4625661" cy="28872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9000"/>
              </a:lnSpc>
              <a:buNone/>
            </a:pPr>
            <a:r>
              <a:rPr lang="en-US" sz="1450" dirty="0">
                <a:solidFill>
                  <a:srgbClr val="00002E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Роющего типа (крот, медведка)</a:t>
            </a:r>
            <a:endParaRPr lang="en-US" sz="1450" dirty="0"/>
          </a:p>
        </p:txBody>
      </p:sp>
      <p:pic>
        <p:nvPicPr>
          <p:cNvPr id="15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92157" y="1595537"/>
            <a:ext cx="4377223" cy="4377333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4571886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269971" y="1836638"/>
            <a:ext cx="6223638" cy="58668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3650" dirty="0">
                <a:solidFill>
                  <a:srgbClr val="00002E"/>
                </a:solidFill>
                <a:latin typeface="Nunito SemiBold" pitchFamily="34" charset="0"/>
                <a:ea typeface="Nunito SemiBold" pitchFamily="34" charset="-122"/>
                <a:cs typeface="Nunito SemiBold" pitchFamily="34" charset="-120"/>
              </a:rPr>
              <a:t>Организменная среда</a:t>
            </a:r>
            <a:endParaRPr lang="en-US" sz="3650" dirty="0"/>
          </a:p>
        </p:txBody>
      </p:sp>
      <p:sp>
        <p:nvSpPr>
          <p:cNvPr id="4" name="Text 1"/>
          <p:cNvSpPr/>
          <p:nvPr/>
        </p:nvSpPr>
        <p:spPr>
          <a:xfrm>
            <a:off x="5269971" y="2722463"/>
            <a:ext cx="6223638" cy="95756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550" dirty="0">
                <a:solidFill>
                  <a:srgbClr val="00002E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Некоторые животные поселились внутри других живых существ. Это паразиты, которые получают готовую пищу и защиту за счет своего хозяина.</a:t>
            </a:r>
            <a:endParaRPr lang="en-US" sz="1550" dirty="0"/>
          </a:p>
        </p:txBody>
      </p:sp>
      <p:sp>
        <p:nvSpPr>
          <p:cNvPr id="5" name="Shape 2"/>
          <p:cNvSpPr/>
          <p:nvPr/>
        </p:nvSpPr>
        <p:spPr>
          <a:xfrm>
            <a:off x="5269971" y="3904357"/>
            <a:ext cx="6223638" cy="1116905"/>
          </a:xfrm>
          <a:prstGeom prst="roundRect">
            <a:avLst>
              <a:gd name="adj" fmla="val 26790"/>
            </a:avLst>
          </a:prstGeom>
          <a:solidFill>
            <a:srgbClr val="FCF2B5"/>
          </a:solidFill>
          <a:ln/>
        </p:spPr>
      </p:sp>
      <p:pic>
        <p:nvPicPr>
          <p:cNvPr id="6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69396" y="4194969"/>
            <a:ext cx="249330" cy="199430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5918151" y="4153595"/>
            <a:ext cx="5376033" cy="63837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550" dirty="0">
                <a:solidFill>
                  <a:srgbClr val="000000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Паразиты — это животные, живущие за счёт другого организма (хозяина), нанося ему вред.</a:t>
            </a:r>
            <a:endParaRPr lang="en-US" sz="155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98086" y="869553"/>
            <a:ext cx="10795524" cy="58668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3650" dirty="0">
                <a:solidFill>
                  <a:srgbClr val="00002E"/>
                </a:solidFill>
                <a:latin typeface="Nunito SemiBold" pitchFamily="34" charset="0"/>
                <a:ea typeface="Nunito SemiBold" pitchFamily="34" charset="-122"/>
                <a:cs typeface="Nunito SemiBold" pitchFamily="34" charset="-120"/>
              </a:rPr>
              <a:t>Приспособления паразитов</a:t>
            </a:r>
            <a:endParaRPr lang="en-US" sz="3650" dirty="0"/>
          </a:p>
        </p:txBody>
      </p:sp>
      <p:sp>
        <p:nvSpPr>
          <p:cNvPr id="3" name="Shape 1"/>
          <p:cNvSpPr/>
          <p:nvPr/>
        </p:nvSpPr>
        <p:spPr>
          <a:xfrm>
            <a:off x="698086" y="1855192"/>
            <a:ext cx="5298049" cy="1966913"/>
          </a:xfrm>
          <a:prstGeom prst="roundRect">
            <a:avLst>
              <a:gd name="adj" fmla="val 15213"/>
            </a:avLst>
          </a:prstGeom>
          <a:solidFill>
            <a:srgbClr val="F3F3FF"/>
          </a:solidFill>
          <a:ln w="19050">
            <a:solidFill>
              <a:srgbClr val="2D4DF2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916560" y="2073672"/>
            <a:ext cx="598373" cy="598388"/>
          </a:xfrm>
          <a:prstGeom prst="ellipse">
            <a:avLst/>
          </a:prstGeom>
          <a:solidFill>
            <a:srgbClr val="2D4DF2"/>
          </a:solidFill>
          <a:ln/>
        </p:spPr>
      </p:sp>
      <p:pic>
        <p:nvPicPr>
          <p:cNvPr id="5" name="Image 0" descr="preencoded.png">    </p:cNvPr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081060" y="2238177"/>
            <a:ext cx="269273" cy="26928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916560" y="2871490"/>
            <a:ext cx="4861101" cy="2932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800" dirty="0">
                <a:solidFill>
                  <a:srgbClr val="00002E"/>
                </a:solidFill>
                <a:latin typeface="Nunito SemiBold" pitchFamily="34" charset="0"/>
                <a:ea typeface="Nunito SemiBold" pitchFamily="34" charset="-122"/>
                <a:cs typeface="Nunito SemiBold" pitchFamily="34" charset="-120"/>
              </a:rPr>
              <a:t>Нет органов зрения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916560" y="3284438"/>
            <a:ext cx="4861101" cy="3191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550" dirty="0">
                <a:solidFill>
                  <a:srgbClr val="00002E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Исчезают за ненадобностью в темноте хозяина</a:t>
            </a:r>
            <a:endParaRPr lang="en-US" sz="1550" dirty="0"/>
          </a:p>
        </p:txBody>
      </p:sp>
      <p:sp>
        <p:nvSpPr>
          <p:cNvPr id="8" name="Shape 5"/>
          <p:cNvSpPr/>
          <p:nvPr/>
        </p:nvSpPr>
        <p:spPr>
          <a:xfrm>
            <a:off x="6195560" y="1855192"/>
            <a:ext cx="5298049" cy="1966913"/>
          </a:xfrm>
          <a:prstGeom prst="roundRect">
            <a:avLst>
              <a:gd name="adj" fmla="val 15213"/>
            </a:avLst>
          </a:prstGeom>
          <a:solidFill>
            <a:srgbClr val="F3F3FF"/>
          </a:solidFill>
          <a:ln w="19050">
            <a:solidFill>
              <a:srgbClr val="018CE1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6414034" y="2073672"/>
            <a:ext cx="598373" cy="598388"/>
          </a:xfrm>
          <a:prstGeom prst="ellipse">
            <a:avLst/>
          </a:prstGeom>
          <a:solidFill>
            <a:srgbClr val="018CE1"/>
          </a:solidFill>
          <a:ln/>
        </p:spPr>
      </p:sp>
      <p:pic>
        <p:nvPicPr>
          <p:cNvPr id="10" name="Image 1" descr="preencoded.png">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578535" y="2238177"/>
            <a:ext cx="269273" cy="269280"/>
          </a:xfrm>
          <a:prstGeom prst="rect">
            <a:avLst/>
          </a:prstGeom>
        </p:spPr>
      </p:pic>
      <p:sp>
        <p:nvSpPr>
          <p:cNvPr id="11" name="Text 7"/>
          <p:cNvSpPr/>
          <p:nvPr/>
        </p:nvSpPr>
        <p:spPr>
          <a:xfrm>
            <a:off x="6414034" y="2871490"/>
            <a:ext cx="4861101" cy="2932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800" dirty="0">
                <a:solidFill>
                  <a:srgbClr val="00002E"/>
                </a:solidFill>
                <a:latin typeface="Nunito SemiBold" pitchFamily="34" charset="0"/>
                <a:ea typeface="Nunito SemiBold" pitchFamily="34" charset="-122"/>
                <a:cs typeface="Nunito SemiBold" pitchFamily="34" charset="-120"/>
              </a:rPr>
              <a:t>Нет органов движения</a:t>
            </a:r>
            <a:endParaRPr lang="en-US" sz="1800" dirty="0"/>
          </a:p>
        </p:txBody>
      </p:sp>
      <p:sp>
        <p:nvSpPr>
          <p:cNvPr id="12" name="Text 8"/>
          <p:cNvSpPr/>
          <p:nvPr/>
        </p:nvSpPr>
        <p:spPr>
          <a:xfrm>
            <a:off x="6414034" y="3284438"/>
            <a:ext cx="4861101" cy="3191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550" dirty="0">
                <a:solidFill>
                  <a:srgbClr val="00002E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Передвигаться внутри хозяина не нужно</a:t>
            </a:r>
            <a:endParaRPr lang="en-US" sz="1550" dirty="0"/>
          </a:p>
        </p:txBody>
      </p:sp>
      <p:sp>
        <p:nvSpPr>
          <p:cNvPr id="13" name="Shape 9"/>
          <p:cNvSpPr/>
          <p:nvPr/>
        </p:nvSpPr>
        <p:spPr>
          <a:xfrm>
            <a:off x="698086" y="4021534"/>
            <a:ext cx="5298049" cy="1966913"/>
          </a:xfrm>
          <a:prstGeom prst="roundRect">
            <a:avLst>
              <a:gd name="adj" fmla="val 15213"/>
            </a:avLst>
          </a:prstGeom>
          <a:solidFill>
            <a:srgbClr val="F3F3FF"/>
          </a:solidFill>
          <a:ln w="19050">
            <a:solidFill>
              <a:srgbClr val="DA33BF"/>
            </a:solidFill>
            <a:prstDash val="solid"/>
          </a:ln>
        </p:spPr>
      </p:sp>
      <p:sp>
        <p:nvSpPr>
          <p:cNvPr id="14" name="Shape 10"/>
          <p:cNvSpPr/>
          <p:nvPr/>
        </p:nvSpPr>
        <p:spPr>
          <a:xfrm>
            <a:off x="916560" y="4240014"/>
            <a:ext cx="598373" cy="598388"/>
          </a:xfrm>
          <a:prstGeom prst="ellipse">
            <a:avLst/>
          </a:prstGeom>
          <a:solidFill>
            <a:srgbClr val="DA33BF"/>
          </a:solidFill>
          <a:ln/>
        </p:spPr>
      </p:sp>
      <p:pic>
        <p:nvPicPr>
          <p:cNvPr id="15" name="Image 2" descr="preencoded.png">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81060" y="4404519"/>
            <a:ext cx="269273" cy="269280"/>
          </a:xfrm>
          <a:prstGeom prst="rect">
            <a:avLst/>
          </a:prstGeom>
        </p:spPr>
      </p:pic>
      <p:sp>
        <p:nvSpPr>
          <p:cNvPr id="16" name="Text 11"/>
          <p:cNvSpPr/>
          <p:nvPr/>
        </p:nvSpPr>
        <p:spPr>
          <a:xfrm>
            <a:off x="916560" y="5037832"/>
            <a:ext cx="4861101" cy="2932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800" dirty="0">
                <a:solidFill>
                  <a:srgbClr val="00002E"/>
                </a:solidFill>
                <a:latin typeface="Nunito SemiBold" pitchFamily="34" charset="0"/>
                <a:ea typeface="Nunito SemiBold" pitchFamily="34" charset="-122"/>
                <a:cs typeface="Nunito SemiBold" pitchFamily="34" charset="-120"/>
              </a:rPr>
              <a:t>Присоски и крючки</a:t>
            </a:r>
            <a:endParaRPr lang="en-US" sz="1800" dirty="0"/>
          </a:p>
        </p:txBody>
      </p:sp>
      <p:sp>
        <p:nvSpPr>
          <p:cNvPr id="17" name="Text 12"/>
          <p:cNvSpPr/>
          <p:nvPr/>
        </p:nvSpPr>
        <p:spPr>
          <a:xfrm>
            <a:off x="916560" y="5450780"/>
            <a:ext cx="4861101" cy="3191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550" dirty="0">
                <a:solidFill>
                  <a:srgbClr val="00002E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Для надёжного удержания внутри хозяина</a:t>
            </a:r>
            <a:endParaRPr lang="en-US" sz="1550" dirty="0"/>
          </a:p>
        </p:txBody>
      </p:sp>
      <p:sp>
        <p:nvSpPr>
          <p:cNvPr id="18" name="Shape 13"/>
          <p:cNvSpPr/>
          <p:nvPr/>
        </p:nvSpPr>
        <p:spPr>
          <a:xfrm>
            <a:off x="6195560" y="4021534"/>
            <a:ext cx="5298049" cy="1966913"/>
          </a:xfrm>
          <a:prstGeom prst="roundRect">
            <a:avLst>
              <a:gd name="adj" fmla="val 15213"/>
            </a:avLst>
          </a:prstGeom>
          <a:solidFill>
            <a:srgbClr val="F3F3FF"/>
          </a:solidFill>
          <a:ln w="19050">
            <a:solidFill>
              <a:srgbClr val="2D4DF2"/>
            </a:solidFill>
            <a:prstDash val="solid"/>
          </a:ln>
        </p:spPr>
      </p:sp>
      <p:sp>
        <p:nvSpPr>
          <p:cNvPr id="19" name="Shape 14"/>
          <p:cNvSpPr/>
          <p:nvPr/>
        </p:nvSpPr>
        <p:spPr>
          <a:xfrm>
            <a:off x="6414034" y="4240014"/>
            <a:ext cx="598373" cy="598388"/>
          </a:xfrm>
          <a:prstGeom prst="ellipse">
            <a:avLst/>
          </a:prstGeom>
          <a:solidFill>
            <a:srgbClr val="2D4DF2"/>
          </a:solidFill>
          <a:ln/>
        </p:spPr>
      </p:sp>
      <p:pic>
        <p:nvPicPr>
          <p:cNvPr id="20" name="Image 3" descr="preencoded.png">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6578535" y="4404519"/>
            <a:ext cx="269273" cy="269280"/>
          </a:xfrm>
          <a:prstGeom prst="rect">
            <a:avLst/>
          </a:prstGeom>
        </p:spPr>
      </p:pic>
      <p:sp>
        <p:nvSpPr>
          <p:cNvPr id="21" name="Text 15"/>
          <p:cNvSpPr/>
          <p:nvPr/>
        </p:nvSpPr>
        <p:spPr>
          <a:xfrm>
            <a:off x="6414034" y="5037832"/>
            <a:ext cx="4861101" cy="2932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800" dirty="0">
                <a:solidFill>
                  <a:srgbClr val="00002E"/>
                </a:solidFill>
                <a:latin typeface="Nunito SemiBold" pitchFamily="34" charset="0"/>
                <a:ea typeface="Nunito SemiBold" pitchFamily="34" charset="-122"/>
                <a:cs typeface="Nunito SemiBold" pitchFamily="34" charset="-120"/>
              </a:rPr>
              <a:t>Огромная плодовитость</a:t>
            </a:r>
            <a:endParaRPr lang="en-US" sz="1800" dirty="0"/>
          </a:p>
        </p:txBody>
      </p:sp>
      <p:sp>
        <p:nvSpPr>
          <p:cNvPr id="22" name="Text 16"/>
          <p:cNvSpPr/>
          <p:nvPr/>
        </p:nvSpPr>
        <p:spPr>
          <a:xfrm>
            <a:off x="6414034" y="5450780"/>
            <a:ext cx="4861101" cy="3191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550" dirty="0">
                <a:solidFill>
                  <a:srgbClr val="00002E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Тысячи яиц для выживания вида</a:t>
            </a:r>
            <a:endParaRPr lang="en-US" sz="155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98086" y="549077"/>
            <a:ext cx="10795524" cy="40332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500" dirty="0">
                <a:solidFill>
                  <a:srgbClr val="00002E"/>
                </a:solidFill>
                <a:latin typeface="Nunito SemiBold" pitchFamily="34" charset="0"/>
                <a:ea typeface="Nunito SemiBold" pitchFamily="34" charset="-122"/>
                <a:cs typeface="Nunito SemiBold" pitchFamily="34" charset="-120"/>
              </a:rPr>
              <a:t>Классификация животных</a:t>
            </a:r>
            <a:endParaRPr lang="en-US" sz="2500" dirty="0"/>
          </a:p>
        </p:txBody>
      </p:sp>
      <p:sp>
        <p:nvSpPr>
          <p:cNvPr id="3" name="Text 1"/>
          <p:cNvSpPr/>
          <p:nvPr/>
        </p:nvSpPr>
        <p:spPr>
          <a:xfrm>
            <a:off x="698086" y="1140916"/>
            <a:ext cx="11405108" cy="18504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3000"/>
              </a:lnSpc>
              <a:buNone/>
            </a:pPr>
            <a:r>
              <a:rPr lang="en-US" sz="1050" dirty="0">
                <a:solidFill>
                  <a:srgbClr val="00002E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Царство Животные делится на две огромные группы: </a:t>
            </a:r>
            <a:pPr algn="l" indent="0" marL="0">
              <a:lnSpc>
                <a:spcPct val="113000"/>
              </a:lnSpc>
              <a:buNone/>
            </a:pPr>
            <a:r>
              <a:rPr lang="en-US" sz="1050" b="1" dirty="0">
                <a:solidFill>
                  <a:srgbClr val="2D4DF2"/>
                </a:solidFill>
                <a:latin typeface="PT Sans Bold" pitchFamily="34" charset="0"/>
                <a:ea typeface="PT Sans Bold" pitchFamily="34" charset="-122"/>
                <a:cs typeface="PT Sans Bold" pitchFamily="34" charset="-120"/>
              </a:rPr>
              <a:t>Беспозвоночные</a:t>
            </a:r>
            <a:pPr algn="l" indent="0" marL="0">
              <a:lnSpc>
                <a:spcPct val="113000"/>
              </a:lnSpc>
              <a:buNone/>
            </a:pPr>
            <a:r>
              <a:rPr lang="en-US" sz="1050" dirty="0">
                <a:solidFill>
                  <a:srgbClr val="00002E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 (нет внутреннего скелета) и </a:t>
            </a:r>
            <a:pPr algn="l" indent="0" marL="0">
              <a:lnSpc>
                <a:spcPct val="113000"/>
              </a:lnSpc>
              <a:buNone/>
            </a:pPr>
            <a:r>
              <a:rPr lang="en-US" sz="1050" b="1" dirty="0">
                <a:solidFill>
                  <a:srgbClr val="DA33BF"/>
                </a:solidFill>
                <a:latin typeface="PT Sans Bold" pitchFamily="34" charset="0"/>
                <a:ea typeface="PT Sans Bold" pitchFamily="34" charset="-122"/>
                <a:cs typeface="PT Sans Bold" pitchFamily="34" charset="-120"/>
              </a:rPr>
              <a:t>Позвоночные</a:t>
            </a:r>
            <a:pPr algn="l" indent="0" marL="0">
              <a:lnSpc>
                <a:spcPct val="113000"/>
              </a:lnSpc>
              <a:buNone/>
            </a:pPr>
            <a:r>
              <a:rPr lang="en-US" sz="1050" dirty="0">
                <a:solidFill>
                  <a:srgbClr val="00002E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 (есть внутренний костный или хрящевой скелет).</a:t>
            </a:r>
            <a:endParaRPr lang="en-US" sz="1050" dirty="0"/>
          </a:p>
        </p:txBody>
      </p:sp>
      <p:pic>
        <p:nvPicPr>
          <p:cNvPr id="4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98086" y="1432024"/>
            <a:ext cx="8737381" cy="487680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98086" y="686098"/>
            <a:ext cx="10795524" cy="41056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550" dirty="0">
                <a:solidFill>
                  <a:srgbClr val="00002E"/>
                </a:solidFill>
                <a:latin typeface="Nunito SemiBold" pitchFamily="34" charset="0"/>
                <a:ea typeface="Nunito SemiBold" pitchFamily="34" charset="-122"/>
                <a:cs typeface="Nunito SemiBold" pitchFamily="34" charset="-120"/>
              </a:rPr>
              <a:t>Беспозвоночные животные</a:t>
            </a:r>
            <a:endParaRPr lang="en-US" sz="2550" dirty="0"/>
          </a:p>
        </p:txBody>
      </p:sp>
      <p:sp>
        <p:nvSpPr>
          <p:cNvPr id="3" name="Text 1"/>
          <p:cNvSpPr/>
          <p:nvPr/>
        </p:nvSpPr>
        <p:spPr>
          <a:xfrm>
            <a:off x="698086" y="1292126"/>
            <a:ext cx="11405108" cy="18980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3000"/>
              </a:lnSpc>
              <a:buNone/>
            </a:pPr>
            <a:r>
              <a:rPr lang="en-US" sz="1050" dirty="0">
                <a:solidFill>
                  <a:srgbClr val="00002E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Это самая многочисленная группа на Земле. К ним относятся насекомые, пауки, черви, моллюски (улитки, осьминоги) и ракообразные.</a:t>
            </a:r>
            <a:endParaRPr lang="en-US" sz="1050" dirty="0"/>
          </a:p>
        </p:txBody>
      </p:sp>
      <p:sp>
        <p:nvSpPr>
          <p:cNvPr id="4" name="Shape 2"/>
          <p:cNvSpPr/>
          <p:nvPr/>
        </p:nvSpPr>
        <p:spPr>
          <a:xfrm>
            <a:off x="698086" y="1591866"/>
            <a:ext cx="558488" cy="837803"/>
          </a:xfrm>
          <a:prstGeom prst="roundRect">
            <a:avLst>
              <a:gd name="adj" fmla="val 50000"/>
            </a:avLst>
          </a:prstGeom>
          <a:solidFill>
            <a:srgbClr val="F3F3FF"/>
          </a:solidFill>
          <a:ln w="12700">
            <a:solidFill>
              <a:srgbClr val="2D4DF2"/>
            </a:solidFill>
            <a:prstDash val="solid"/>
          </a:ln>
        </p:spPr>
      </p:sp>
      <p:pic>
        <p:nvPicPr>
          <p:cNvPr id="5" name="Image 0" descr="preencoded.png">    </p:cNvPr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872607" y="1905992"/>
            <a:ext cx="209446" cy="209451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1354302" y="1731466"/>
            <a:ext cx="10139307" cy="20538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50" dirty="0">
                <a:solidFill>
                  <a:srgbClr val="00002E"/>
                </a:solidFill>
                <a:latin typeface="Nunito SemiBold" pitchFamily="34" charset="0"/>
                <a:ea typeface="Nunito SemiBold" pitchFamily="34" charset="-122"/>
                <a:cs typeface="Nunito SemiBold" pitchFamily="34" charset="-120"/>
              </a:rPr>
              <a:t>Насекомые</a:t>
            </a:r>
            <a:endParaRPr lang="en-US" sz="1250" dirty="0"/>
          </a:p>
        </p:txBody>
      </p:sp>
      <p:sp>
        <p:nvSpPr>
          <p:cNvPr id="7" name="Shape 4"/>
          <p:cNvSpPr/>
          <p:nvPr/>
        </p:nvSpPr>
        <p:spPr>
          <a:xfrm>
            <a:off x="698086" y="2527399"/>
            <a:ext cx="558488" cy="837803"/>
          </a:xfrm>
          <a:prstGeom prst="roundRect">
            <a:avLst>
              <a:gd name="adj" fmla="val 50000"/>
            </a:avLst>
          </a:prstGeom>
          <a:solidFill>
            <a:srgbClr val="F3F3FF"/>
          </a:solidFill>
          <a:ln w="12700">
            <a:solidFill>
              <a:srgbClr val="018CE1"/>
            </a:solidFill>
            <a:prstDash val="solid"/>
          </a:ln>
        </p:spPr>
      </p:sp>
      <p:pic>
        <p:nvPicPr>
          <p:cNvPr id="8" name="Image 1" descr="preencoded.png">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72607" y="2841526"/>
            <a:ext cx="209446" cy="209451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1354302" y="2667000"/>
            <a:ext cx="10139307" cy="20538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50" dirty="0">
                <a:solidFill>
                  <a:srgbClr val="00002E"/>
                </a:solidFill>
                <a:latin typeface="Nunito SemiBold" pitchFamily="34" charset="0"/>
                <a:ea typeface="Nunito SemiBold" pitchFamily="34" charset="-122"/>
                <a:cs typeface="Nunito SemiBold" pitchFamily="34" charset="-120"/>
              </a:rPr>
              <a:t>Пауки</a:t>
            </a:r>
            <a:endParaRPr lang="en-US" sz="1250" dirty="0"/>
          </a:p>
        </p:txBody>
      </p:sp>
      <p:sp>
        <p:nvSpPr>
          <p:cNvPr id="10" name="Shape 6"/>
          <p:cNvSpPr/>
          <p:nvPr/>
        </p:nvSpPr>
        <p:spPr>
          <a:xfrm>
            <a:off x="698086" y="3462933"/>
            <a:ext cx="558488" cy="837803"/>
          </a:xfrm>
          <a:prstGeom prst="roundRect">
            <a:avLst>
              <a:gd name="adj" fmla="val 50000"/>
            </a:avLst>
          </a:prstGeom>
          <a:solidFill>
            <a:srgbClr val="F3F3FF"/>
          </a:solidFill>
          <a:ln w="12700">
            <a:solidFill>
              <a:srgbClr val="DA33BF"/>
            </a:solidFill>
            <a:prstDash val="solid"/>
          </a:ln>
        </p:spPr>
      </p:sp>
      <p:pic>
        <p:nvPicPr>
          <p:cNvPr id="11" name="Image 2" descr="preencoded.png">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72607" y="3777059"/>
            <a:ext cx="209446" cy="209451"/>
          </a:xfrm>
          <a:prstGeom prst="rect">
            <a:avLst/>
          </a:prstGeom>
        </p:spPr>
      </p:pic>
      <p:sp>
        <p:nvSpPr>
          <p:cNvPr id="12" name="Text 7"/>
          <p:cNvSpPr/>
          <p:nvPr/>
        </p:nvSpPr>
        <p:spPr>
          <a:xfrm>
            <a:off x="1354302" y="3602534"/>
            <a:ext cx="10139307" cy="20538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50" dirty="0">
                <a:solidFill>
                  <a:srgbClr val="00002E"/>
                </a:solidFill>
                <a:latin typeface="Nunito SemiBold" pitchFamily="34" charset="0"/>
                <a:ea typeface="Nunito SemiBold" pitchFamily="34" charset="-122"/>
                <a:cs typeface="Nunito SemiBold" pitchFamily="34" charset="-120"/>
              </a:rPr>
              <a:t>Черви</a:t>
            </a:r>
            <a:endParaRPr lang="en-US" sz="1250" dirty="0"/>
          </a:p>
        </p:txBody>
      </p:sp>
      <p:sp>
        <p:nvSpPr>
          <p:cNvPr id="13" name="Shape 8"/>
          <p:cNvSpPr/>
          <p:nvPr/>
        </p:nvSpPr>
        <p:spPr>
          <a:xfrm>
            <a:off x="698086" y="4398466"/>
            <a:ext cx="558488" cy="837803"/>
          </a:xfrm>
          <a:prstGeom prst="roundRect">
            <a:avLst>
              <a:gd name="adj" fmla="val 50000"/>
            </a:avLst>
          </a:prstGeom>
          <a:solidFill>
            <a:srgbClr val="F3F3FF"/>
          </a:solidFill>
          <a:ln w="12700">
            <a:solidFill>
              <a:srgbClr val="2D4DF2"/>
            </a:solidFill>
            <a:prstDash val="solid"/>
          </a:ln>
        </p:spPr>
      </p:sp>
      <p:pic>
        <p:nvPicPr>
          <p:cNvPr id="14" name="Image 3" descr="preencoded.png">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872607" y="4712593"/>
            <a:ext cx="209446" cy="209451"/>
          </a:xfrm>
          <a:prstGeom prst="rect">
            <a:avLst/>
          </a:prstGeom>
        </p:spPr>
      </p:pic>
      <p:sp>
        <p:nvSpPr>
          <p:cNvPr id="15" name="Text 9"/>
          <p:cNvSpPr/>
          <p:nvPr/>
        </p:nvSpPr>
        <p:spPr>
          <a:xfrm>
            <a:off x="1354302" y="4538067"/>
            <a:ext cx="10139307" cy="20538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50" dirty="0">
                <a:solidFill>
                  <a:srgbClr val="00002E"/>
                </a:solidFill>
                <a:latin typeface="Nunito SemiBold" pitchFamily="34" charset="0"/>
                <a:ea typeface="Nunito SemiBold" pitchFamily="34" charset="-122"/>
                <a:cs typeface="Nunito SemiBold" pitchFamily="34" charset="-120"/>
              </a:rPr>
              <a:t>Моллюски</a:t>
            </a:r>
            <a:endParaRPr lang="en-US" sz="1250" dirty="0"/>
          </a:p>
        </p:txBody>
      </p:sp>
      <p:sp>
        <p:nvSpPr>
          <p:cNvPr id="16" name="Shape 10"/>
          <p:cNvSpPr/>
          <p:nvPr/>
        </p:nvSpPr>
        <p:spPr>
          <a:xfrm>
            <a:off x="698086" y="5334000"/>
            <a:ext cx="558488" cy="837803"/>
          </a:xfrm>
          <a:prstGeom prst="roundRect">
            <a:avLst>
              <a:gd name="adj" fmla="val 50000"/>
            </a:avLst>
          </a:prstGeom>
          <a:solidFill>
            <a:srgbClr val="F3F3FF"/>
          </a:solidFill>
          <a:ln w="12700">
            <a:solidFill>
              <a:srgbClr val="018CE1"/>
            </a:solidFill>
            <a:prstDash val="solid"/>
          </a:ln>
        </p:spPr>
      </p:sp>
      <p:pic>
        <p:nvPicPr>
          <p:cNvPr id="17" name="Image 4" descr="preencoded.png">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872607" y="5648127"/>
            <a:ext cx="209446" cy="209451"/>
          </a:xfrm>
          <a:prstGeom prst="rect">
            <a:avLst/>
          </a:prstGeom>
        </p:spPr>
      </p:pic>
      <p:sp>
        <p:nvSpPr>
          <p:cNvPr id="18" name="Text 11"/>
          <p:cNvSpPr/>
          <p:nvPr/>
        </p:nvSpPr>
        <p:spPr>
          <a:xfrm>
            <a:off x="1354302" y="5473601"/>
            <a:ext cx="10139307" cy="20538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50" dirty="0">
                <a:solidFill>
                  <a:srgbClr val="00002E"/>
                </a:solidFill>
                <a:latin typeface="Nunito SemiBold" pitchFamily="34" charset="0"/>
                <a:ea typeface="Nunito SemiBold" pitchFamily="34" charset="-122"/>
                <a:cs typeface="Nunito SemiBold" pitchFamily="34" charset="-120"/>
              </a:rPr>
              <a:t>Ракообразные</a:t>
            </a:r>
            <a:endParaRPr lang="en-US" sz="125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98086" y="737493"/>
            <a:ext cx="10795524" cy="4400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750" dirty="0">
                <a:solidFill>
                  <a:srgbClr val="00002E"/>
                </a:solidFill>
                <a:latin typeface="Nunito SemiBold" pitchFamily="34" charset="0"/>
                <a:ea typeface="Nunito SemiBold" pitchFamily="34" charset="-122"/>
                <a:cs typeface="Nunito SemiBold" pitchFamily="34" charset="-120"/>
              </a:rPr>
              <a:t>Позвоночные животные</a:t>
            </a:r>
            <a:endParaRPr lang="en-US" sz="2750" dirty="0"/>
          </a:p>
        </p:txBody>
      </p:sp>
      <p:sp>
        <p:nvSpPr>
          <p:cNvPr id="3" name="Text 1"/>
          <p:cNvSpPr/>
          <p:nvPr/>
        </p:nvSpPr>
        <p:spPr>
          <a:xfrm>
            <a:off x="698086" y="1401862"/>
            <a:ext cx="10795524" cy="41890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17000"/>
              </a:lnSpc>
              <a:buNone/>
            </a:pPr>
            <a:r>
              <a:rPr lang="en-US" sz="1150" dirty="0">
                <a:solidFill>
                  <a:srgbClr val="00002E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Эта группа включает самых развитых животных: рыб, земноводных (лягушки), пресмыкающихся (крокодилы, змеи), птиц и млекопитающих (собаки, медведи, человек).</a:t>
            </a:r>
            <a:endParaRPr lang="en-US" sz="1150" dirty="0"/>
          </a:p>
        </p:txBody>
      </p:sp>
      <p:pic>
        <p:nvPicPr>
          <p:cNvPr id="4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98086" y="1946970"/>
            <a:ext cx="1128188" cy="1128216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698086" y="3215382"/>
            <a:ext cx="2593712" cy="21996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dirty="0">
                <a:solidFill>
                  <a:srgbClr val="00002E"/>
                </a:solidFill>
                <a:latin typeface="Nunito SemiBold" pitchFamily="34" charset="0"/>
                <a:ea typeface="Nunito SemiBold" pitchFamily="34" charset="-122"/>
                <a:cs typeface="Nunito SemiBold" pitchFamily="34" charset="-120"/>
              </a:rPr>
              <a:t>Рыбы</a:t>
            </a:r>
            <a:endParaRPr lang="en-US" sz="1350" dirty="0"/>
          </a:p>
        </p:txBody>
      </p:sp>
      <p:sp>
        <p:nvSpPr>
          <p:cNvPr id="6" name="Text 3"/>
          <p:cNvSpPr/>
          <p:nvPr/>
        </p:nvSpPr>
        <p:spPr>
          <a:xfrm>
            <a:off x="698086" y="3502620"/>
            <a:ext cx="2593712" cy="41890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17000"/>
              </a:lnSpc>
              <a:buNone/>
            </a:pPr>
            <a:r>
              <a:rPr lang="en-US" sz="1150" dirty="0">
                <a:solidFill>
                  <a:srgbClr val="00002E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Водные позвоночные с жабрами и плавниками</a:t>
            </a:r>
            <a:endParaRPr lang="en-US" sz="1150" dirty="0"/>
          </a:p>
        </p:txBody>
      </p:sp>
      <p:pic>
        <p:nvPicPr>
          <p:cNvPr id="7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31990" y="1946970"/>
            <a:ext cx="1128188" cy="1128216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3431990" y="3215382"/>
            <a:ext cx="2593712" cy="21996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dirty="0">
                <a:solidFill>
                  <a:srgbClr val="00002E"/>
                </a:solidFill>
                <a:latin typeface="Nunito SemiBold" pitchFamily="34" charset="0"/>
                <a:ea typeface="Nunito SemiBold" pitchFamily="34" charset="-122"/>
                <a:cs typeface="Nunito SemiBold" pitchFamily="34" charset="-120"/>
              </a:rPr>
              <a:t>Земноводные</a:t>
            </a:r>
            <a:endParaRPr lang="en-US" sz="1350" dirty="0"/>
          </a:p>
        </p:txBody>
      </p:sp>
      <p:sp>
        <p:nvSpPr>
          <p:cNvPr id="9" name="Text 5"/>
          <p:cNvSpPr/>
          <p:nvPr/>
        </p:nvSpPr>
        <p:spPr>
          <a:xfrm>
            <a:off x="3431990" y="3502620"/>
            <a:ext cx="2593712" cy="41890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17000"/>
              </a:lnSpc>
              <a:buNone/>
            </a:pPr>
            <a:r>
              <a:rPr lang="en-US" sz="1150" dirty="0">
                <a:solidFill>
                  <a:srgbClr val="00002E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Лягушки, тритоны — живут в воде и на суше</a:t>
            </a:r>
            <a:endParaRPr lang="en-US" sz="1150" dirty="0"/>
          </a:p>
        </p:txBody>
      </p:sp>
      <p:pic>
        <p:nvPicPr>
          <p:cNvPr id="10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65894" y="1946970"/>
            <a:ext cx="1128188" cy="1128216"/>
          </a:xfrm>
          <a:prstGeom prst="rect">
            <a:avLst/>
          </a:prstGeom>
        </p:spPr>
      </p:pic>
      <p:sp>
        <p:nvSpPr>
          <p:cNvPr id="11" name="Text 6"/>
          <p:cNvSpPr/>
          <p:nvPr/>
        </p:nvSpPr>
        <p:spPr>
          <a:xfrm>
            <a:off x="6165894" y="3215382"/>
            <a:ext cx="2593712" cy="21996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dirty="0">
                <a:solidFill>
                  <a:srgbClr val="00002E"/>
                </a:solidFill>
                <a:latin typeface="Nunito SemiBold" pitchFamily="34" charset="0"/>
                <a:ea typeface="Nunito SemiBold" pitchFamily="34" charset="-122"/>
                <a:cs typeface="Nunito SemiBold" pitchFamily="34" charset="-120"/>
              </a:rPr>
              <a:t>Пресмыкающиеся</a:t>
            </a:r>
            <a:endParaRPr lang="en-US" sz="1350" dirty="0"/>
          </a:p>
        </p:txBody>
      </p:sp>
      <p:sp>
        <p:nvSpPr>
          <p:cNvPr id="12" name="Text 7"/>
          <p:cNvSpPr/>
          <p:nvPr/>
        </p:nvSpPr>
        <p:spPr>
          <a:xfrm>
            <a:off x="6165894" y="3502620"/>
            <a:ext cx="2593712" cy="20945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7000"/>
              </a:lnSpc>
              <a:buNone/>
            </a:pPr>
            <a:r>
              <a:rPr lang="en-US" sz="1150" dirty="0">
                <a:solidFill>
                  <a:srgbClr val="00002E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Крокодилы, змеи — покрыты чешуёй</a:t>
            </a:r>
            <a:endParaRPr lang="en-US" sz="1150" dirty="0"/>
          </a:p>
        </p:txBody>
      </p:sp>
      <p:pic>
        <p:nvPicPr>
          <p:cNvPr id="13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99798" y="1946970"/>
            <a:ext cx="1128287" cy="1128316"/>
          </a:xfrm>
          <a:prstGeom prst="rect">
            <a:avLst/>
          </a:prstGeom>
        </p:spPr>
      </p:pic>
      <p:sp>
        <p:nvSpPr>
          <p:cNvPr id="14" name="Text 8"/>
          <p:cNvSpPr/>
          <p:nvPr/>
        </p:nvSpPr>
        <p:spPr>
          <a:xfrm>
            <a:off x="8899798" y="3215481"/>
            <a:ext cx="2593811" cy="21996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dirty="0">
                <a:solidFill>
                  <a:srgbClr val="00002E"/>
                </a:solidFill>
                <a:latin typeface="Nunito SemiBold" pitchFamily="34" charset="0"/>
                <a:ea typeface="Nunito SemiBold" pitchFamily="34" charset="-122"/>
                <a:cs typeface="Nunito SemiBold" pitchFamily="34" charset="-120"/>
              </a:rPr>
              <a:t>Птицы</a:t>
            </a:r>
            <a:endParaRPr lang="en-US" sz="1350" dirty="0"/>
          </a:p>
        </p:txBody>
      </p:sp>
      <p:sp>
        <p:nvSpPr>
          <p:cNvPr id="15" name="Text 9"/>
          <p:cNvSpPr/>
          <p:nvPr/>
        </p:nvSpPr>
        <p:spPr>
          <a:xfrm>
            <a:off x="8899798" y="3502720"/>
            <a:ext cx="2593811" cy="41890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17000"/>
              </a:lnSpc>
              <a:buNone/>
            </a:pPr>
            <a:r>
              <a:rPr lang="en-US" sz="1150" dirty="0">
                <a:solidFill>
                  <a:srgbClr val="00002E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Покрыты перьями, большинство умеют летать</a:t>
            </a:r>
            <a:endParaRPr lang="en-US" sz="1150" dirty="0"/>
          </a:p>
        </p:txBody>
      </p:sp>
      <p:pic>
        <p:nvPicPr>
          <p:cNvPr id="16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8086" y="4145955"/>
            <a:ext cx="1128188" cy="1128216"/>
          </a:xfrm>
          <a:prstGeom prst="rect">
            <a:avLst/>
          </a:prstGeom>
        </p:spPr>
      </p:pic>
      <p:sp>
        <p:nvSpPr>
          <p:cNvPr id="17" name="Text 10"/>
          <p:cNvSpPr/>
          <p:nvPr/>
        </p:nvSpPr>
        <p:spPr>
          <a:xfrm>
            <a:off x="698086" y="5414367"/>
            <a:ext cx="2593712" cy="21996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dirty="0">
                <a:solidFill>
                  <a:srgbClr val="00002E"/>
                </a:solidFill>
                <a:latin typeface="Nunito SemiBold" pitchFamily="34" charset="0"/>
                <a:ea typeface="Nunito SemiBold" pitchFamily="34" charset="-122"/>
                <a:cs typeface="Nunito SemiBold" pitchFamily="34" charset="-120"/>
              </a:rPr>
              <a:t>Млекопитающие</a:t>
            </a:r>
            <a:endParaRPr lang="en-US" sz="1350" dirty="0"/>
          </a:p>
        </p:txBody>
      </p:sp>
      <p:sp>
        <p:nvSpPr>
          <p:cNvPr id="18" name="Text 11"/>
          <p:cNvSpPr/>
          <p:nvPr/>
        </p:nvSpPr>
        <p:spPr>
          <a:xfrm>
            <a:off x="698086" y="5701605"/>
            <a:ext cx="2593712" cy="41890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17000"/>
              </a:lnSpc>
              <a:buNone/>
            </a:pPr>
            <a:r>
              <a:rPr lang="en-US" sz="1150" dirty="0">
                <a:solidFill>
                  <a:srgbClr val="00002E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Собаки, медведи, человек — кормят детёнышей молоком</a:t>
            </a:r>
            <a:endParaRPr lang="en-US" sz="115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619809" y="0"/>
            <a:ext cx="4571886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98086" y="1544935"/>
            <a:ext cx="6223638" cy="58668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3650" dirty="0">
                <a:solidFill>
                  <a:srgbClr val="00002E"/>
                </a:solidFill>
                <a:latin typeface="Nunito SemiBold" pitchFamily="34" charset="0"/>
                <a:ea typeface="Nunito SemiBold" pitchFamily="34" charset="-122"/>
                <a:cs typeface="Nunito SemiBold" pitchFamily="34" charset="-120"/>
              </a:rPr>
              <a:t>Заключение</a:t>
            </a:r>
            <a:endParaRPr lang="en-US" sz="3650" dirty="0"/>
          </a:p>
        </p:txBody>
      </p:sp>
      <p:sp>
        <p:nvSpPr>
          <p:cNvPr id="4" name="Shape 1"/>
          <p:cNvSpPr/>
          <p:nvPr/>
        </p:nvSpPr>
        <p:spPr>
          <a:xfrm>
            <a:off x="698086" y="2430760"/>
            <a:ext cx="3012107" cy="1500981"/>
          </a:xfrm>
          <a:prstGeom prst="roundRect">
            <a:avLst>
              <a:gd name="adj" fmla="val 19935"/>
            </a:avLst>
          </a:prstGeom>
          <a:solidFill>
            <a:srgbClr val="F3F3FF">
              <a:alpha val="75000"/>
            </a:srgbClr>
          </a:solidFill>
          <a:ln w="25399">
            <a:solidFill>
              <a:srgbClr val="2D4DF2"/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922910" y="2655590"/>
            <a:ext cx="2562459" cy="2932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80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🏠</a:t>
            </a:r>
            <a:pPr algn="l" indent="0" marL="0">
              <a:lnSpc>
                <a:spcPct val="104000"/>
              </a:lnSpc>
              <a:buNone/>
            </a:pPr>
            <a:r>
              <a:rPr lang="en-US" sz="1800" dirty="0">
                <a:solidFill>
                  <a:srgbClr val="00002E"/>
                </a:solidFill>
                <a:latin typeface="Nunito SemiBold" pitchFamily="34" charset="0"/>
                <a:ea typeface="Nunito SemiBold" pitchFamily="34" charset="-122"/>
                <a:cs typeface="Nunito SemiBold" pitchFamily="34" charset="-120"/>
              </a:rPr>
              <a:t> Идеальный «дом»</a:t>
            </a:r>
            <a:endParaRPr lang="en-US" sz="1800" dirty="0"/>
          </a:p>
        </p:txBody>
      </p:sp>
      <p:sp>
        <p:nvSpPr>
          <p:cNvPr id="6" name="Text 3"/>
          <p:cNvSpPr/>
          <p:nvPr/>
        </p:nvSpPr>
        <p:spPr>
          <a:xfrm>
            <a:off x="922910" y="3068538"/>
            <a:ext cx="2562459" cy="63837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550" dirty="0">
                <a:solidFill>
                  <a:srgbClr val="00002E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Каждое животное идеально подходит для своего «дома».</a:t>
            </a:r>
            <a:endParaRPr lang="en-US" sz="1550" dirty="0"/>
          </a:p>
        </p:txBody>
      </p:sp>
      <p:sp>
        <p:nvSpPr>
          <p:cNvPr id="7" name="Shape 4"/>
          <p:cNvSpPr/>
          <p:nvPr/>
        </p:nvSpPr>
        <p:spPr>
          <a:xfrm>
            <a:off x="3909617" y="2430760"/>
            <a:ext cx="3012107" cy="1500981"/>
          </a:xfrm>
          <a:prstGeom prst="roundRect">
            <a:avLst>
              <a:gd name="adj" fmla="val 19935"/>
            </a:avLst>
          </a:prstGeom>
          <a:solidFill>
            <a:srgbClr val="F3F3FF">
              <a:alpha val="75000"/>
            </a:srgbClr>
          </a:solidFill>
          <a:ln w="25399">
            <a:solidFill>
              <a:srgbClr val="018CE1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4134441" y="2655590"/>
            <a:ext cx="2562459" cy="2932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80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🔬</a:t>
            </a:r>
            <a:pPr algn="l" indent="0" marL="0">
              <a:lnSpc>
                <a:spcPct val="104000"/>
              </a:lnSpc>
              <a:buNone/>
            </a:pPr>
            <a:r>
              <a:rPr lang="en-US" sz="1800" dirty="0">
                <a:solidFill>
                  <a:srgbClr val="00002E"/>
                </a:solidFill>
                <a:latin typeface="Nunito SemiBold" pitchFamily="34" charset="0"/>
                <a:ea typeface="Nunito SemiBold" pitchFamily="34" charset="-122"/>
                <a:cs typeface="Nunito SemiBold" pitchFamily="34" charset="-120"/>
              </a:rPr>
              <a:t> Строение и среда</a:t>
            </a:r>
            <a:endParaRPr lang="en-US" sz="1800" dirty="0"/>
          </a:p>
        </p:txBody>
      </p:sp>
      <p:sp>
        <p:nvSpPr>
          <p:cNvPr id="9" name="Text 6"/>
          <p:cNvSpPr/>
          <p:nvPr/>
        </p:nvSpPr>
        <p:spPr>
          <a:xfrm>
            <a:off x="4134441" y="3068538"/>
            <a:ext cx="2562459" cy="63837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550" dirty="0">
                <a:solidFill>
                  <a:srgbClr val="00002E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Строение тела всегда зависит от среды обитания.</a:t>
            </a:r>
            <a:endParaRPr lang="en-US" sz="1550" dirty="0"/>
          </a:p>
        </p:txBody>
      </p:sp>
      <p:sp>
        <p:nvSpPr>
          <p:cNvPr id="10" name="Shape 7"/>
          <p:cNvSpPr/>
          <p:nvPr/>
        </p:nvSpPr>
        <p:spPr>
          <a:xfrm>
            <a:off x="698086" y="4131171"/>
            <a:ext cx="6223638" cy="1181795"/>
          </a:xfrm>
          <a:prstGeom prst="roundRect">
            <a:avLst>
              <a:gd name="adj" fmla="val 25319"/>
            </a:avLst>
          </a:prstGeom>
          <a:solidFill>
            <a:srgbClr val="F3F3FF">
              <a:alpha val="75000"/>
            </a:srgbClr>
          </a:solidFill>
          <a:ln w="25399">
            <a:solidFill>
              <a:srgbClr val="DA33BF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922910" y="4356001"/>
            <a:ext cx="5773990" cy="2932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80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🌿</a:t>
            </a:r>
            <a:pPr algn="l" indent="0" marL="0">
              <a:lnSpc>
                <a:spcPct val="104000"/>
              </a:lnSpc>
              <a:buNone/>
            </a:pPr>
            <a:r>
              <a:rPr lang="en-US" sz="1800" dirty="0">
                <a:solidFill>
                  <a:srgbClr val="00002E"/>
                </a:solidFill>
                <a:latin typeface="Nunito SemiBold" pitchFamily="34" charset="0"/>
                <a:ea typeface="Nunito SemiBold" pitchFamily="34" charset="-122"/>
                <a:cs typeface="Nunito SemiBold" pitchFamily="34" charset="-120"/>
              </a:rPr>
              <a:t> Берегите природу</a:t>
            </a:r>
            <a:endParaRPr lang="en-US" sz="1800" dirty="0"/>
          </a:p>
        </p:txBody>
      </p:sp>
      <p:sp>
        <p:nvSpPr>
          <p:cNvPr id="12" name="Text 9"/>
          <p:cNvSpPr/>
          <p:nvPr/>
        </p:nvSpPr>
        <p:spPr>
          <a:xfrm>
            <a:off x="922910" y="4768949"/>
            <a:ext cx="5773990" cy="3191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550" dirty="0">
                <a:solidFill>
                  <a:srgbClr val="00002E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Берегите природу и всех её удивительных обитателей!</a:t>
            </a:r>
            <a:endParaRPr lang="en-US" sz="15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4571886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269971" y="2213967"/>
            <a:ext cx="6223638" cy="117336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3650" dirty="0">
                <a:solidFill>
                  <a:srgbClr val="00002E"/>
                </a:solidFill>
                <a:latin typeface="Nunito SemiBold" pitchFamily="34" charset="0"/>
                <a:ea typeface="Nunito SemiBold" pitchFamily="34" charset="-122"/>
                <a:cs typeface="Nunito SemiBold" pitchFamily="34" charset="-120"/>
              </a:rPr>
              <a:t>Многообразие животных и среды их обитания</a:t>
            </a:r>
            <a:endParaRPr lang="en-US" sz="3650" dirty="0"/>
          </a:p>
        </p:txBody>
      </p:sp>
      <p:sp>
        <p:nvSpPr>
          <p:cNvPr id="4" name="Text 1"/>
          <p:cNvSpPr/>
          <p:nvPr/>
        </p:nvSpPr>
        <p:spPr>
          <a:xfrm>
            <a:off x="5269971" y="3686473"/>
            <a:ext cx="6223638" cy="95756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550" dirty="0">
                <a:solidFill>
                  <a:srgbClr val="00002E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На Земле обитают миллионы видов животных: от микроскопических до гигантских. Все они удивительно приспособлены к условиям, в которых живут. Давайте изучим эти условия!</a:t>
            </a:r>
            <a:endParaRPr lang="en-US" sz="15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98086" y="1108869"/>
            <a:ext cx="5718528" cy="58668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3650" dirty="0">
                <a:solidFill>
                  <a:srgbClr val="00002E"/>
                </a:solidFill>
                <a:latin typeface="Nunito SemiBold" pitchFamily="34" charset="0"/>
                <a:ea typeface="Nunito SemiBold" pitchFamily="34" charset="-122"/>
                <a:cs typeface="Nunito SemiBold" pitchFamily="34" charset="-120"/>
              </a:rPr>
              <a:t>Что такое фауна?</a:t>
            </a:r>
            <a:endParaRPr lang="en-US" sz="3650" dirty="0"/>
          </a:p>
        </p:txBody>
      </p:sp>
      <p:sp>
        <p:nvSpPr>
          <p:cNvPr id="3" name="Text 1"/>
          <p:cNvSpPr/>
          <p:nvPr/>
        </p:nvSpPr>
        <p:spPr>
          <a:xfrm>
            <a:off x="698086" y="1894979"/>
            <a:ext cx="5718528" cy="127674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550" dirty="0">
                <a:solidFill>
                  <a:srgbClr val="00002E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Слово </a:t>
            </a:r>
            <a:pPr algn="l" indent="0" marL="0">
              <a:lnSpc>
                <a:spcPct val="133000"/>
              </a:lnSpc>
              <a:buNone/>
            </a:pPr>
            <a:r>
              <a:rPr lang="en-US" sz="1550" b="1" dirty="0">
                <a:solidFill>
                  <a:srgbClr val="00002E"/>
                </a:solidFill>
                <a:latin typeface="PT Sans Bold" pitchFamily="34" charset="0"/>
                <a:ea typeface="PT Sans Bold" pitchFamily="34" charset="-122"/>
                <a:cs typeface="PT Sans Bold" pitchFamily="34" charset="-120"/>
              </a:rPr>
              <a:t>«фауна»</a:t>
            </a:r>
            <a:pPr algn="l" indent="0" marL="0">
              <a:lnSpc>
                <a:spcPct val="133000"/>
              </a:lnSpc>
              <a:buNone/>
            </a:pPr>
            <a:r>
              <a:rPr lang="en-US" sz="1550" dirty="0">
                <a:solidFill>
                  <a:srgbClr val="00002E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 обозначает исторически сложившуюся совокупность видов животных, обитающих на определенной территории. Происходит от имени древнеримской богини лесов и полей.</a:t>
            </a:r>
            <a:endParaRPr lang="en-US" sz="1550" dirty="0"/>
          </a:p>
        </p:txBody>
      </p:sp>
      <p:sp>
        <p:nvSpPr>
          <p:cNvPr id="4" name="Text 2"/>
          <p:cNvSpPr/>
          <p:nvPr/>
        </p:nvSpPr>
        <p:spPr>
          <a:xfrm>
            <a:off x="997223" y="3575546"/>
            <a:ext cx="6028976" cy="3191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550" dirty="0">
                <a:solidFill>
                  <a:srgbClr val="00002E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Фауна — это живой портрет каждого уголка нашей планеты.</a:t>
            </a:r>
            <a:endParaRPr lang="en-US" sz="1550" dirty="0"/>
          </a:p>
        </p:txBody>
      </p:sp>
      <p:sp>
        <p:nvSpPr>
          <p:cNvPr id="5" name="Shape 3"/>
          <p:cNvSpPr/>
          <p:nvPr/>
        </p:nvSpPr>
        <p:spPr>
          <a:xfrm>
            <a:off x="698086" y="3396059"/>
            <a:ext cx="25399" cy="678160"/>
          </a:xfrm>
          <a:prstGeom prst="roundRect">
            <a:avLst>
              <a:gd name="adj" fmla="val 50001"/>
            </a:avLst>
          </a:prstGeom>
          <a:solidFill>
            <a:srgbClr val="2D4DF2"/>
          </a:solidFill>
          <a:ln/>
        </p:spPr>
      </p:sp>
      <p:pic>
        <p:nvPicPr>
          <p:cNvPr id="6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909520" y="1133773"/>
            <a:ext cx="4590340" cy="4590455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98086" y="1395611"/>
            <a:ext cx="10795524" cy="58668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3650" dirty="0">
                <a:solidFill>
                  <a:srgbClr val="00002E"/>
                </a:solidFill>
                <a:latin typeface="Nunito SemiBold" pitchFamily="34" charset="0"/>
                <a:ea typeface="Nunito SemiBold" pitchFamily="34" charset="-122"/>
                <a:cs typeface="Nunito SemiBold" pitchFamily="34" charset="-120"/>
              </a:rPr>
              <a:t>Четыре среды обитания</a:t>
            </a:r>
            <a:endParaRPr lang="en-US" sz="3650" dirty="0"/>
          </a:p>
        </p:txBody>
      </p:sp>
      <p:sp>
        <p:nvSpPr>
          <p:cNvPr id="3" name="Text 1"/>
          <p:cNvSpPr/>
          <p:nvPr/>
        </p:nvSpPr>
        <p:spPr>
          <a:xfrm>
            <a:off x="698086" y="2381250"/>
            <a:ext cx="11405108" cy="3191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550" dirty="0">
                <a:solidFill>
                  <a:srgbClr val="00002E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Животные освоили все уголки нашей планеты. Ученые выделяют четыре основные среды обитания:</a:t>
            </a:r>
            <a:endParaRPr lang="en-US" sz="1550" dirty="0"/>
          </a:p>
        </p:txBody>
      </p:sp>
      <p:sp>
        <p:nvSpPr>
          <p:cNvPr id="4" name="Shape 2"/>
          <p:cNvSpPr/>
          <p:nvPr/>
        </p:nvSpPr>
        <p:spPr>
          <a:xfrm>
            <a:off x="698086" y="2924770"/>
            <a:ext cx="5298049" cy="1169095"/>
          </a:xfrm>
          <a:prstGeom prst="roundRect">
            <a:avLst>
              <a:gd name="adj" fmla="val 25594"/>
            </a:avLst>
          </a:prstGeom>
          <a:solidFill>
            <a:srgbClr val="F3F3FF"/>
          </a:solidFill>
          <a:ln w="19050">
            <a:solidFill>
              <a:srgbClr val="2D4DF2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916560" y="3143250"/>
            <a:ext cx="4861101" cy="2932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80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🌊</a:t>
            </a:r>
            <a:pPr algn="l" indent="0" marL="0">
              <a:lnSpc>
                <a:spcPct val="104000"/>
              </a:lnSpc>
              <a:buNone/>
            </a:pPr>
            <a:r>
              <a:rPr lang="en-US" sz="1800" dirty="0">
                <a:solidFill>
                  <a:srgbClr val="00002E"/>
                </a:solidFill>
                <a:latin typeface="Nunito SemiBold" pitchFamily="34" charset="0"/>
                <a:ea typeface="Nunito SemiBold" pitchFamily="34" charset="-122"/>
                <a:cs typeface="Nunito SemiBold" pitchFamily="34" charset="-120"/>
              </a:rPr>
              <a:t> Водная</a:t>
            </a:r>
            <a:endParaRPr lang="en-US" sz="1800" dirty="0"/>
          </a:p>
        </p:txBody>
      </p:sp>
      <p:sp>
        <p:nvSpPr>
          <p:cNvPr id="6" name="Text 4"/>
          <p:cNvSpPr/>
          <p:nvPr/>
        </p:nvSpPr>
        <p:spPr>
          <a:xfrm>
            <a:off x="916560" y="3556198"/>
            <a:ext cx="4861101" cy="3191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550" dirty="0">
                <a:solidFill>
                  <a:srgbClr val="00002E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Реки, моря, океаны и озёра</a:t>
            </a:r>
            <a:endParaRPr lang="en-US" sz="1550" dirty="0"/>
          </a:p>
        </p:txBody>
      </p:sp>
      <p:sp>
        <p:nvSpPr>
          <p:cNvPr id="7" name="Shape 5"/>
          <p:cNvSpPr/>
          <p:nvPr/>
        </p:nvSpPr>
        <p:spPr>
          <a:xfrm>
            <a:off x="6195560" y="2924770"/>
            <a:ext cx="5298049" cy="1169095"/>
          </a:xfrm>
          <a:prstGeom prst="roundRect">
            <a:avLst>
              <a:gd name="adj" fmla="val 25594"/>
            </a:avLst>
          </a:prstGeom>
          <a:solidFill>
            <a:srgbClr val="F3F3FF"/>
          </a:solidFill>
          <a:ln w="19050">
            <a:solidFill>
              <a:srgbClr val="018CE1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6414034" y="3143250"/>
            <a:ext cx="4861101" cy="2932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80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🌿</a:t>
            </a:r>
            <a:pPr algn="l" indent="0" marL="0">
              <a:lnSpc>
                <a:spcPct val="104000"/>
              </a:lnSpc>
              <a:buNone/>
            </a:pPr>
            <a:r>
              <a:rPr lang="en-US" sz="1800" dirty="0">
                <a:solidFill>
                  <a:srgbClr val="00002E"/>
                </a:solidFill>
                <a:latin typeface="Nunito SemiBold" pitchFamily="34" charset="0"/>
                <a:ea typeface="Nunito SemiBold" pitchFamily="34" charset="-122"/>
                <a:cs typeface="Nunito SemiBold" pitchFamily="34" charset="-120"/>
              </a:rPr>
              <a:t> Наземно-воздушная</a:t>
            </a:r>
            <a:endParaRPr lang="en-US" sz="1800" dirty="0"/>
          </a:p>
        </p:txBody>
      </p:sp>
      <p:sp>
        <p:nvSpPr>
          <p:cNvPr id="9" name="Text 7"/>
          <p:cNvSpPr/>
          <p:nvPr/>
        </p:nvSpPr>
        <p:spPr>
          <a:xfrm>
            <a:off x="6414034" y="3556198"/>
            <a:ext cx="4861101" cy="3191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550" dirty="0">
                <a:solidFill>
                  <a:srgbClr val="00002E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Леса, степи, горы и воздух</a:t>
            </a:r>
            <a:endParaRPr lang="en-US" sz="1550" dirty="0"/>
          </a:p>
        </p:txBody>
      </p:sp>
      <p:sp>
        <p:nvSpPr>
          <p:cNvPr id="10" name="Shape 8"/>
          <p:cNvSpPr/>
          <p:nvPr/>
        </p:nvSpPr>
        <p:spPr>
          <a:xfrm>
            <a:off x="698086" y="4293295"/>
            <a:ext cx="5298049" cy="1169095"/>
          </a:xfrm>
          <a:prstGeom prst="roundRect">
            <a:avLst>
              <a:gd name="adj" fmla="val 25594"/>
            </a:avLst>
          </a:prstGeom>
          <a:solidFill>
            <a:srgbClr val="F3F3FF"/>
          </a:solidFill>
          <a:ln w="19050">
            <a:solidFill>
              <a:srgbClr val="DA33BF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916560" y="4511774"/>
            <a:ext cx="4861101" cy="2932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80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🌱</a:t>
            </a:r>
            <a:pPr algn="l" indent="0" marL="0">
              <a:lnSpc>
                <a:spcPct val="104000"/>
              </a:lnSpc>
              <a:buNone/>
            </a:pPr>
            <a:r>
              <a:rPr lang="en-US" sz="1800" dirty="0">
                <a:solidFill>
                  <a:srgbClr val="00002E"/>
                </a:solidFill>
                <a:latin typeface="Nunito SemiBold" pitchFamily="34" charset="0"/>
                <a:ea typeface="Nunito SemiBold" pitchFamily="34" charset="-122"/>
                <a:cs typeface="Nunito SemiBold" pitchFamily="34" charset="-120"/>
              </a:rPr>
              <a:t> Почвенная</a:t>
            </a:r>
            <a:endParaRPr lang="en-US" sz="1800" dirty="0"/>
          </a:p>
        </p:txBody>
      </p:sp>
      <p:sp>
        <p:nvSpPr>
          <p:cNvPr id="12" name="Text 10"/>
          <p:cNvSpPr/>
          <p:nvPr/>
        </p:nvSpPr>
        <p:spPr>
          <a:xfrm>
            <a:off x="916560" y="4924723"/>
            <a:ext cx="4861101" cy="3191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550" dirty="0">
                <a:solidFill>
                  <a:srgbClr val="00002E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Толща земли и подземные ходы</a:t>
            </a:r>
            <a:endParaRPr lang="en-US" sz="1550" dirty="0"/>
          </a:p>
        </p:txBody>
      </p:sp>
      <p:sp>
        <p:nvSpPr>
          <p:cNvPr id="13" name="Shape 11"/>
          <p:cNvSpPr/>
          <p:nvPr/>
        </p:nvSpPr>
        <p:spPr>
          <a:xfrm>
            <a:off x="6195560" y="4293295"/>
            <a:ext cx="5298049" cy="1169095"/>
          </a:xfrm>
          <a:prstGeom prst="roundRect">
            <a:avLst>
              <a:gd name="adj" fmla="val 25594"/>
            </a:avLst>
          </a:prstGeom>
          <a:solidFill>
            <a:srgbClr val="F3F3FF"/>
          </a:solidFill>
          <a:ln w="19050">
            <a:solidFill>
              <a:srgbClr val="2D4DF2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6414034" y="4511774"/>
            <a:ext cx="4861101" cy="2932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80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🦠</a:t>
            </a:r>
            <a:pPr algn="l" indent="0" marL="0">
              <a:lnSpc>
                <a:spcPct val="104000"/>
              </a:lnSpc>
              <a:buNone/>
            </a:pPr>
            <a:r>
              <a:rPr lang="en-US" sz="1800" dirty="0">
                <a:solidFill>
                  <a:srgbClr val="00002E"/>
                </a:solidFill>
                <a:latin typeface="Nunito SemiBold" pitchFamily="34" charset="0"/>
                <a:ea typeface="Nunito SemiBold" pitchFamily="34" charset="-122"/>
                <a:cs typeface="Nunito SemiBold" pitchFamily="34" charset="-120"/>
              </a:rPr>
              <a:t> Организменная</a:t>
            </a:r>
            <a:endParaRPr lang="en-US" sz="1800" dirty="0"/>
          </a:p>
        </p:txBody>
      </p:sp>
      <p:sp>
        <p:nvSpPr>
          <p:cNvPr id="15" name="Text 13"/>
          <p:cNvSpPr/>
          <p:nvPr/>
        </p:nvSpPr>
        <p:spPr>
          <a:xfrm>
            <a:off x="6414034" y="4924723"/>
            <a:ext cx="4861101" cy="3191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550" dirty="0">
                <a:solidFill>
                  <a:srgbClr val="00002E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Внутри других живых существ</a:t>
            </a:r>
            <a:endParaRPr lang="en-US" sz="15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4571886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269971" y="2507258"/>
            <a:ext cx="6223638" cy="58668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3650" dirty="0">
                <a:solidFill>
                  <a:srgbClr val="00002E"/>
                </a:solidFill>
                <a:latin typeface="Nunito SemiBold" pitchFamily="34" charset="0"/>
                <a:ea typeface="Nunito SemiBold" pitchFamily="34" charset="-122"/>
                <a:cs typeface="Nunito SemiBold" pitchFamily="34" charset="-120"/>
              </a:rPr>
              <a:t>Водная среда</a:t>
            </a:r>
            <a:endParaRPr lang="en-US" sz="3650" dirty="0"/>
          </a:p>
        </p:txBody>
      </p:sp>
      <p:sp>
        <p:nvSpPr>
          <p:cNvPr id="4" name="Text 1"/>
          <p:cNvSpPr/>
          <p:nvPr/>
        </p:nvSpPr>
        <p:spPr>
          <a:xfrm>
            <a:off x="5269971" y="3393083"/>
            <a:ext cx="6223638" cy="95756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550" dirty="0">
                <a:solidFill>
                  <a:srgbClr val="00002E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Это самая древняя среда обитания. Она отличается высокой плотностью, сильными перепадами давления, недостатком кислорода и света на больших глубинах.</a:t>
            </a:r>
            <a:endParaRPr lang="en-US" sz="15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98086" y="555327"/>
            <a:ext cx="10795524" cy="51157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3200" dirty="0">
                <a:solidFill>
                  <a:srgbClr val="00002E"/>
                </a:solidFill>
                <a:latin typeface="Nunito SemiBold" pitchFamily="34" charset="0"/>
                <a:ea typeface="Nunito SemiBold" pitchFamily="34" charset="-122"/>
                <a:cs typeface="Nunito SemiBold" pitchFamily="34" charset="-120"/>
              </a:rPr>
              <a:t>Приспособления к водной среде</a:t>
            </a:r>
            <a:endParaRPr lang="en-US" sz="3200" dirty="0"/>
          </a:p>
        </p:txBody>
      </p:sp>
      <p:sp>
        <p:nvSpPr>
          <p:cNvPr id="3" name="Shape 1"/>
          <p:cNvSpPr/>
          <p:nvPr/>
        </p:nvSpPr>
        <p:spPr>
          <a:xfrm>
            <a:off x="572875" y="1294309"/>
            <a:ext cx="5436059" cy="5008265"/>
          </a:xfrm>
          <a:prstGeom prst="roundRect">
            <a:avLst>
              <a:gd name="adj" fmla="val 8334"/>
            </a:avLst>
          </a:prstGeom>
          <a:solidFill>
            <a:srgbClr val="2D4DF2">
              <a:alpha val="75000"/>
            </a:srgbClr>
          </a:solidFill>
          <a:ln/>
        </p:spPr>
      </p:sp>
      <p:sp>
        <p:nvSpPr>
          <p:cNvPr id="4" name="Text 2"/>
          <p:cNvSpPr/>
          <p:nvPr/>
        </p:nvSpPr>
        <p:spPr>
          <a:xfrm>
            <a:off x="746702" y="1445915"/>
            <a:ext cx="5088406" cy="2556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600" dirty="0">
                <a:solidFill>
                  <a:srgbClr val="FFFFFF"/>
                </a:solidFill>
                <a:latin typeface="Nunito SemiBold" pitchFamily="34" charset="0"/>
                <a:ea typeface="Nunito SemiBold" pitchFamily="34" charset="-122"/>
                <a:cs typeface="Nunito SemiBold" pitchFamily="34" charset="-120"/>
              </a:rPr>
              <a:t>Ключевые адаптации</a:t>
            </a:r>
            <a:endParaRPr lang="en-US" sz="1600" dirty="0"/>
          </a:p>
        </p:txBody>
      </p:sp>
      <p:sp>
        <p:nvSpPr>
          <p:cNvPr id="5" name="Shape 3"/>
          <p:cNvSpPr/>
          <p:nvPr/>
        </p:nvSpPr>
        <p:spPr>
          <a:xfrm>
            <a:off x="746702" y="1872159"/>
            <a:ext cx="391309" cy="391319"/>
          </a:xfrm>
          <a:prstGeom prst="ellipse">
            <a:avLst/>
          </a:prstGeom>
          <a:solidFill>
            <a:srgbClr val="2D4DF2"/>
          </a:solidFill>
          <a:ln w="19050">
            <a:solidFill>
              <a:srgbClr val="2D4DF2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819626" y="1914376"/>
            <a:ext cx="245461" cy="306884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900" dirty="0">
                <a:solidFill>
                  <a:srgbClr val="FFFFFF"/>
                </a:solidFill>
                <a:latin typeface="Nunito SemiBold" pitchFamily="34" charset="0"/>
                <a:ea typeface="Nunito SemiBold" pitchFamily="34" charset="-122"/>
                <a:cs typeface="Nunito SemiBold" pitchFamily="34" charset="-120"/>
              </a:rPr>
              <a:t>1</a:t>
            </a:r>
            <a:endParaRPr lang="en-US" sz="1900" dirty="0"/>
          </a:p>
        </p:txBody>
      </p:sp>
      <p:sp>
        <p:nvSpPr>
          <p:cNvPr id="7" name="Text 5"/>
          <p:cNvSpPr/>
          <p:nvPr/>
        </p:nvSpPr>
        <p:spPr>
          <a:xfrm>
            <a:off x="1289613" y="1931888"/>
            <a:ext cx="4545494" cy="2556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600" dirty="0">
                <a:solidFill>
                  <a:srgbClr val="FFFFFF"/>
                </a:solidFill>
                <a:latin typeface="Nunito SemiBold" pitchFamily="34" charset="0"/>
                <a:ea typeface="Nunito SemiBold" pitchFamily="34" charset="-122"/>
                <a:cs typeface="Nunito SemiBold" pitchFamily="34" charset="-120"/>
              </a:rPr>
              <a:t>Обтекаемая форма тела</a:t>
            </a:r>
            <a:endParaRPr lang="en-US" sz="1600" dirty="0"/>
          </a:p>
        </p:txBody>
      </p:sp>
      <p:sp>
        <p:nvSpPr>
          <p:cNvPr id="8" name="Text 6"/>
          <p:cNvSpPr/>
          <p:nvPr/>
        </p:nvSpPr>
        <p:spPr>
          <a:xfrm>
            <a:off x="1289613" y="2339181"/>
            <a:ext cx="4545494" cy="2604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5000"/>
              </a:lnSpc>
              <a:buNone/>
            </a:pPr>
            <a:r>
              <a:rPr lang="en-US" sz="1350" dirty="0">
                <a:solidFill>
                  <a:srgbClr val="FFFFFF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Как торпеда — для быстрого движения в воде</a:t>
            </a:r>
            <a:endParaRPr lang="en-US" sz="1350" dirty="0"/>
          </a:p>
        </p:txBody>
      </p:sp>
      <p:sp>
        <p:nvSpPr>
          <p:cNvPr id="9" name="Shape 7"/>
          <p:cNvSpPr/>
          <p:nvPr/>
        </p:nvSpPr>
        <p:spPr>
          <a:xfrm>
            <a:off x="746702" y="2902843"/>
            <a:ext cx="391309" cy="391319"/>
          </a:xfrm>
          <a:prstGeom prst="ellipse">
            <a:avLst/>
          </a:prstGeom>
          <a:solidFill>
            <a:srgbClr val="2D4DF2"/>
          </a:solidFill>
          <a:ln w="19050">
            <a:solidFill>
              <a:srgbClr val="018CE1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819626" y="2945061"/>
            <a:ext cx="245461" cy="306884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900" dirty="0">
                <a:solidFill>
                  <a:srgbClr val="FFFFFF"/>
                </a:solidFill>
                <a:latin typeface="Nunito SemiBold" pitchFamily="34" charset="0"/>
                <a:ea typeface="Nunito SemiBold" pitchFamily="34" charset="-122"/>
                <a:cs typeface="Nunito SemiBold" pitchFamily="34" charset="-120"/>
              </a:rPr>
              <a:t>2</a:t>
            </a:r>
            <a:endParaRPr lang="en-US" sz="1900" dirty="0"/>
          </a:p>
        </p:txBody>
      </p:sp>
      <p:sp>
        <p:nvSpPr>
          <p:cNvPr id="11" name="Text 9"/>
          <p:cNvSpPr/>
          <p:nvPr/>
        </p:nvSpPr>
        <p:spPr>
          <a:xfrm>
            <a:off x="1289613" y="2962573"/>
            <a:ext cx="4545494" cy="2556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600" dirty="0">
                <a:solidFill>
                  <a:srgbClr val="FFFFFF"/>
                </a:solidFill>
                <a:latin typeface="Nunito SemiBold" pitchFamily="34" charset="0"/>
                <a:ea typeface="Nunito SemiBold" pitchFamily="34" charset="-122"/>
                <a:cs typeface="Nunito SemiBold" pitchFamily="34" charset="-120"/>
              </a:rPr>
              <a:t>Жабры</a:t>
            </a:r>
            <a:endParaRPr lang="en-US" sz="1600" dirty="0"/>
          </a:p>
        </p:txBody>
      </p:sp>
      <p:sp>
        <p:nvSpPr>
          <p:cNvPr id="12" name="Text 10"/>
          <p:cNvSpPr/>
          <p:nvPr/>
        </p:nvSpPr>
        <p:spPr>
          <a:xfrm>
            <a:off x="1289613" y="3369866"/>
            <a:ext cx="4545494" cy="2604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5000"/>
              </a:lnSpc>
              <a:buNone/>
            </a:pPr>
            <a:r>
              <a:rPr lang="en-US" sz="1350" dirty="0">
                <a:solidFill>
                  <a:srgbClr val="FFFFFF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Для дыхания растворённым в воде кислородом</a:t>
            </a:r>
            <a:endParaRPr lang="en-US" sz="1350" dirty="0"/>
          </a:p>
        </p:txBody>
      </p:sp>
      <p:sp>
        <p:nvSpPr>
          <p:cNvPr id="13" name="Shape 11"/>
          <p:cNvSpPr/>
          <p:nvPr/>
        </p:nvSpPr>
        <p:spPr>
          <a:xfrm>
            <a:off x="746702" y="3933527"/>
            <a:ext cx="391309" cy="391319"/>
          </a:xfrm>
          <a:prstGeom prst="ellipse">
            <a:avLst/>
          </a:prstGeom>
          <a:solidFill>
            <a:srgbClr val="2D4DF2"/>
          </a:solidFill>
          <a:ln w="19050">
            <a:solidFill>
              <a:srgbClr val="DA33BF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19626" y="3975745"/>
            <a:ext cx="245461" cy="306884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900" dirty="0">
                <a:solidFill>
                  <a:srgbClr val="FFFFFF"/>
                </a:solidFill>
                <a:latin typeface="Nunito SemiBold" pitchFamily="34" charset="0"/>
                <a:ea typeface="Nunito SemiBold" pitchFamily="34" charset="-122"/>
                <a:cs typeface="Nunito SemiBold" pitchFamily="34" charset="-120"/>
              </a:rPr>
              <a:t>3</a:t>
            </a:r>
            <a:endParaRPr lang="en-US" sz="1900" dirty="0"/>
          </a:p>
        </p:txBody>
      </p:sp>
      <p:sp>
        <p:nvSpPr>
          <p:cNvPr id="15" name="Text 13"/>
          <p:cNvSpPr/>
          <p:nvPr/>
        </p:nvSpPr>
        <p:spPr>
          <a:xfrm>
            <a:off x="1289613" y="3993257"/>
            <a:ext cx="4545494" cy="2556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600" dirty="0">
                <a:solidFill>
                  <a:srgbClr val="FFFFFF"/>
                </a:solidFill>
                <a:latin typeface="Nunito SemiBold" pitchFamily="34" charset="0"/>
                <a:ea typeface="Nunito SemiBold" pitchFamily="34" charset="-122"/>
                <a:cs typeface="Nunito SemiBold" pitchFamily="34" charset="-120"/>
              </a:rPr>
              <a:t>Ласты, плавники, перепонки</a:t>
            </a:r>
            <a:endParaRPr lang="en-US" sz="1600" dirty="0"/>
          </a:p>
        </p:txBody>
      </p:sp>
      <p:sp>
        <p:nvSpPr>
          <p:cNvPr id="16" name="Text 14"/>
          <p:cNvSpPr/>
          <p:nvPr/>
        </p:nvSpPr>
        <p:spPr>
          <a:xfrm>
            <a:off x="1289613" y="4400550"/>
            <a:ext cx="4545494" cy="52089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5000"/>
              </a:lnSpc>
              <a:buNone/>
            </a:pPr>
            <a:r>
              <a:rPr lang="en-US" sz="1350" dirty="0">
                <a:solidFill>
                  <a:srgbClr val="FFFFFF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Для эффективного передвижения (рыбы, дельфины, пингвины)</a:t>
            </a:r>
            <a:endParaRPr lang="en-US" sz="1350" dirty="0"/>
          </a:p>
        </p:txBody>
      </p:sp>
      <p:pic>
        <p:nvPicPr>
          <p:cNvPr id="17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314322" y="1464866"/>
            <a:ext cx="4667034" cy="4667151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4571886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269971" y="2507258"/>
            <a:ext cx="6223638" cy="58668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3650" dirty="0">
                <a:solidFill>
                  <a:srgbClr val="00002E"/>
                </a:solidFill>
                <a:latin typeface="Nunito SemiBold" pitchFamily="34" charset="0"/>
                <a:ea typeface="Nunito SemiBold" pitchFamily="34" charset="-122"/>
                <a:cs typeface="Nunito SemiBold" pitchFamily="34" charset="-120"/>
              </a:rPr>
              <a:t>Наземно-воздушная среда</a:t>
            </a:r>
            <a:endParaRPr lang="en-US" sz="3650" dirty="0"/>
          </a:p>
        </p:txBody>
      </p:sp>
      <p:sp>
        <p:nvSpPr>
          <p:cNvPr id="4" name="Text 1"/>
          <p:cNvSpPr/>
          <p:nvPr/>
        </p:nvSpPr>
        <p:spPr>
          <a:xfrm>
            <a:off x="5269971" y="3393083"/>
            <a:ext cx="6223638" cy="95756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550" dirty="0">
                <a:solidFill>
                  <a:srgbClr val="00002E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Здесь много кислорода и света, но часто меняется температура и влажность. Это самая разнообразная среда, где животные должны спасаться от жары, холода и засухи.</a:t>
            </a:r>
            <a:endParaRPr lang="en-US" sz="15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4571886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269971" y="591840"/>
            <a:ext cx="6223638" cy="103941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3250" dirty="0">
                <a:solidFill>
                  <a:srgbClr val="00002E"/>
                </a:solidFill>
                <a:latin typeface="Nunito SemiBold" pitchFamily="34" charset="0"/>
                <a:ea typeface="Nunito SemiBold" pitchFamily="34" charset="-122"/>
                <a:cs typeface="Nunito SemiBold" pitchFamily="34" charset="-120"/>
              </a:rPr>
              <a:t>Приспособления к наземно-воздушной среде</a:t>
            </a:r>
            <a:endParaRPr lang="en-US" sz="3250" dirty="0"/>
          </a:p>
        </p:txBody>
      </p:sp>
      <p:pic>
        <p:nvPicPr>
          <p:cNvPr id="4" name="Image 1" descr="preencoded.png">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269971" y="1866106"/>
            <a:ext cx="441810" cy="441821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5269971" y="2503587"/>
            <a:ext cx="6223638" cy="25995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600" dirty="0">
                <a:solidFill>
                  <a:srgbClr val="00002E"/>
                </a:solidFill>
                <a:latin typeface="Nunito SemiBold" pitchFamily="34" charset="0"/>
                <a:ea typeface="Nunito SemiBold" pitchFamily="34" charset="-122"/>
                <a:cs typeface="Nunito SemiBold" pitchFamily="34" charset="-120"/>
              </a:rPr>
              <a:t>Прочный скелет</a:t>
            </a:r>
            <a:endParaRPr lang="en-US" sz="1600" dirty="0"/>
          </a:p>
        </p:txBody>
      </p:sp>
      <p:sp>
        <p:nvSpPr>
          <p:cNvPr id="6" name="Text 2"/>
          <p:cNvSpPr/>
          <p:nvPr/>
        </p:nvSpPr>
        <p:spPr>
          <a:xfrm>
            <a:off x="5269971" y="2857401"/>
            <a:ext cx="6223638" cy="2666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6000"/>
              </a:lnSpc>
              <a:buNone/>
            </a:pPr>
            <a:r>
              <a:rPr lang="en-US" sz="1350" dirty="0">
                <a:solidFill>
                  <a:srgbClr val="00002E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Обеспечивает опору тела в условиях земного притяжения</a:t>
            </a:r>
            <a:endParaRPr lang="en-US" sz="1350" dirty="0"/>
          </a:p>
        </p:txBody>
      </p:sp>
      <p:pic>
        <p:nvPicPr>
          <p:cNvPr id="7" name="Image 2" descr="preencoded.png">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269971" y="3437136"/>
            <a:ext cx="441810" cy="441821"/>
          </a:xfrm>
          <a:prstGeom prst="rect">
            <a:avLst/>
          </a:prstGeom>
        </p:spPr>
      </p:pic>
      <p:sp>
        <p:nvSpPr>
          <p:cNvPr id="8" name="Text 3"/>
          <p:cNvSpPr/>
          <p:nvPr/>
        </p:nvSpPr>
        <p:spPr>
          <a:xfrm>
            <a:off x="5269971" y="4074616"/>
            <a:ext cx="6223638" cy="25995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600" dirty="0">
                <a:solidFill>
                  <a:srgbClr val="00002E"/>
                </a:solidFill>
                <a:latin typeface="Nunito SemiBold" pitchFamily="34" charset="0"/>
                <a:ea typeface="Nunito SemiBold" pitchFamily="34" charset="-122"/>
                <a:cs typeface="Nunito SemiBold" pitchFamily="34" charset="-120"/>
              </a:rPr>
              <a:t>Лёгкие</a:t>
            </a:r>
            <a:endParaRPr lang="en-US" sz="1600" dirty="0"/>
          </a:p>
        </p:txBody>
      </p:sp>
      <p:sp>
        <p:nvSpPr>
          <p:cNvPr id="9" name="Text 4"/>
          <p:cNvSpPr/>
          <p:nvPr/>
        </p:nvSpPr>
        <p:spPr>
          <a:xfrm>
            <a:off x="5269971" y="4428430"/>
            <a:ext cx="6223638" cy="2666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6000"/>
              </a:lnSpc>
              <a:buNone/>
            </a:pPr>
            <a:r>
              <a:rPr lang="en-US" sz="1350" dirty="0">
                <a:solidFill>
                  <a:srgbClr val="00002E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Для дыхания кислородом воздуха</a:t>
            </a:r>
            <a:endParaRPr lang="en-US" sz="1350" dirty="0"/>
          </a:p>
        </p:txBody>
      </p:sp>
      <p:pic>
        <p:nvPicPr>
          <p:cNvPr id="10" name="Image 3" descr="preencoded.png">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269971" y="5008166"/>
            <a:ext cx="441810" cy="441821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5269971" y="5645646"/>
            <a:ext cx="6223638" cy="25995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600" dirty="0">
                <a:solidFill>
                  <a:srgbClr val="00002E"/>
                </a:solidFill>
                <a:latin typeface="Nunito SemiBold" pitchFamily="34" charset="0"/>
                <a:ea typeface="Nunito SemiBold" pitchFamily="34" charset="-122"/>
                <a:cs typeface="Nunito SemiBold" pitchFamily="34" charset="-120"/>
              </a:rPr>
              <a:t>Покровы тела</a:t>
            </a:r>
            <a:endParaRPr lang="en-US" sz="1600" dirty="0"/>
          </a:p>
        </p:txBody>
      </p:sp>
      <p:sp>
        <p:nvSpPr>
          <p:cNvPr id="12" name="Text 6"/>
          <p:cNvSpPr/>
          <p:nvPr/>
        </p:nvSpPr>
        <p:spPr>
          <a:xfrm>
            <a:off x="5269971" y="5999460"/>
            <a:ext cx="6223638" cy="2666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6000"/>
              </a:lnSpc>
              <a:buNone/>
            </a:pPr>
            <a:r>
              <a:rPr lang="en-US" sz="1350" dirty="0">
                <a:solidFill>
                  <a:srgbClr val="00002E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Шерсть, перья или чешуя защищают от перепадов температур</a:t>
            </a:r>
            <a:endParaRPr lang="en-US" sz="13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98086" y="774998"/>
            <a:ext cx="4377223" cy="4377333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767144" y="753170"/>
            <a:ext cx="5732716" cy="54868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3450" dirty="0">
                <a:solidFill>
                  <a:srgbClr val="00002E"/>
                </a:solidFill>
                <a:latin typeface="Nunito SemiBold" pitchFamily="34" charset="0"/>
                <a:ea typeface="Nunito SemiBold" pitchFamily="34" charset="-122"/>
                <a:cs typeface="Nunito SemiBold" pitchFamily="34" charset="-120"/>
              </a:rPr>
              <a:t>Почвенная среда</a:t>
            </a:r>
            <a:endParaRPr lang="en-US" sz="3450" dirty="0"/>
          </a:p>
        </p:txBody>
      </p:sp>
      <p:sp>
        <p:nvSpPr>
          <p:cNvPr id="4" name="Text 1"/>
          <p:cNvSpPr/>
          <p:nvPr/>
        </p:nvSpPr>
        <p:spPr>
          <a:xfrm>
            <a:off x="5767144" y="1476276"/>
            <a:ext cx="5732716" cy="57745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9000"/>
              </a:lnSpc>
              <a:buNone/>
            </a:pPr>
            <a:r>
              <a:rPr lang="en-US" sz="1450" dirty="0">
                <a:solidFill>
                  <a:srgbClr val="00002E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Почва — очень плотная среда. Здесь всегда темно, мало кислорода, но зато нет резких колебаний температуры, как на поверхности.</a:t>
            </a:r>
            <a:endParaRPr lang="en-US" sz="1450" dirty="0"/>
          </a:p>
        </p:txBody>
      </p:sp>
      <p:pic>
        <p:nvPicPr>
          <p:cNvPr id="5" name="Image 1" descr="preencoded.png">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767144" y="2249984"/>
            <a:ext cx="5732716" cy="1161355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6080667" y="2461915"/>
            <a:ext cx="5207267" cy="2743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70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🌑</a:t>
            </a:r>
            <a:pPr algn="l" indent="0" marL="0">
              <a:lnSpc>
                <a:spcPct val="104000"/>
              </a:lnSpc>
              <a:buNone/>
            </a:pPr>
            <a:r>
              <a:rPr lang="en-US" sz="1700" dirty="0">
                <a:solidFill>
                  <a:srgbClr val="00002E"/>
                </a:solidFill>
                <a:latin typeface="Nunito SemiBold" pitchFamily="34" charset="0"/>
                <a:ea typeface="Nunito SemiBold" pitchFamily="34" charset="-122"/>
                <a:cs typeface="Nunito SemiBold" pitchFamily="34" charset="-120"/>
              </a:rPr>
              <a:t> Темнота</a:t>
            </a:r>
            <a:endParaRPr lang="en-US" sz="1700" dirty="0"/>
          </a:p>
        </p:txBody>
      </p:sp>
      <p:sp>
        <p:nvSpPr>
          <p:cNvPr id="7" name="Text 3"/>
          <p:cNvSpPr/>
          <p:nvPr/>
        </p:nvSpPr>
        <p:spPr>
          <a:xfrm>
            <a:off x="6080667" y="2910681"/>
            <a:ext cx="5207267" cy="28872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9000"/>
              </a:lnSpc>
              <a:buNone/>
            </a:pPr>
            <a:r>
              <a:rPr lang="en-US" sz="1450" dirty="0">
                <a:solidFill>
                  <a:srgbClr val="00002E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Полное отсутствие света</a:t>
            </a:r>
            <a:endParaRPr lang="en-US" sz="1450" dirty="0"/>
          </a:p>
        </p:txBody>
      </p:sp>
      <p:pic>
        <p:nvPicPr>
          <p:cNvPr id="8" name="Image 2" descr="preencoded.png">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767144" y="3585766"/>
            <a:ext cx="5732716" cy="1161355"/>
          </a:xfrm>
          <a:prstGeom prst="rect">
            <a:avLst/>
          </a:prstGeom>
        </p:spPr>
      </p:pic>
      <p:sp>
        <p:nvSpPr>
          <p:cNvPr id="9" name="Text 4"/>
          <p:cNvSpPr/>
          <p:nvPr/>
        </p:nvSpPr>
        <p:spPr>
          <a:xfrm>
            <a:off x="6080667" y="3797697"/>
            <a:ext cx="5207267" cy="2743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70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💨</a:t>
            </a:r>
            <a:pPr algn="l" indent="0" marL="0">
              <a:lnSpc>
                <a:spcPct val="104000"/>
              </a:lnSpc>
              <a:buNone/>
            </a:pPr>
            <a:r>
              <a:rPr lang="en-US" sz="1700" dirty="0">
                <a:solidFill>
                  <a:srgbClr val="00002E"/>
                </a:solidFill>
                <a:latin typeface="Nunito SemiBold" pitchFamily="34" charset="0"/>
                <a:ea typeface="Nunito SemiBold" pitchFamily="34" charset="-122"/>
                <a:cs typeface="Nunito SemiBold" pitchFamily="34" charset="-120"/>
              </a:rPr>
              <a:t> Мало кислорода</a:t>
            </a:r>
            <a:endParaRPr lang="en-US" sz="1700" dirty="0"/>
          </a:p>
        </p:txBody>
      </p:sp>
      <p:sp>
        <p:nvSpPr>
          <p:cNvPr id="10" name="Text 5"/>
          <p:cNvSpPr/>
          <p:nvPr/>
        </p:nvSpPr>
        <p:spPr>
          <a:xfrm>
            <a:off x="6080667" y="4246463"/>
            <a:ext cx="5207267" cy="28872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9000"/>
              </a:lnSpc>
              <a:buNone/>
            </a:pPr>
            <a:r>
              <a:rPr lang="en-US" sz="1450" dirty="0">
                <a:solidFill>
                  <a:srgbClr val="00002E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Ограниченный газообмен</a:t>
            </a:r>
            <a:endParaRPr lang="en-US" sz="1450" dirty="0"/>
          </a:p>
        </p:txBody>
      </p:sp>
      <p:pic>
        <p:nvPicPr>
          <p:cNvPr id="11" name="Image 3" descr="preencoded.png">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767144" y="4921548"/>
            <a:ext cx="5732716" cy="1161355"/>
          </a:xfrm>
          <a:prstGeom prst="rect">
            <a:avLst/>
          </a:prstGeom>
        </p:spPr>
      </p:pic>
      <p:sp>
        <p:nvSpPr>
          <p:cNvPr id="12" name="Text 6"/>
          <p:cNvSpPr/>
          <p:nvPr/>
        </p:nvSpPr>
        <p:spPr>
          <a:xfrm>
            <a:off x="6080667" y="5133479"/>
            <a:ext cx="5207267" cy="2743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70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🌡️</a:t>
            </a:r>
            <a:pPr algn="l" indent="0" marL="0">
              <a:lnSpc>
                <a:spcPct val="104000"/>
              </a:lnSpc>
              <a:buNone/>
            </a:pPr>
            <a:r>
              <a:rPr lang="en-US" sz="1700" dirty="0">
                <a:solidFill>
                  <a:srgbClr val="00002E"/>
                </a:solidFill>
                <a:latin typeface="Nunito SemiBold" pitchFamily="34" charset="0"/>
                <a:ea typeface="Nunito SemiBold" pitchFamily="34" charset="-122"/>
                <a:cs typeface="Nunito SemiBold" pitchFamily="34" charset="-120"/>
              </a:rPr>
              <a:t> Стабильная температура</a:t>
            </a:r>
            <a:endParaRPr lang="en-US" sz="1700" dirty="0"/>
          </a:p>
        </p:txBody>
      </p:sp>
      <p:sp>
        <p:nvSpPr>
          <p:cNvPr id="13" name="Text 7"/>
          <p:cNvSpPr/>
          <p:nvPr/>
        </p:nvSpPr>
        <p:spPr>
          <a:xfrm>
            <a:off x="6080667" y="5582245"/>
            <a:ext cx="5207267" cy="28872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9000"/>
              </a:lnSpc>
              <a:buNone/>
            </a:pPr>
            <a:r>
              <a:rPr lang="en-US" sz="1450" dirty="0">
                <a:solidFill>
                  <a:srgbClr val="00002E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Нет резких перепадов</a:t>
            </a:r>
            <a:endParaRPr lang="en-US" sz="14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16</Slides>
  <Notes>16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9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lastModifiedBy/>
  <cp:revision>1</cp:revision>
  <dcterms:created xsi:type="dcterms:W3CDTF">2026-08-31T08:36:58Z</dcterms:created>
  <dcterms:modified xsi:type="dcterms:W3CDTF">2026-08-31T08:36:58Z</dcterms:modified>
</cp:coreProperties>
</file>