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embeddedFontLst>
    <p:embeddedFont>
      <p:font typeface="Noto Serif SC Bold"/>
      <p:regular r:id="rId22"/>
    </p:embeddedFont>
    <p:embeddedFont>
      <p:font typeface="Geist"/>
      <p:regular r:id="rId23"/>
    </p:embeddedFont>
    <p:embeddedFont>
      <p:font typeface="Geist Bold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2" Type="http://schemas.openxmlformats.org/officeDocument/2006/relationships/font" Target="fonts/font1.fntdata"/><Relationship Id="rId23" Type="http://schemas.openxmlformats.org/officeDocument/2006/relationships/font" Target="fonts/font2.fntdata"/><Relationship Id="rId2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3-1.png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4-1.png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5-1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6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F9F2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svg"/><Relationship Id="rId4" Type="http://schemas.openxmlformats.org/officeDocument/2006/relationships/image" Target="../media/image-13-4.png"/><Relationship Id="rId5" Type="http://schemas.openxmlformats.org/officeDocument/2006/relationships/image" Target="../media/image-13-5.svg"/><Relationship Id="rId6" Type="http://schemas.openxmlformats.org/officeDocument/2006/relationships/image" Target="../media/image-13-6.png"/><Relationship Id="rId7" Type="http://schemas.openxmlformats.org/officeDocument/2006/relationships/image" Target="../media/image-13-7.svg"/><Relationship Id="rId8" Type="http://schemas.openxmlformats.org/officeDocument/2006/relationships/image" Target="../media/image-13-8.png"/><Relationship Id="rId9" Type="http://schemas.openxmlformats.org/officeDocument/2006/relationships/image" Target="../media/image-13-9.svg"/><Relationship Id="rId10" Type="http://schemas.openxmlformats.org/officeDocument/2006/relationships/slideLayout" Target="../slideLayouts/slideLayout14.xml"/><Relationship Id="rId11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6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svg"/><Relationship Id="rId4" Type="http://schemas.openxmlformats.org/officeDocument/2006/relationships/image" Target="../media/image-3-4.png"/><Relationship Id="rId5" Type="http://schemas.openxmlformats.org/officeDocument/2006/relationships/image" Target="../media/image-3-5.svg"/><Relationship Id="rId6" Type="http://schemas.openxmlformats.org/officeDocument/2006/relationships/slideLayout" Target="../slideLayouts/slideLayout4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slideLayout" Target="../slideLayouts/slideLayout6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545358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Животные, занесённые в Красную книгу России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4010124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Редкие виды и наша ответственность перед природой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619845"/>
            <a:ext cx="6669516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Стерх — Белый журавль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493963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Эндемик России: гнездится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только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на севере нашей страны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009007"/>
            <a:ext cx="6296860" cy="2229048"/>
          </a:xfrm>
          <a:prstGeom prst="roundRect">
            <a:avLst>
              <a:gd name="adj" fmla="val 7632"/>
            </a:avLst>
          </a:prstGeom>
          <a:solidFill>
            <a:srgbClr val="D1EFE4"/>
          </a:solidFill>
          <a:ln w="6350">
            <a:solidFill>
              <a:srgbClr val="B7D5CA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67825" y="3015357"/>
            <a:ext cx="3142080" cy="1108174"/>
          </a:xfrm>
          <a:prstGeom prst="roundRect">
            <a:avLst>
              <a:gd name="adj" fmla="val 15351"/>
            </a:avLst>
          </a:prstGeom>
          <a:solidFill>
            <a:srgbClr val="D1EFE4"/>
          </a:solidFill>
          <a:ln/>
        </p:spPr>
      </p:sp>
      <p:sp>
        <p:nvSpPr>
          <p:cNvPr id="7" name="Text 4"/>
          <p:cNvSpPr/>
          <p:nvPr/>
        </p:nvSpPr>
        <p:spPr>
          <a:xfrm>
            <a:off x="856832" y="3204369"/>
            <a:ext cx="2378016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📏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Размах крыльев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56832" y="3632101"/>
            <a:ext cx="276406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До 2,5 метров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3809905" y="3015357"/>
            <a:ext cx="3142080" cy="1108174"/>
          </a:xfrm>
          <a:prstGeom prst="rect">
            <a:avLst/>
          </a:prstGeom>
          <a:solidFill>
            <a:srgbClr val="D1EFE4"/>
          </a:solidFill>
          <a:ln/>
        </p:spPr>
      </p:sp>
      <p:sp>
        <p:nvSpPr>
          <p:cNvPr id="10" name="Shape 7"/>
          <p:cNvSpPr/>
          <p:nvPr/>
        </p:nvSpPr>
        <p:spPr>
          <a:xfrm>
            <a:off x="3809905" y="3015357"/>
            <a:ext cx="25399" cy="1108174"/>
          </a:xfrm>
          <a:prstGeom prst="roundRect">
            <a:avLst>
              <a:gd name="adj" fmla="val 669778"/>
            </a:avLst>
          </a:prstGeom>
          <a:solidFill>
            <a:srgbClr val="B7D5CA"/>
          </a:solidFill>
          <a:ln/>
        </p:spPr>
      </p:sp>
      <p:sp>
        <p:nvSpPr>
          <p:cNvPr id="11" name="Text 8"/>
          <p:cNvSpPr/>
          <p:nvPr/>
        </p:nvSpPr>
        <p:spPr>
          <a:xfrm>
            <a:off x="3998912" y="3204369"/>
            <a:ext cx="2362637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🎯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Характер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3998912" y="3632101"/>
            <a:ext cx="276406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Очень осторожная птица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67825" y="4123531"/>
            <a:ext cx="6284160" cy="1108174"/>
          </a:xfrm>
          <a:prstGeom prst="rect">
            <a:avLst/>
          </a:prstGeom>
          <a:solidFill>
            <a:srgbClr val="D1EFE4"/>
          </a:solidFill>
          <a:ln/>
        </p:spPr>
      </p:sp>
      <p:sp>
        <p:nvSpPr>
          <p:cNvPr id="14" name="Shape 11"/>
          <p:cNvSpPr/>
          <p:nvPr/>
        </p:nvSpPr>
        <p:spPr>
          <a:xfrm>
            <a:off x="667825" y="4123531"/>
            <a:ext cx="6284160" cy="25400"/>
          </a:xfrm>
          <a:prstGeom prst="roundRect">
            <a:avLst>
              <a:gd name="adj" fmla="val 669751"/>
            </a:avLst>
          </a:prstGeom>
          <a:solidFill>
            <a:srgbClr val="B7D5CA"/>
          </a:solidFill>
          <a:ln/>
        </p:spPr>
      </p:sp>
      <p:sp>
        <p:nvSpPr>
          <p:cNvPr id="15" name="Text 12"/>
          <p:cNvSpPr/>
          <p:nvPr/>
        </p:nvSpPr>
        <p:spPr>
          <a:xfrm>
            <a:off x="856832" y="4312543"/>
            <a:ext cx="2362637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Статус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856832" y="4740275"/>
            <a:ext cx="59061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Исчезающий вид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473002"/>
            <a:ext cx="6903269" cy="39118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32251" y="1635820"/>
            <a:ext cx="4113804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Чёрный аист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8032251" y="2415480"/>
            <a:ext cx="350421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В отличие от белого аиста —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избегает людей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и селится в глухих лесах у водоёмов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8032251" y="3582591"/>
            <a:ext cx="3504219" cy="14089"/>
          </a:xfrm>
          <a:prstGeom prst="rect">
            <a:avLst/>
          </a:prstGeom>
          <a:solidFill>
            <a:srgbClr val="4B4A4A">
              <a:alpha val="50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8032251" y="3856534"/>
            <a:ext cx="3504219" cy="1341834"/>
          </a:xfrm>
          <a:prstGeom prst="roundRect">
            <a:avLst>
              <a:gd name="adj" fmla="val 12678"/>
            </a:avLst>
          </a:prstGeom>
          <a:solidFill>
            <a:srgbClr val="B6D6FC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1258" y="4143276"/>
            <a:ext cx="236234" cy="18901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646499" y="4073823"/>
            <a:ext cx="270096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Скрытная птица: увидеть её в природе — большая редкость и удача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399209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Утка-мандаринка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3273326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Самая яркая утка России — обитает в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дуплах деревьев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у лесных рек Приморья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4097139"/>
            <a:ext cx="1734598" cy="355203"/>
          </a:xfrm>
          <a:prstGeom prst="roundRect">
            <a:avLst>
              <a:gd name="adj" fmla="val 38314"/>
            </a:avLst>
          </a:prstGeom>
          <a:solidFill>
            <a:srgbClr val="CCFFEF"/>
          </a:solidFill>
          <a:ln/>
        </p:spPr>
      </p:sp>
      <p:sp>
        <p:nvSpPr>
          <p:cNvPr id="6" name="Text 3"/>
          <p:cNvSpPr/>
          <p:nvPr/>
        </p:nvSpPr>
        <p:spPr>
          <a:xfrm>
            <a:off x="5346765" y="4153793"/>
            <a:ext cx="2117374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СИМВОЛ ВЕРНОСТИ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7062412" y="4090789"/>
            <a:ext cx="1739757" cy="367903"/>
          </a:xfrm>
          <a:prstGeom prst="roundRect">
            <a:avLst>
              <a:gd name="adj" fmla="val 36992"/>
            </a:avLst>
          </a:prstGeom>
          <a:noFill/>
          <a:ln w="6350">
            <a:solidFill>
              <a:srgbClr val="00674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82166" y="4153793"/>
            <a:ext cx="2109834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006747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ПРИМОРСКИЙ КРАЙ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002705"/>
            <a:ext cx="6364724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Почему они исчезают?</a:t>
            </a:r>
            <a:endParaRPr lang="en-US" sz="37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1876822"/>
            <a:ext cx="472468" cy="4724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370177" y="1876822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Браконьерство</a:t>
            </a:r>
            <a:endParaRPr lang="en-US" sz="1850" dirty="0"/>
          </a:p>
        </p:txBody>
      </p:sp>
      <p:sp>
        <p:nvSpPr>
          <p:cNvPr id="6" name="Text 2"/>
          <p:cNvSpPr/>
          <p:nvPr/>
        </p:nvSpPr>
        <p:spPr>
          <a:xfrm>
            <a:off x="1370177" y="2285504"/>
            <a:ext cx="558815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Незаконная охота и торговля редкими видами</a:t>
            </a:r>
            <a:endParaRPr lang="en-US" sz="14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2965946"/>
            <a:ext cx="472468" cy="47248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370177" y="2965946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Вырубка лесов</a:t>
            </a:r>
            <a:endParaRPr lang="en-US" sz="1850" dirty="0"/>
          </a:p>
        </p:txBody>
      </p:sp>
      <p:sp>
        <p:nvSpPr>
          <p:cNvPr id="9" name="Text 4"/>
          <p:cNvSpPr/>
          <p:nvPr/>
        </p:nvSpPr>
        <p:spPr>
          <a:xfrm>
            <a:off x="1370177" y="3374628"/>
            <a:ext cx="558815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Разрушение привычной среды обитания</a:t>
            </a:r>
            <a:endParaRPr lang="en-US" sz="14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4055070"/>
            <a:ext cx="472468" cy="47248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370177" y="4055070"/>
            <a:ext cx="236263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Загрязнение</a:t>
            </a:r>
            <a:endParaRPr lang="en-US" sz="1850" dirty="0"/>
          </a:p>
        </p:txBody>
      </p:sp>
      <p:sp>
        <p:nvSpPr>
          <p:cNvPr id="12" name="Text 6"/>
          <p:cNvSpPr/>
          <p:nvPr/>
        </p:nvSpPr>
        <p:spPr>
          <a:xfrm>
            <a:off x="1370177" y="4463752"/>
            <a:ext cx="558815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Химические отходы в воде и почве</a:t>
            </a:r>
            <a:endParaRPr lang="en-US" sz="14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1475" y="5144195"/>
            <a:ext cx="472468" cy="47248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370177" y="5144195"/>
            <a:ext cx="2573174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Изменение климата</a:t>
            </a:r>
            <a:endParaRPr lang="en-US" sz="1850" dirty="0"/>
          </a:p>
        </p:txBody>
      </p:sp>
      <p:sp>
        <p:nvSpPr>
          <p:cNvPr id="15" name="Text 8"/>
          <p:cNvSpPr/>
          <p:nvPr/>
        </p:nvSpPr>
        <p:spPr>
          <a:xfrm>
            <a:off x="1370177" y="5552877"/>
            <a:ext cx="558815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Таяние льдов, засухи, наводнения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153418"/>
            <a:ext cx="6548571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Как мы можем помочь?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027535"/>
            <a:ext cx="378014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01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2323405"/>
            <a:ext cx="3053877" cy="2540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6" name="Text 3"/>
          <p:cNvSpPr/>
          <p:nvPr/>
        </p:nvSpPr>
        <p:spPr>
          <a:xfrm>
            <a:off x="661475" y="2468662"/>
            <a:ext cx="3053877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Поддерживать заповедники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661475" y="3172619"/>
            <a:ext cx="3053877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Особо охраняемые природные территории — дом для редких видов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3904359" y="2027535"/>
            <a:ext cx="378014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02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3904359" y="2323405"/>
            <a:ext cx="3053976" cy="2540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10" name="Text 7"/>
          <p:cNvSpPr/>
          <p:nvPr/>
        </p:nvSpPr>
        <p:spPr>
          <a:xfrm>
            <a:off x="3904359" y="2468662"/>
            <a:ext cx="270662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Помогать экофондам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3904359" y="2877344"/>
            <a:ext cx="305397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WWF России, «Амурский тигр», «Снежный барс»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661475" y="4410571"/>
            <a:ext cx="378014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Noto Serif SC Light" pitchFamily="34" charset="0"/>
                <a:ea typeface="Noto Serif SC Light" pitchFamily="34" charset="-122"/>
                <a:cs typeface="Noto Serif SC Light" pitchFamily="34" charset="-120"/>
              </a:rPr>
              <a:t>03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61475" y="4706441"/>
            <a:ext cx="6296860" cy="25400"/>
          </a:xfrm>
          <a:prstGeom prst="rect">
            <a:avLst/>
          </a:prstGeom>
          <a:solidFill>
            <a:srgbClr val="006747"/>
          </a:solidFill>
          <a:ln/>
        </p:spPr>
      </p:sp>
      <p:sp>
        <p:nvSpPr>
          <p:cNvPr id="14" name="Text 11"/>
          <p:cNvSpPr/>
          <p:nvPr/>
        </p:nvSpPr>
        <p:spPr>
          <a:xfrm>
            <a:off x="661475" y="4851698"/>
            <a:ext cx="3780338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Беречь природу каждый день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661475" y="5260380"/>
            <a:ext cx="629686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Не мусорить, экономить воду, сажать деревья</a:t>
            </a:r>
            <a:endParaRPr lang="en-US" sz="14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136676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Беречь природу — значит беречь Родину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516821" y="3601442"/>
            <a:ext cx="601339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Красная книга — это не просто список. Это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призыв к действию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для каждого из нас.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4928568" y="4418905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Редкие виды нуждаются в нашей защите </a:t>
            </a:r>
            <a:pPr algn="ctr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прямо сейчас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072455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Что такое Красная книга?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537222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Официальный список редких и исчезающих видов животных, растений и грибов России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354685"/>
            <a:ext cx="3053877" cy="1120874"/>
          </a:xfrm>
          <a:prstGeom prst="roundRect">
            <a:avLst>
              <a:gd name="adj" fmla="val 15177"/>
            </a:avLst>
          </a:prstGeom>
          <a:solidFill>
            <a:srgbClr val="D1EFE4"/>
          </a:solidFill>
          <a:ln w="6350">
            <a:solidFill>
              <a:srgbClr val="B7D5CA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56832" y="3550047"/>
            <a:ext cx="2362637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🔴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Исчезающие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56832" y="3977779"/>
            <a:ext cx="266316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Под критической угрозой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3904359" y="3354685"/>
            <a:ext cx="3053976" cy="1120874"/>
          </a:xfrm>
          <a:prstGeom prst="roundRect">
            <a:avLst>
              <a:gd name="adj" fmla="val 15177"/>
            </a:avLst>
          </a:prstGeom>
          <a:solidFill>
            <a:srgbClr val="D1EFE4"/>
          </a:solidFill>
          <a:ln w="6350">
            <a:solidFill>
              <a:srgbClr val="B7D5C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99715" y="3550047"/>
            <a:ext cx="2362637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🟠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Уязвимые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4099715" y="3977779"/>
            <a:ext cx="266326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Численность сокращается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61475" y="4664571"/>
            <a:ext cx="6296860" cy="1120874"/>
          </a:xfrm>
          <a:prstGeom prst="roundRect">
            <a:avLst>
              <a:gd name="adj" fmla="val 15177"/>
            </a:avLst>
          </a:prstGeom>
          <a:solidFill>
            <a:srgbClr val="D1EFE4"/>
          </a:solidFill>
          <a:ln w="6350">
            <a:solidFill>
              <a:srgbClr val="B7D5C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6832" y="4859933"/>
            <a:ext cx="2641732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🟢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Восстановленные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856832" y="5287665"/>
            <a:ext cx="59061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Численность растёт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747937"/>
            <a:ext cx="5334958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Амурский тигр</a:t>
            </a:r>
            <a:endParaRPr lang="en-US" sz="37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075" y="2622054"/>
            <a:ext cx="6322259" cy="115897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52079" y="2836466"/>
            <a:ext cx="4295171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🐯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Самая крупная кошка планеты</a:t>
            </a:r>
            <a:endParaRPr lang="en-US" sz="1850" dirty="0"/>
          </a:p>
        </p:txBody>
      </p:sp>
      <p:sp>
        <p:nvSpPr>
          <p:cNvPr id="6" name="Text 2"/>
          <p:cNvSpPr/>
          <p:nvPr/>
        </p:nvSpPr>
        <p:spPr>
          <a:xfrm>
            <a:off x="952079" y="3264198"/>
            <a:ext cx="579184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Обитает на Дальнем Востоке России</a:t>
            </a:r>
            <a:endParaRPr lang="en-US" sz="14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6075" y="3970040"/>
            <a:ext cx="6322259" cy="113992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952079" y="4184452"/>
            <a:ext cx="317204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95% мировой популяции</a:t>
            </a:r>
            <a:endParaRPr lang="en-US" sz="1850" dirty="0"/>
          </a:p>
        </p:txBody>
      </p:sp>
      <p:sp>
        <p:nvSpPr>
          <p:cNvPr id="9" name="Text 4"/>
          <p:cNvSpPr/>
          <p:nvPr/>
        </p:nvSpPr>
        <p:spPr>
          <a:xfrm>
            <a:off x="952079" y="4593134"/>
            <a:ext cx="5791849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Живут именно в России — около 600 особей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431951"/>
            <a:ext cx="644558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Снежный барс (Ирбис)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516821" y="3306068"/>
            <a:ext cx="662298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«Призрак гор» — его почти невозможно увидеть в дикой природе</a:t>
            </a:r>
            <a:endParaRPr lang="en-US" sz="1450" dirty="0"/>
          </a:p>
        </p:txBody>
      </p:sp>
      <p:sp>
        <p:nvSpPr>
          <p:cNvPr id="5" name="Text 2"/>
          <p:cNvSpPr/>
          <p:nvPr/>
        </p:nvSpPr>
        <p:spPr>
          <a:xfrm>
            <a:off x="5233360" y="3821113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Обитает в высокогорьях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Алтая и Саян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. Мастер маскировки среди скал и снегов.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473002"/>
            <a:ext cx="6903269" cy="39118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32251" y="1167904"/>
            <a:ext cx="3504219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Белый медведь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8032251" y="2538214"/>
            <a:ext cx="350421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Крупнейший сухопутный хищник Земли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8032251" y="3402905"/>
            <a:ext cx="3504219" cy="14089"/>
          </a:xfrm>
          <a:prstGeom prst="rect">
            <a:avLst/>
          </a:prstGeom>
          <a:solidFill>
            <a:srgbClr val="4B4A4A">
              <a:alpha val="50000"/>
            </a:srgbClr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06852" y="3651448"/>
            <a:ext cx="3529619" cy="85655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272057" y="3676848"/>
            <a:ext cx="2362637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🏔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Арктика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8272057" y="4180185"/>
            <a:ext cx="326441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Единственная среда обитания</a:t>
            </a:r>
            <a:endParaRPr lang="en-US" sz="14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06852" y="4835227"/>
            <a:ext cx="3529619" cy="85655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272057" y="4860627"/>
            <a:ext cx="2373948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⚠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Главные угрозы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8272057" y="5363964"/>
            <a:ext cx="326441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Таяние льдов, загрязнение океана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768177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Дальневосточный леопард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661475" y="3232944"/>
            <a:ext cx="6296860" cy="1039416"/>
          </a:xfrm>
          <a:prstGeom prst="roundRect">
            <a:avLst>
              <a:gd name="adj" fmla="val 16367"/>
            </a:avLst>
          </a:prstGeom>
          <a:solidFill>
            <a:srgbClr val="FCF2B5"/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482" y="3500636"/>
            <a:ext cx="236234" cy="18901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75723" y="3450233"/>
            <a:ext cx="549360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Самая редкая крупная кошка в мире — в дикой природе осталось чуть более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120 особей</a:t>
            </a:r>
            <a:endParaRPr lang="en-US" sz="1450" dirty="0"/>
          </a:p>
        </p:txBody>
      </p:sp>
      <p:sp>
        <p:nvSpPr>
          <p:cNvPr id="7" name="Text 3"/>
          <p:cNvSpPr/>
          <p:nvPr/>
        </p:nvSpPr>
        <p:spPr>
          <a:xfrm>
            <a:off x="661475" y="4484985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Отличается невероятно красивым пятнистым мехом. Обитает в Приморском крае.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473002"/>
            <a:ext cx="6903269" cy="39118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32251" y="1741686"/>
            <a:ext cx="4113804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Сайгак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8032251" y="2521347"/>
            <a:ext cx="350421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Антилопа с необычным носом-хоботком — он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фильтрует пыль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в степи и согревает воздух зимой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8032251" y="3688457"/>
            <a:ext cx="3504219" cy="14089"/>
          </a:xfrm>
          <a:prstGeom prst="rect">
            <a:avLst/>
          </a:prstGeom>
          <a:solidFill>
            <a:srgbClr val="4B4A4A">
              <a:alpha val="50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8032251" y="3962400"/>
            <a:ext cx="1953072" cy="355203"/>
          </a:xfrm>
          <a:prstGeom prst="roundRect">
            <a:avLst>
              <a:gd name="adj" fmla="val 38314"/>
            </a:avLst>
          </a:prstGeom>
          <a:solidFill>
            <a:srgbClr val="CCFFEF"/>
          </a:solidFill>
          <a:ln/>
        </p:spPr>
      </p:sp>
      <p:sp>
        <p:nvSpPr>
          <p:cNvPr id="7" name="Text 4"/>
          <p:cNvSpPr/>
          <p:nvPr/>
        </p:nvSpPr>
        <p:spPr>
          <a:xfrm>
            <a:off x="8145656" y="4019054"/>
            <a:ext cx="2335849" cy="2418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РОВЕСНИК МАМОНТОВ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8032251" y="4530229"/>
            <a:ext cx="350421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Сохранился до наших дней — живое ископаемое калмыцких степей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776512"/>
            <a:ext cx="6607109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Лошадь Пржевальского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661475" y="2650629"/>
            <a:ext cx="6296860" cy="1120874"/>
          </a:xfrm>
          <a:prstGeom prst="roundRect">
            <a:avLst>
              <a:gd name="adj" fmla="val 15177"/>
            </a:avLst>
          </a:prstGeom>
          <a:solidFill>
            <a:srgbClr val="D1EFE4"/>
          </a:solidFill>
          <a:ln w="6350">
            <a:solidFill>
              <a:srgbClr val="B7D5CA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56832" y="2845991"/>
            <a:ext cx="3579921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🐴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Последняя дикая лошадь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856832" y="3273723"/>
            <a:ext cx="59061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Никогда не была приручена человеком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61475" y="3960515"/>
            <a:ext cx="6296860" cy="1120874"/>
          </a:xfrm>
          <a:prstGeom prst="roundRect">
            <a:avLst>
              <a:gd name="adj" fmla="val 15177"/>
            </a:avLst>
          </a:prstGeom>
          <a:solidFill>
            <a:srgbClr val="D1EFE4"/>
          </a:solidFill>
          <a:ln w="6350">
            <a:solidFill>
              <a:srgbClr val="B7D5C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6832" y="4155877"/>
            <a:ext cx="3236137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Возрождение в России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856832" y="4583609"/>
            <a:ext cx="59061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Восстанавливается в Оренбургском заповеднике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473002"/>
            <a:ext cx="6903269" cy="391189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32251" y="826492"/>
            <a:ext cx="4113804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006747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Сивуч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8032251" y="1606153"/>
            <a:ext cx="350421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Крупнейший ушастый тюлень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 планеты — самцы весят до 1 тонны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8032251" y="2470845"/>
            <a:ext cx="3504219" cy="14089"/>
          </a:xfrm>
          <a:prstGeom prst="rect">
            <a:avLst/>
          </a:prstGeom>
          <a:solidFill>
            <a:srgbClr val="4B4A4A">
              <a:alpha val="50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8032251" y="2744788"/>
            <a:ext cx="3504219" cy="1536998"/>
          </a:xfrm>
          <a:prstGeom prst="roundRect">
            <a:avLst>
              <a:gd name="adj" fmla="val 11068"/>
            </a:avLst>
          </a:prstGeom>
          <a:solidFill>
            <a:srgbClr val="E5F9F2">
              <a:alpha val="95000"/>
            </a:srgbClr>
          </a:solidFill>
          <a:ln w="25399">
            <a:solidFill>
              <a:srgbClr val="B7D5C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246658" y="2959199"/>
            <a:ext cx="2362637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📍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Где живёт?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246658" y="3462536"/>
            <a:ext cx="307540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Курильские и Командорские острова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8032251" y="4470797"/>
            <a:ext cx="3504219" cy="1536998"/>
          </a:xfrm>
          <a:prstGeom prst="roundRect">
            <a:avLst>
              <a:gd name="adj" fmla="val 11068"/>
            </a:avLst>
          </a:prstGeom>
          <a:solidFill>
            <a:srgbClr val="E5F9F2">
              <a:alpha val="95000"/>
            </a:srgbClr>
          </a:solidFill>
          <a:ln w="25399">
            <a:solidFill>
              <a:srgbClr val="B7D5C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246658" y="4685209"/>
            <a:ext cx="2362637" cy="3143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000000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🦁</a:t>
            </a:r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B4A4A"/>
                </a:solidFill>
                <a:latin typeface="Noto Serif SC Bold" pitchFamily="34" charset="0"/>
                <a:ea typeface="Noto Serif SC Bold" pitchFamily="34" charset="-122"/>
                <a:cs typeface="Noto Serif SC Bold" pitchFamily="34" charset="-120"/>
              </a:rPr>
              <a:t> Голос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8246658" y="5188545"/>
            <a:ext cx="3075407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B4A4A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Мощный рык, похожий на львиный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2026-06-08T09:10:38Z</dcterms:created>
  <dcterms:modified xsi:type="dcterms:W3CDTF">2026-06-08T09:10:38Z</dcterms:modified>
</cp:coreProperties>
</file>