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1695" cy="6858000"/>
  <p:notesSz cx="6858000" cy="12191695"/>
  <p:embeddedFontLst>
    <p:embeddedFont>
      <p:font typeface="Outfit Medium"/>
      <p:regular r:id="rId201314"/>
    </p:embeddedFont>
    <p:embeddedFont>
      <p:font typeface="Outfit Bold"/>
      <p:regular r:id="rId201315"/>
    </p:embeddedFont>
    <p:embeddedFont>
      <p:font typeface="IBM Plex Sans"/>
      <p:regular r:id="rId201316"/>
    </p:embeddedFont>
    <p:embeddedFont>
      <p:font typeface="IBM Plex Sans Bold"/>
      <p:regular r:id="rId20131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svg"/><Relationship Id="rId4" Type="http://schemas.openxmlformats.org/officeDocument/2006/relationships/image" Target="../media/image-3-4.png"/><Relationship Id="rId5" Type="http://schemas.openxmlformats.org/officeDocument/2006/relationships/image" Target="../media/image-3-5.sv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svg"/><Relationship Id="rId4" Type="http://schemas.openxmlformats.org/officeDocument/2006/relationships/image" Target="../media/image-6-4.png"/><Relationship Id="rId5" Type="http://schemas.openxmlformats.org/officeDocument/2006/relationships/image" Target="../media/image-6-5.svg"/><Relationship Id="rId6" Type="http://schemas.openxmlformats.org/officeDocument/2006/relationships/image" Target="../media/image-6-6.pn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2361307"/>
            <a:ext cx="6296860" cy="10334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3F6FF3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Экспресс-диагностика по русскому языку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6313627" y="3460849"/>
            <a:ext cx="4136326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3F6FF3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Повторение программы 5–6 класса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5233360" y="3967361"/>
            <a:ext cx="6296860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Тебя ждёт небольшая разминка. Мы прочитаем короткий текст и выполним 4 устных задания. Время выполнения: </a:t>
            </a:r>
            <a:pPr algn="ctr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10 минут.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1690588"/>
            <a:ext cx="4907137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3F6FF3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Прочитай текст вслух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5481401" y="2641402"/>
            <a:ext cx="6048819" cy="1058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Летний лес готовился ко сну. Со..нце медленно прик..салось к горизонту, и природа пр..ображалась. Могучие деревья тихо ш..птались между собой. В густой зар..сли пром..лькнула рыж..я белка, и послышался легонький ш..рох. Какая (не)вероятная тиш.. разл..валась вокруг!</a:t>
            </a:r>
            <a:endParaRPr lang="en-US" sz="1300" dirty="0"/>
          </a:p>
        </p:txBody>
      </p:sp>
      <p:sp>
        <p:nvSpPr>
          <p:cNvPr id="5" name="Shape 2"/>
          <p:cNvSpPr/>
          <p:nvPr/>
        </p:nvSpPr>
        <p:spPr>
          <a:xfrm>
            <a:off x="5233360" y="4071938"/>
            <a:ext cx="6296860" cy="909439"/>
          </a:xfrm>
          <a:prstGeom prst="roundRect">
            <a:avLst>
              <a:gd name="adj" fmla="val 16367"/>
            </a:avLst>
          </a:prstGeom>
          <a:solidFill>
            <a:srgbClr val="B6D6FC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8655" y="4311650"/>
            <a:ext cx="206667" cy="16529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770617" y="4262041"/>
            <a:ext cx="5594309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Читай выразительно, соблюдая паузы и интонацию. Обрати внимание на пропущенные буквы — они важны для следующих заданий.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1614686"/>
            <a:ext cx="5388436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3F6FF3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Задание 1: Речеведение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5233360" y="2379464"/>
            <a:ext cx="6906444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Опираясь на прочитанный текст, ответь на два вопроса:</a:t>
            </a:r>
            <a:endParaRPr lang="en-US" sz="13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3360" y="2830116"/>
            <a:ext cx="6296860" cy="992287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455903" y="3171230"/>
            <a:ext cx="248041" cy="3100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1</a:t>
            </a:r>
            <a:endParaRPr lang="en-US" sz="1950" dirty="0"/>
          </a:p>
        </p:txBody>
      </p:sp>
      <p:sp>
        <p:nvSpPr>
          <p:cNvPr id="7" name="Text 3"/>
          <p:cNvSpPr/>
          <p:nvPr/>
        </p:nvSpPr>
        <p:spPr>
          <a:xfrm>
            <a:off x="6079179" y="3014464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666666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Главная мысль</a:t>
            </a:r>
            <a:endParaRPr lang="en-US" sz="1600" dirty="0"/>
          </a:p>
        </p:txBody>
      </p:sp>
      <p:sp>
        <p:nvSpPr>
          <p:cNvPr id="8" name="Text 4"/>
          <p:cNvSpPr/>
          <p:nvPr/>
        </p:nvSpPr>
        <p:spPr>
          <a:xfrm>
            <a:off x="6079179" y="3372148"/>
            <a:ext cx="5266697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Какова главная мысль этого текста? Что хотел сказать автор?</a:t>
            </a:r>
            <a:endParaRPr lang="en-US" sz="13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33360" y="3987701"/>
            <a:ext cx="6296860" cy="125561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455903" y="4460478"/>
            <a:ext cx="248041" cy="3100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2</a:t>
            </a:r>
            <a:endParaRPr lang="en-US" sz="1950" dirty="0"/>
          </a:p>
        </p:txBody>
      </p:sp>
      <p:sp>
        <p:nvSpPr>
          <p:cNvPr id="11" name="Text 6"/>
          <p:cNvSpPr/>
          <p:nvPr/>
        </p:nvSpPr>
        <p:spPr>
          <a:xfrm>
            <a:off x="6079179" y="4172049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666666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Стиль и тип речи</a:t>
            </a:r>
            <a:endParaRPr lang="en-US" sz="1600" dirty="0"/>
          </a:p>
        </p:txBody>
      </p:sp>
      <p:sp>
        <p:nvSpPr>
          <p:cNvPr id="12" name="Text 7"/>
          <p:cNvSpPr/>
          <p:nvPr/>
        </p:nvSpPr>
        <p:spPr>
          <a:xfrm>
            <a:off x="6079179" y="4529733"/>
            <a:ext cx="5266697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Определи стиль речи и тип речи: описание, повествование или рассуждение.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315442"/>
            <a:ext cx="61214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3F6FF3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Задание 2: Буквы и запятые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61574" y="2162870"/>
            <a:ext cx="11478132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Посмотри на эти предложения и объясни правила: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542515" y="2613521"/>
            <a:ext cx="5470686" cy="1912045"/>
          </a:xfrm>
          <a:prstGeom prst="roundRect">
            <a:avLst>
              <a:gd name="adj" fmla="val 12456"/>
            </a:avLst>
          </a:prstGeom>
          <a:solidFill>
            <a:srgbClr val="26A688">
              <a:alpha val="9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707809" y="2778820"/>
            <a:ext cx="2676954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Предложение 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07809" y="3202583"/>
            <a:ext cx="5140097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i="1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«Со..нце медленно прик..салось к горизонту, и природа пр..ображалась.»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707809" y="3880644"/>
            <a:ext cx="5140097" cy="5870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Какие буквы пропущены?</a:t>
            </a:r>
            <a:endParaRPr lang="en-US" sz="130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Почему перед союзом «И» стоит запятая?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303904" y="2778820"/>
            <a:ext cx="2676954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3F6FF3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Предложение 2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303904" y="3202583"/>
            <a:ext cx="5232567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i="1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«В густой зар..сли пром..лькнула рыж..я белка, и послышался легонький ш..рох.»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303904" y="3880644"/>
            <a:ext cx="5232567" cy="5870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Назови пропущенные буквы.</a:t>
            </a:r>
            <a:endParaRPr lang="en-US" sz="130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3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Объясни свой выбор.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61574" y="4711601"/>
            <a:ext cx="10868547" cy="644823"/>
          </a:xfrm>
          <a:prstGeom prst="roundRect">
            <a:avLst>
              <a:gd name="adj" fmla="val 23084"/>
            </a:avLst>
          </a:prstGeom>
          <a:solidFill>
            <a:srgbClr val="B7C9FA"/>
          </a:solidFill>
          <a:ln/>
        </p:spPr>
      </p:sp>
      <p:pic>
        <p:nvPicPr>
          <p:cNvPr id="1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868" y="4951313"/>
            <a:ext cx="206667" cy="165298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1198830" y="4901704"/>
            <a:ext cx="10775581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Вспомни правила чередования гласных в корне и правила постановки запятой в сложном предложении.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188045"/>
            <a:ext cx="5058442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3F6FF3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Задание 3: Части речи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61574" y="2035473"/>
            <a:ext cx="11478132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Определи часть речи каждого слова в этом предложении: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909615" y="2672159"/>
            <a:ext cx="11230091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i="1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Могучие деревья тихо шептались между собой.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61574" y="3308846"/>
            <a:ext cx="3512653" cy="1230213"/>
          </a:xfrm>
          <a:prstGeom prst="roundRect">
            <a:avLst>
              <a:gd name="adj" fmla="val 12100"/>
            </a:avLst>
          </a:prstGeom>
          <a:solidFill>
            <a:srgbClr val="CFDBFC"/>
          </a:solidFill>
          <a:ln w="6350">
            <a:solidFill>
              <a:srgbClr val="B5C1E2"/>
            </a:solidFill>
            <a:prstDash val="solid"/>
          </a:ln>
          <a:effectLst>
            <a:outerShdw sx="100000" sy="100000" kx="0" ky="0" algn="bl" rotWithShape="0" blurRad="101600" dist="21590" dir="2700000">
              <a:srgbClr val="b5c1e2">
                <a:alpha val="10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833218" y="3480495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Могучие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33218" y="3838178"/>
            <a:ext cx="3169364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Какая часть речи? Какой вопрос задаём?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339521" y="3308846"/>
            <a:ext cx="3512653" cy="1230213"/>
          </a:xfrm>
          <a:prstGeom prst="roundRect">
            <a:avLst>
              <a:gd name="adj" fmla="val 12100"/>
            </a:avLst>
          </a:prstGeom>
          <a:solidFill>
            <a:srgbClr val="CFDBFC"/>
          </a:solidFill>
          <a:ln w="6350">
            <a:solidFill>
              <a:srgbClr val="B5C1E2"/>
            </a:solidFill>
            <a:prstDash val="solid"/>
          </a:ln>
          <a:effectLst>
            <a:outerShdw sx="100000" sy="100000" kx="0" ky="0" algn="bl" rotWithShape="0" blurRad="101600" dist="21590" dir="2700000">
              <a:srgbClr val="b5c1e2">
                <a:alpha val="10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511165" y="3480495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Деревья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511165" y="3838178"/>
            <a:ext cx="3169364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Какая часть речи? Какой вопрос задаём?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8017468" y="3308846"/>
            <a:ext cx="3512653" cy="1230213"/>
          </a:xfrm>
          <a:prstGeom prst="roundRect">
            <a:avLst>
              <a:gd name="adj" fmla="val 12100"/>
            </a:avLst>
          </a:prstGeom>
          <a:solidFill>
            <a:srgbClr val="CFDBFC"/>
          </a:solidFill>
          <a:ln w="6350">
            <a:solidFill>
              <a:srgbClr val="B5C1E2"/>
            </a:solidFill>
            <a:prstDash val="solid"/>
          </a:ln>
          <a:effectLst>
            <a:outerShdw sx="100000" sy="100000" kx="0" ky="0" algn="bl" rotWithShape="0" blurRad="101600" dist="21590" dir="2700000">
              <a:srgbClr val="b5c1e2">
                <a:alpha val="100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8189112" y="3480495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Тихо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8189112" y="3838178"/>
            <a:ext cx="3169364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Какая часть речи? Какой вопрос задаём?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61574" y="4704358"/>
            <a:ext cx="5351626" cy="965597"/>
          </a:xfrm>
          <a:prstGeom prst="roundRect">
            <a:avLst>
              <a:gd name="adj" fmla="val 15416"/>
            </a:avLst>
          </a:prstGeom>
          <a:solidFill>
            <a:srgbClr val="CFDBFC"/>
          </a:solidFill>
          <a:ln w="6350">
            <a:solidFill>
              <a:srgbClr val="B5C1E2"/>
            </a:solidFill>
            <a:prstDash val="solid"/>
          </a:ln>
          <a:effectLst>
            <a:outerShdw sx="100000" sy="100000" kx="0" ky="0" algn="bl" rotWithShape="0" blurRad="101600" dist="21590" dir="2700000">
              <a:srgbClr val="b5c1e2">
                <a:alpha val="100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833218" y="4876006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Шептались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33218" y="5233690"/>
            <a:ext cx="5008338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Какая часть речи? Какой вопрос задаём?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6178495" y="4704358"/>
            <a:ext cx="5351626" cy="965597"/>
          </a:xfrm>
          <a:prstGeom prst="roundRect">
            <a:avLst>
              <a:gd name="adj" fmla="val 15416"/>
            </a:avLst>
          </a:prstGeom>
          <a:solidFill>
            <a:srgbClr val="CFDBFC"/>
          </a:solidFill>
          <a:ln w="6350">
            <a:solidFill>
              <a:srgbClr val="B5C1E2"/>
            </a:solidFill>
            <a:prstDash val="solid"/>
          </a:ln>
          <a:effectLst>
            <a:outerShdw sx="100000" sy="100000" kx="0" ky="0" algn="bl" rotWithShape="0" blurRad="101600" dist="21590" dir="2700000">
              <a:srgbClr val="b5c1e2">
                <a:alpha val="10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6350139" y="4876006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Между собой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350139" y="5233690"/>
            <a:ext cx="5008338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Какая часть речи? Какой вопрос задаём?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59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23042" y="447675"/>
            <a:ext cx="5626852" cy="508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00" dirty="0">
                <a:solidFill>
                  <a:srgbClr val="3F6FF3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Задание 4: Красота языка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5223042" y="1196677"/>
            <a:ext cx="6317497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25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Автор использует специальные приёмы, чтобы сделать текст ярким. Найди в тексте:</a:t>
            </a:r>
            <a:endParaRPr lang="en-US" sz="12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23042" y="1893888"/>
            <a:ext cx="406985" cy="40699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223042" y="2501205"/>
            <a:ext cx="2035025" cy="254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666666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Эпитет</a:t>
            </a:r>
            <a:endParaRPr lang="en-US" sz="1600" dirty="0"/>
          </a:p>
        </p:txBody>
      </p:sp>
      <p:sp>
        <p:nvSpPr>
          <p:cNvPr id="7" name="Text 3"/>
          <p:cNvSpPr/>
          <p:nvPr/>
        </p:nvSpPr>
        <p:spPr>
          <a:xfrm>
            <a:off x="5223042" y="2851646"/>
            <a:ext cx="6317497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25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Найди одно художественное определение, которое придаёт образность тексту. Объясни, почему это эпитет.</a:t>
            </a:r>
            <a:endParaRPr lang="en-US" sz="12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3042" y="3689052"/>
            <a:ext cx="406985" cy="406995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5223042" y="4296370"/>
            <a:ext cx="2035025" cy="254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666666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Олицетворение</a:t>
            </a:r>
            <a:endParaRPr lang="en-US" sz="1600" dirty="0"/>
          </a:p>
        </p:txBody>
      </p:sp>
      <p:sp>
        <p:nvSpPr>
          <p:cNvPr id="10" name="Text 5"/>
          <p:cNvSpPr/>
          <p:nvPr/>
        </p:nvSpPr>
        <p:spPr>
          <a:xfrm>
            <a:off x="5223042" y="4646811"/>
            <a:ext cx="6317497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25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Найди пример, где неживой предмет или явление природы наделяется человеческими качествами или действиями.</a:t>
            </a:r>
            <a:endParaRPr lang="en-US" sz="1250" dirty="0"/>
          </a:p>
        </p:txBody>
      </p:sp>
      <p:sp>
        <p:nvSpPr>
          <p:cNvPr id="11" name="Shape 6"/>
          <p:cNvSpPr/>
          <p:nvPr/>
        </p:nvSpPr>
        <p:spPr>
          <a:xfrm>
            <a:off x="5223042" y="5344021"/>
            <a:ext cx="6317497" cy="886619"/>
          </a:xfrm>
          <a:prstGeom prst="roundRect">
            <a:avLst>
              <a:gd name="adj" fmla="val 16526"/>
            </a:avLst>
          </a:prstGeom>
          <a:solidFill>
            <a:srgbClr val="B6FCB8"/>
          </a:solidFill>
          <a:ln/>
        </p:spPr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5757" y="5576491"/>
            <a:ext cx="203493" cy="162719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5751964" y="5528866"/>
            <a:ext cx="5625860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Подсказка: перечитай текст внимательно — природа в нём «живёт» и «чувствует»!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730332" y="588070"/>
            <a:ext cx="4159047" cy="451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3F6FF3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Отличная работа! </a:t>
            </a:r>
            <a:pPr algn="ctr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000000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🎉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56682" y="1219200"/>
            <a:ext cx="6906444" cy="208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66666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Диагностика завершена. Спасибо за старание!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661475" y="1561604"/>
            <a:ext cx="6296860" cy="792956"/>
          </a:xfrm>
          <a:prstGeom prst="roundRect">
            <a:avLst>
              <a:gd name="adj" fmla="val 15956"/>
            </a:avLst>
          </a:prstGeom>
          <a:solidFill>
            <a:srgbClr val="CFDBFC"/>
          </a:solidFill>
          <a:ln w="6350">
            <a:solidFill>
              <a:srgbClr val="B5C1E2"/>
            </a:solidFill>
            <a:prstDash val="solid"/>
          </a:ln>
          <a:effectLst>
            <a:outerShdw sx="100000" sy="100000" kx="0" ky="0" algn="bl" rotWithShape="0" blurRad="101600" dist="17780" dir="2700000">
              <a:srgbClr val="b5c1e2">
                <a:alpha val="100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808315" y="1708448"/>
            <a:ext cx="1757219" cy="219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Задание 1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808315" y="1999655"/>
            <a:ext cx="6003180" cy="208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Речеведение: главная мысль, стиль и тип речи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61475" y="2474020"/>
            <a:ext cx="6296860" cy="792956"/>
          </a:xfrm>
          <a:prstGeom prst="roundRect">
            <a:avLst>
              <a:gd name="adj" fmla="val 15956"/>
            </a:avLst>
          </a:prstGeom>
          <a:solidFill>
            <a:srgbClr val="CFDBFC"/>
          </a:solidFill>
          <a:ln w="6350">
            <a:solidFill>
              <a:srgbClr val="B5C1E2"/>
            </a:solidFill>
            <a:prstDash val="solid"/>
          </a:ln>
          <a:effectLst>
            <a:outerShdw sx="100000" sy="100000" kx="0" ky="0" algn="bl" rotWithShape="0" blurRad="101600" dist="17780" dir="2700000">
              <a:srgbClr val="b5c1e2">
                <a:alpha val="100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808315" y="2620863"/>
            <a:ext cx="1757219" cy="219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Задание 2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808315" y="2912070"/>
            <a:ext cx="6003180" cy="208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Орфография и пунктуация: пропущенные буквы и запятые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661475" y="3386435"/>
            <a:ext cx="6296860" cy="792956"/>
          </a:xfrm>
          <a:prstGeom prst="roundRect">
            <a:avLst>
              <a:gd name="adj" fmla="val 15956"/>
            </a:avLst>
          </a:prstGeom>
          <a:solidFill>
            <a:srgbClr val="CFDBFC"/>
          </a:solidFill>
          <a:ln w="6350">
            <a:solidFill>
              <a:srgbClr val="B5C1E2"/>
            </a:solidFill>
            <a:prstDash val="solid"/>
          </a:ln>
          <a:effectLst>
            <a:outerShdw sx="100000" sy="100000" kx="0" ky="0" algn="bl" rotWithShape="0" blurRad="101600" dist="17780" dir="2700000">
              <a:srgbClr val="b5c1e2">
                <a:alpha val="100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808315" y="3533279"/>
            <a:ext cx="1757219" cy="219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Задание 3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808315" y="3824486"/>
            <a:ext cx="6003180" cy="208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Морфология: части речи в предложении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661475" y="4298851"/>
            <a:ext cx="6296860" cy="792956"/>
          </a:xfrm>
          <a:prstGeom prst="roundRect">
            <a:avLst>
              <a:gd name="adj" fmla="val 15956"/>
            </a:avLst>
          </a:prstGeom>
          <a:solidFill>
            <a:srgbClr val="CFDBFC"/>
          </a:solidFill>
          <a:ln w="6350">
            <a:solidFill>
              <a:srgbClr val="B5C1E2"/>
            </a:solidFill>
            <a:prstDash val="solid"/>
          </a:ln>
          <a:effectLst>
            <a:outerShdw sx="100000" sy="100000" kx="0" ky="0" algn="bl" rotWithShape="0" blurRad="101600" dist="17780" dir="2700000">
              <a:srgbClr val="b5c1e2">
                <a:alpha val="100000"/>
              </a:srgbClr>
            </a:outerShdw>
          </a:effectLst>
        </p:spPr>
      </p:sp>
      <p:sp>
        <p:nvSpPr>
          <p:cNvPr id="15" name="Text 12"/>
          <p:cNvSpPr/>
          <p:nvPr/>
        </p:nvSpPr>
        <p:spPr>
          <a:xfrm>
            <a:off x="808315" y="4445695"/>
            <a:ext cx="1757219" cy="219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utfit Medium" pitchFamily="34" charset="0"/>
                <a:ea typeface="Outfit Medium" pitchFamily="34" charset="-122"/>
                <a:cs typeface="Outfit Medium" pitchFamily="34" charset="-120"/>
              </a:rPr>
              <a:t>Задание 4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808315" y="4736902"/>
            <a:ext cx="6003180" cy="208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Средства выразительности: эпитет и олицетворение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661475" y="5226149"/>
            <a:ext cx="6296860" cy="909340"/>
          </a:xfrm>
          <a:prstGeom prst="roundRect">
            <a:avLst>
              <a:gd name="adj" fmla="val 13914"/>
            </a:avLst>
          </a:prstGeom>
          <a:solidFill>
            <a:srgbClr val="B6D6FC"/>
          </a:solidFill>
          <a:ln/>
        </p:spPr>
      </p:sp>
      <p:pic>
        <p:nvPicPr>
          <p:cNvPr id="1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965" y="5418534"/>
            <a:ext cx="175712" cy="140494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1118167" y="5368727"/>
            <a:ext cx="5699677" cy="6241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Учителю: ответы (ключи) рекомендуется хранить в </a:t>
            </a:r>
            <a:pPr algn="l" indent="0" marL="0">
              <a:lnSpc>
                <a:spcPct val="123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Presenter Notes (Заметки докладчика)</a:t>
            </a:r>
            <a:pPr algn="l" indent="0" marL="0">
              <a:lnSpc>
                <a:spcPct val="12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 в Gamma App. При трансляции в Zoom выбирайте только окно презентации, чтобы заметки оставались видны только вам.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2026-06-11T06:34:26Z</dcterms:created>
  <dcterms:modified xsi:type="dcterms:W3CDTF">2026-06-11T06:34:26Z</dcterms:modified>
</cp:coreProperties>
</file>