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embeddedFontLst>
    <p:embeddedFont>
      <p:font typeface="Open Sans Light"/>
      <p:regular r:id="rId201314"/>
    </p:embeddedFont>
    <p:embeddedFont>
      <p:font typeface="Open Sans Bold"/>
      <p:regular r:id="rId201315"/>
    </p:embeddedFont>
    <p:embeddedFont>
      <p:font typeface="Open Sans"/>
      <p:regular r:id="rId201316"/>
    </p:embeddedFont>
    <p:embeddedFont>
      <p:font typeface="Open Sans Medium"/>
      <p:regular r:id="rId201317"/>
    </p:embeddedFont>
    <p:embeddedFont>
      <p:font typeface="Open Sans SemiBold"/>
      <p:regular r:id="rId201318"/>
    </p:embeddedFont>
    <p:embeddedFont>
      <p:font typeface="Open Sans ExtraBold"/>
      <p:regular r:id="rId201319"/>
    </p:embeddedFont>
    <p:embeddedFont>
      <p:font typeface="Unbounded ExtraLight"/>
      <p:regular r:id="rId201320"/>
    </p:embeddedFont>
    <p:embeddedFont>
      <p:font typeface="Unbounded Light"/>
      <p:regular r:id="rId201321"/>
    </p:embeddedFont>
    <p:embeddedFont>
      <p:font typeface="Unbounded"/>
      <p:regular r:id="rId201322"/>
    </p:embeddedFont>
    <p:embeddedFont>
      <p:font typeface="Unbounded Bold"/>
      <p:regular r:id="rId201323"/>
    </p:embeddedFont>
    <p:embeddedFont>
      <p:font typeface="Unbounded ExtraBold"/>
      <p:regular r:id="rId201324"/>
    </p:embeddedFont>
    <p:embeddedFont>
      <p:font typeface="Unbounded Black"/>
      <p:regular r:id="rId201325"/>
    </p:embeddedFont>
    <p:embeddedFont>
      <p:font typeface="Unbounded Medium"/>
      <p:regular r:id="rId201326"/>
    </p:embeddedFont>
    <p:embeddedFont>
      <p:font typeface="Unbounded Semi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png"/><Relationship Id="rId3" Type="http://schemas.openxmlformats.org/officeDocument/2006/relationships/image" Target="../media/image-19-3.svg"/><Relationship Id="rId4" Type="http://schemas.openxmlformats.org/officeDocument/2006/relationships/image" Target="../media/image-19-2.png"/><Relationship Id="rId5" Type="http://schemas.openxmlformats.org/officeDocument/2006/relationships/image" Target="../media/image-19-3.svg"/><Relationship Id="rId6" Type="http://schemas.openxmlformats.org/officeDocument/2006/relationships/image" Target="../media/image-19-2.png"/><Relationship Id="rId7" Type="http://schemas.openxmlformats.org/officeDocument/2006/relationships/image" Target="../media/image-19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814909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Систематизация орфографии и пунктуации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870325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Итоговое повторение за курс 5–8 классов. Подготовка к 9 классу и ОГЭ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4687788"/>
            <a:ext cx="969839" cy="355203"/>
          </a:xfrm>
          <a:prstGeom prst="roundRect">
            <a:avLst>
              <a:gd name="adj" fmla="val 1788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26a68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74879" y="4744442"/>
            <a:ext cx="135261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4UROK.RU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10630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Однородные члены и знаки препинания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167533"/>
            <a:ext cx="787122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Повторение базовых схем для диктантов и ОГЭ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25350" y="2746276"/>
            <a:ext cx="5476043" cy="2686050"/>
          </a:xfrm>
          <a:prstGeom prst="roundRect">
            <a:avLst>
              <a:gd name="adj" fmla="val 5067"/>
            </a:avLst>
          </a:prstGeom>
          <a:solidFill>
            <a:srgbClr val="26A688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935288"/>
            <a:ext cx="382270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Запятая НЕ ставится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419574"/>
            <a:ext cx="5098029" cy="774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одиночных союзах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И, ДА (=И), ИЛИ, ЛИБО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купили книги и тетради.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776" y="2935288"/>
            <a:ext cx="360264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Запятая СТАВИТСЯ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32776" y="3419574"/>
            <a:ext cx="5203794" cy="1946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союзов при перечислении: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Книги, тетради, ручки лежали на столе.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союзами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А, НО, ДА (=НО), ОДНАКО, ЗАТО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Рассказ короткий, но интересный.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повторяющихся союзах: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 книги, и тетради, и ручки.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61475" y="5644952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33611"/>
            <a:ext cx="6080767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Обособление определений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475" y="1049437"/>
            <a:ext cx="4509776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Главное правило причастного оборота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61475" y="1361182"/>
            <a:ext cx="1147833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Обособление — выделение второстепенного члена предложения интонацией и запятыми на письме.</a:t>
            </a:r>
            <a:endParaRPr lang="en-US" sz="9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0461" y="1613098"/>
            <a:ext cx="5750773" cy="35965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362912" y="3238512"/>
            <a:ext cx="1185612" cy="397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Запятые не ставятся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502775" y="4659715"/>
            <a:ext cx="1185612" cy="596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Перед — не выделяется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642970" y="3138394"/>
            <a:ext cx="1185611" cy="596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Запятые с обеих сторон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02775" y="1566847"/>
            <a:ext cx="1185612" cy="596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После — выделяется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61475" y="5299472"/>
            <a:ext cx="5394488" cy="673001"/>
          </a:xfrm>
          <a:prstGeom prst="roundRect">
            <a:avLst>
              <a:gd name="adj" fmla="val 7667"/>
            </a:avLst>
          </a:prstGeom>
          <a:solidFill>
            <a:srgbClr val="FFFFFF"/>
          </a:solidFill>
          <a:ln w="1270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97004" y="5435005"/>
            <a:ext cx="3243082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После главного слова → запятые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97004" y="5674816"/>
            <a:ext cx="5123429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Мальчик,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бежавший по улице</a:t>
            </a:r>
            <a:pPr algn="l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внезапно остановился.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135732" y="5299472"/>
            <a:ext cx="5394488" cy="673001"/>
          </a:xfrm>
          <a:prstGeom prst="roundRect">
            <a:avLst>
              <a:gd name="adj" fmla="val 7667"/>
            </a:avLst>
          </a:prstGeom>
          <a:solidFill>
            <a:srgbClr val="FFFFFF"/>
          </a:solidFill>
          <a:ln w="12700">
            <a:solidFill>
              <a:srgbClr val="BCDBD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71262" y="5435005"/>
            <a:ext cx="376813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Перед главным словом → без запятых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271262" y="5674816"/>
            <a:ext cx="5123429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Бежавший по улице</a:t>
            </a:r>
            <a:pPr algn="l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мальчик внезапно остановился.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61475" y="6062266"/>
            <a:ext cx="1147833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71202"/>
            <a:ext cx="6296860" cy="1122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Обособление обстоятельств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761728"/>
            <a:ext cx="6296860" cy="560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Железный закон деепричастия в русском языке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61475" y="2578596"/>
            <a:ext cx="6296860" cy="1254026"/>
          </a:xfrm>
          <a:prstGeom prst="roundRect">
            <a:avLst>
              <a:gd name="adj" fmla="val 6014"/>
            </a:avLst>
          </a:prstGeom>
          <a:solidFill>
            <a:srgbClr val="D6F5EE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57" y="2830016"/>
            <a:ext cx="224427" cy="1794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44867" y="2794000"/>
            <a:ext cx="5533986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Деепричастный оборот и одиночное деепричастие выделяются запятыми ВСЕГДА — независимо от места в предложении.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61475" y="4024511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28843" y="4058196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1236036" y="4086225"/>
            <a:ext cx="51308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Одиночное деепричастие в начале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1236036" y="4469011"/>
            <a:ext cx="572229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Улыбаясь</a:t>
            </a:r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девочка вошла в класс.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61475" y="5090220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28843" y="5123904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100" dirty="0"/>
          </a:p>
        </p:txBody>
      </p:sp>
      <p:sp>
        <p:nvSpPr>
          <p:cNvPr id="14" name="Text 10"/>
          <p:cNvSpPr/>
          <p:nvPr/>
        </p:nvSpPr>
        <p:spPr>
          <a:xfrm>
            <a:off x="1236036" y="5151934"/>
            <a:ext cx="4602841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Деепричастный оборот в конце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1236036" y="5534720"/>
            <a:ext cx="572229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Девочка вошла в класс, </a:t>
            </a:r>
            <a:pPr algn="l" indent="0" marL="0">
              <a:lnSpc>
                <a:spcPct val="130000"/>
              </a:lnSpc>
              <a:buNone/>
            </a:pPr>
            <a:r>
              <a:rPr lang="en-US" sz="140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громко разговаривая с подругой</a:t>
            </a:r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661475" y="6006703"/>
            <a:ext cx="690644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6048"/>
            <a:ext cx="10868745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Обращения и вводные конструкции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342952"/>
            <a:ext cx="945213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Элементы, которые всегда требуют выделения запятыми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921695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Обращения и вводные слова грамматически не связаны с членами предложения: они не отвечают на вопросы от основы и не подчёркиваются. Но на письме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всегда обособляются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 обеих сторон.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3739158"/>
            <a:ext cx="10868745" cy="1517650"/>
          </a:xfrm>
          <a:prstGeom prst="roundRect">
            <a:avLst>
              <a:gd name="adj" fmla="val 5231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7825" y="3745508"/>
            <a:ext cx="5428023" cy="150495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7" name="Text 5"/>
          <p:cNvSpPr/>
          <p:nvPr/>
        </p:nvSpPr>
        <p:spPr>
          <a:xfrm>
            <a:off x="856832" y="393452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Обращение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56832" y="4343202"/>
            <a:ext cx="5050009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Имя того, к кому обращаются с речью.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Выполните,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ребята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это упражнение.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095848" y="3745508"/>
            <a:ext cx="5428023" cy="150495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3745508"/>
            <a:ext cx="25399" cy="1504950"/>
          </a:xfrm>
          <a:prstGeom prst="roundRect">
            <a:avLst>
              <a:gd name="adj" fmla="val 312562"/>
            </a:avLst>
          </a:prstGeom>
          <a:solidFill>
            <a:srgbClr val="BCDBD4"/>
          </a:solidFill>
          <a:ln/>
        </p:spPr>
      </p:sp>
      <p:sp>
        <p:nvSpPr>
          <p:cNvPr id="11" name="Text 9"/>
          <p:cNvSpPr/>
          <p:nvPr/>
        </p:nvSpPr>
        <p:spPr>
          <a:xfrm>
            <a:off x="6284854" y="393452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Вводное слово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284854" y="4343202"/>
            <a:ext cx="5050009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Отношение говорящего к сказанному.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 счастью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погода в сентябре была прекрасной.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61475" y="546943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073"/>
            <a:ext cx="6451538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Тире между подлежащим и сказуемым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661475" y="821531"/>
            <a:ext cx="3131265" cy="140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Систематизация главных случаев</a:t>
            </a:r>
            <a:endParaRPr lang="en-US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073547"/>
            <a:ext cx="5058541" cy="50586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11732" y="3190974"/>
            <a:ext cx="2329102" cy="140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Тире НЕ ставится, если: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6211732" y="3373735"/>
            <a:ext cx="5324838" cy="3473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сказуемым стоит частица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Жизнь не сказка.</a:t>
            </a:r>
            <a:endParaRPr lang="en-US" sz="700" dirty="0"/>
          </a:p>
          <a:p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Между членами союзы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КАК, БУДТО, СЛОВНО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Небо как море.</a:t>
            </a:r>
            <a:endParaRPr lang="en-US" sz="700" dirty="0"/>
          </a:p>
          <a:p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Подлежащее выражено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местоимением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marL="142240" indent="-142240">
              <a:lnSpc>
                <a:spcPct val="98000"/>
              </a:lnSpc>
              <a:buSzPct val="100000"/>
              <a:buChar char="•"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ученик.</a:t>
            </a:r>
            <a:endParaRPr lang="en-US" sz="700" dirty="0"/>
          </a:p>
        </p:txBody>
      </p:sp>
      <p:sp>
        <p:nvSpPr>
          <p:cNvPr id="7" name="Shape 4"/>
          <p:cNvSpPr/>
          <p:nvPr/>
        </p:nvSpPr>
        <p:spPr>
          <a:xfrm>
            <a:off x="6211732" y="3769023"/>
            <a:ext cx="5324838" cy="240407"/>
          </a:xfrm>
          <a:prstGeom prst="roundRect">
            <a:avLst>
              <a:gd name="adj" fmla="val 15686"/>
            </a:avLst>
          </a:prstGeom>
          <a:solidFill>
            <a:srgbClr val="D6F5EE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424" y="3885208"/>
            <a:ext cx="112214" cy="8969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03329" y="3829745"/>
            <a:ext cx="5553135" cy="105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Запомни эти три исключения — они часто встречаются в экзаменационных заданиях.</a:t>
            </a:r>
            <a:endParaRPr lang="en-US" sz="700" dirty="0"/>
          </a:p>
        </p:txBody>
      </p:sp>
      <p:sp>
        <p:nvSpPr>
          <p:cNvPr id="10" name="Text 6"/>
          <p:cNvSpPr/>
          <p:nvPr/>
        </p:nvSpPr>
        <p:spPr>
          <a:xfrm>
            <a:off x="661475" y="6228060"/>
            <a:ext cx="11478330" cy="105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78160"/>
            <a:ext cx="10331787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Границы сложного предложения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307505"/>
            <a:ext cx="8967861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не пропустить знак между частями сложного целого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61475" y="1843881"/>
            <a:ext cx="10868745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Сложным называется предложение, содержащее </a:t>
            </a:r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две и более грамматические основы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Между частями сложного предложения обязательно ставится знак препинания.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61475" y="2595959"/>
            <a:ext cx="25399" cy="1135856"/>
          </a:xfrm>
          <a:prstGeom prst="roundRect">
            <a:avLst>
              <a:gd name="adj" fmla="val 60001"/>
            </a:avLst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930748" y="2787848"/>
            <a:ext cx="10599472" cy="752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spcAft>
                <a:spcPts val="1500"/>
              </a:spcAft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Солнце взошло, и птицы весело запели.</a:t>
            </a:r>
            <a:endParaRPr lang="en-US" sz="14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Две основы: </a:t>
            </a:r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солнце взошло / птицы запели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Перед союзом И запятая обязательна!</a:t>
            </a:r>
            <a:endParaRPr lang="en-US" sz="1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6075" y="3898305"/>
            <a:ext cx="3506104" cy="18348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1756" y="3923705"/>
            <a:ext cx="3250424" cy="841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1. Найди все грамматические основы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91756" y="4867473"/>
            <a:ext cx="3250424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Подлежащее + сказуемое в каждой части.</a:t>
            </a:r>
            <a:endParaRPr lang="en-US" sz="14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9996" y="3898305"/>
            <a:ext cx="3506204" cy="183485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85677" y="3923705"/>
            <a:ext cx="3250523" cy="841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2. Определи границу между частями</a:t>
            </a:r>
            <a:endParaRPr lang="en-US" sz="1750" dirty="0"/>
          </a:p>
        </p:txBody>
      </p:sp>
      <p:sp>
        <p:nvSpPr>
          <p:cNvPr id="12" name="Text 8"/>
          <p:cNvSpPr/>
          <p:nvPr/>
        </p:nvSpPr>
        <p:spPr>
          <a:xfrm>
            <a:off x="4585677" y="4867473"/>
            <a:ext cx="3250523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союзом или там, где заканчивается одна основа и начинается другая.</a:t>
            </a:r>
            <a:endParaRPr lang="en-US" sz="14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4016" y="3898305"/>
            <a:ext cx="3506204" cy="183485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79697" y="3923705"/>
            <a:ext cx="3250523" cy="560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Шаг 3. Поставь знак препинания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8279697" y="4586982"/>
            <a:ext cx="3250523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Чаще всего — запятую. Иногда точку с запятой или тире.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661475" y="5899646"/>
            <a:ext cx="1147833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32272"/>
            <a:ext cx="7864377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База для экзамена ОГЭ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698526"/>
            <a:ext cx="1140431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Темы повторения напрямую связаны с экзаменационными бланками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27726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Систематизация этих правил — прямая подготовка к сложным заданиям ОГЭ по русскому языку.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25350" y="2792313"/>
            <a:ext cx="5476043" cy="2518370"/>
          </a:xfrm>
          <a:prstGeom prst="roundRect">
            <a:avLst>
              <a:gd name="adj" fmla="val 5404"/>
            </a:avLst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714357" y="2981325"/>
            <a:ext cx="5098029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Задание 6 — Орфографический анализ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14357" y="3760887"/>
            <a:ext cx="5098029" cy="1379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Требует точного знания правил написания приставок, корней, суффиксов и окончаний в разных частях речи.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Необходимо уметь объяснить выбор написания через морфемный состав слова.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32776" y="2981325"/>
            <a:ext cx="520379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Задание 5 — Пунктуационный анализ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32776" y="3760887"/>
            <a:ext cx="5203794" cy="1379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Требует объяснить расстановку знаков препинания в простых и сложных предложениях.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Нужно видеть структуру предложения: основы, обороты, однородные члены.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61475" y="552330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11411"/>
            <a:ext cx="858200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Найдите ошибки в тексте!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477665"/>
            <a:ext cx="1056772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Разбор орфографических ловушек — тренировка формата ОГЭ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475" y="2056408"/>
            <a:ext cx="25399" cy="727670"/>
          </a:xfrm>
          <a:prstGeom prst="roundRect">
            <a:avLst>
              <a:gd name="adj" fmla="val 60001"/>
            </a:avLst>
          </a:prstGeom>
          <a:solidFill>
            <a:srgbClr val="26A688"/>
          </a:solidFill>
          <a:ln/>
        </p:spPr>
      </p:sp>
      <p:sp>
        <p:nvSpPr>
          <p:cNvPr id="5" name="Text 3"/>
          <p:cNvSpPr/>
          <p:nvPr/>
        </p:nvSpPr>
        <p:spPr>
          <a:xfrm>
            <a:off x="944936" y="2269034"/>
            <a:ext cx="1119486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Бесцельный, преоткрыть окно, кожанный ремень, небыл в школе.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61475" y="2996704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2365" y="3032125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75723" y="3061593"/>
            <a:ext cx="3438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Бесцельный — верно ✓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1275723" y="3470275"/>
            <a:ext cx="47019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перед глухим Ц — приставка на -З/-С, правило соблюдено.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13915" y="2996704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84805" y="3032125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828163" y="3061593"/>
            <a:ext cx="374263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открыть — ошибка ✗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828163" y="3470275"/>
            <a:ext cx="470205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Неполнота действия → приставка ПРИ-. Было написано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пре-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61475" y="4453136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2365" y="448855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275723" y="4518025"/>
            <a:ext cx="332692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Кожаный — ошибка ✗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1275723" y="4926707"/>
            <a:ext cx="47019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Суффикс -АН- → одна Н. Лишняя Н 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кожанный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213915" y="4453136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84805" y="4488557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828163" y="4518025"/>
            <a:ext cx="294583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Не был — ошибка ✗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6828163" y="4926707"/>
            <a:ext cx="470205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с глаголами — всегда раздельно. Написано слитно —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небыл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61475" y="574417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9807"/>
            <a:ext cx="534319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Расставьте знаки препинания!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475" y="833934"/>
            <a:ext cx="4828558" cy="147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Разбор предложения с несколькими пунктограммами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61475" y="1052413"/>
            <a:ext cx="12700" cy="219472"/>
          </a:xfrm>
          <a:prstGeom prst="roundRect">
            <a:avLst>
              <a:gd name="adj" fmla="val 59999"/>
            </a:avLst>
          </a:prstGeom>
          <a:solidFill>
            <a:srgbClr val="26A688"/>
          </a:solidFill>
          <a:ln/>
        </p:spPr>
      </p:sp>
      <p:sp>
        <p:nvSpPr>
          <p:cNvPr id="5" name="Text 3"/>
          <p:cNvSpPr/>
          <p:nvPr/>
        </p:nvSpPr>
        <p:spPr>
          <a:xfrm>
            <a:off x="803156" y="1105495"/>
            <a:ext cx="11336649" cy="113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Вдруг туча закрывшая солнце принесла холодный дождь и мы побежали к дому.</a:t>
            </a:r>
            <a:endParaRPr lang="en-US" sz="7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325066"/>
            <a:ext cx="10868745" cy="497413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22865" y="1865346"/>
            <a:ext cx="2650038" cy="601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Разделение частей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622865" y="2551915"/>
            <a:ext cx="2650038" cy="3606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Запятая 3 отделяет части перед союзом «и»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50578" y="3560397"/>
            <a:ext cx="2404269" cy="300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Главное слово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918521" y="3946426"/>
            <a:ext cx="2436325" cy="540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780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«туча» — слово, к которому относится оборот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622865" y="4344476"/>
            <a:ext cx="2650038" cy="601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Причастный оборот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622865" y="5031045"/>
            <a:ext cx="2650038" cy="3606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Запятые 1 и 2 выделяют «закрывшая солнце»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61475" y="6352282"/>
            <a:ext cx="10868745" cy="27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Результат:</a:t>
            </a:r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Вдруг туча</a:t>
            </a:r>
            <a:pPr algn="l" indent="0" marL="0">
              <a:lnSpc>
                <a:spcPct val="100000"/>
              </a:lnSpc>
              <a:buNone/>
            </a:pPr>
            <a:r>
              <a:rPr lang="en-US" sz="70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</a:t>
            </a:r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закрывшая солнце</a:t>
            </a:r>
            <a:pPr algn="l" indent="0" marL="0">
              <a:lnSpc>
                <a:spcPct val="100000"/>
              </a:lnSpc>
              <a:buNone/>
            </a:pPr>
            <a:r>
              <a:rPr lang="en-US" sz="70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</a:t>
            </a:r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принесла холодный дождь</a:t>
            </a:r>
            <a:pPr algn="l" indent="0" marL="0">
              <a:lnSpc>
                <a:spcPct val="100000"/>
              </a:lnSpc>
              <a:buNone/>
            </a:pPr>
            <a:r>
              <a:rPr lang="en-US" sz="70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</a:t>
            </a:r>
            <a:pPr algn="l" indent="0" marL="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мы побежали к дому.</a:t>
            </a:r>
            <a:endParaRPr lang="en-US" sz="7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7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80641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Главные правила-ориентиры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61475" y="1673920"/>
            <a:ext cx="6296860" cy="472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Сводная шпаргалка по орфографии и пунктуации за 5–8 классы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327771"/>
            <a:ext cx="6296860" cy="10846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07928" y="2498030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Корень слова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907928" y="2806799"/>
            <a:ext cx="5880151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Ищи проверочное слово или сверяй корень с таблицей чередований. Словарные слова — только запоминать.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533378"/>
            <a:ext cx="6296860" cy="108465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07928" y="3703638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Часть речи</a:t>
            </a:r>
            <a:endParaRPr lang="en-US" sz="1450" dirty="0"/>
          </a:p>
        </p:txBody>
      </p:sp>
      <p:sp>
        <p:nvSpPr>
          <p:cNvPr id="10" name="Text 5"/>
          <p:cNvSpPr/>
          <p:nvPr/>
        </p:nvSpPr>
        <p:spPr>
          <a:xfrm>
            <a:off x="907928" y="4012406"/>
            <a:ext cx="5880151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Прежде чем написать Н/НН или НЕ — обязательно определи, какая часть речи перед тобой. Это ключ к правилу.</a:t>
            </a:r>
            <a:endParaRPr lang="en-US" sz="11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738985"/>
            <a:ext cx="6296860" cy="10846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07928" y="4909245"/>
            <a:ext cx="3039193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Грамматическая основа</a:t>
            </a:r>
            <a:endParaRPr lang="en-US" sz="1450" dirty="0"/>
          </a:p>
        </p:txBody>
      </p:sp>
      <p:sp>
        <p:nvSpPr>
          <p:cNvPr id="13" name="Text 7"/>
          <p:cNvSpPr/>
          <p:nvPr/>
        </p:nvSpPr>
        <p:spPr>
          <a:xfrm>
            <a:off x="907928" y="5218013"/>
            <a:ext cx="5880151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расстановке знаков сначала считай количество основ. Это защитит от грубых ошибок при анализе предложения.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61475" y="5959673"/>
            <a:ext cx="6906444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21816"/>
            <a:ext cx="6296860" cy="1004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Фундамент выпускного класса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930698"/>
            <a:ext cx="6296860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9 классе русский язык выходит на финишную прямую — каждого ученика ждёт государственная итоговая аттестация (ОГЭ). Пришло время собрать все знания в единую систему.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233360" y="2797473"/>
            <a:ext cx="3080169" cy="1643162"/>
          </a:xfrm>
          <a:prstGeom prst="roundRect">
            <a:avLst>
              <a:gd name="adj" fmla="val 4107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13041" y="2977158"/>
            <a:ext cx="2146445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Единая система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5413041" y="3310037"/>
            <a:ext cx="2720808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 5–8 классы изучены сотни правил. Задача — объединить их в чёткую, логичную структуру.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8450051" y="2797473"/>
            <a:ext cx="3080169" cy="1643162"/>
          </a:xfrm>
          <a:prstGeom prst="roundRect">
            <a:avLst>
              <a:gd name="adj" fmla="val 4107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29732" y="2977158"/>
            <a:ext cx="2680625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Логика, не интуиция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629732" y="3310037"/>
            <a:ext cx="2720808" cy="950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Орфография и пунктуация подчиняются строгим законам — их можно и нужно объяснять, а не угадывать.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233360" y="4577159"/>
            <a:ext cx="6296860" cy="1167705"/>
          </a:xfrm>
          <a:prstGeom prst="roundRect">
            <a:avLst>
              <a:gd name="adj" fmla="val 5779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13041" y="4756845"/>
            <a:ext cx="2291995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Подготовка к ОГЭ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5413041" y="5089723"/>
            <a:ext cx="5937498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Каждое повторяемое правило напрямую связано с конкретными заданиями экзаменационного бланка.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233360" y="5898455"/>
            <a:ext cx="6906444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1780"/>
            <a:ext cx="699554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Главные итоги урока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1720453"/>
            <a:ext cx="3496877" cy="2902049"/>
          </a:xfrm>
          <a:prstGeom prst="roundRect">
            <a:avLst>
              <a:gd name="adj" fmla="val 2736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6832" y="1915815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Система — основа успеха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2619772"/>
            <a:ext cx="3106164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Систематизация знаний за 5–8 классы — единственный надёжный способ успешно сдать экзамен ОГЭ.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347359" y="1720453"/>
            <a:ext cx="3496877" cy="2902049"/>
          </a:xfrm>
          <a:prstGeom prst="roundRect">
            <a:avLst>
              <a:gd name="adj" fmla="val 2736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42716" y="1915815"/>
            <a:ext cx="3106164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Морфемный состав — ключ к орфографии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4542716" y="2915047"/>
            <a:ext cx="3106164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Грамотность строится на точном знании строения слова: корня, приставки, суффикса и окончания.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033244" y="1720453"/>
            <a:ext cx="3496877" cy="2902049"/>
          </a:xfrm>
          <a:prstGeom prst="roundRect">
            <a:avLst>
              <a:gd name="adj" fmla="val 2736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8600" y="1915815"/>
            <a:ext cx="3106164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Структура предложения — ключ к пунктуации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228600" y="2915047"/>
            <a:ext cx="3106164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Понимая синтаксические законы, вы перестанете путать простые предложения со сложными и будете ставить знаки осознанно.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4835128"/>
            <a:ext cx="10868745" cy="755948"/>
          </a:xfrm>
          <a:prstGeom prst="roundRect">
            <a:avLst>
              <a:gd name="adj" fmla="val 10502"/>
            </a:avLst>
          </a:prstGeom>
          <a:solidFill>
            <a:srgbClr val="D6F5EE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5102820"/>
            <a:ext cx="236234" cy="189012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275723" y="5071368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Грамотность — это не талант, а навык. Навык вырабатывается системой и практикой.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61475" y="5803702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4262" y="2405559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Удачи на ОГЭ!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279676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Повторяйте правила системно, разбирайте ошибки осознанно — и результат не заставит себя ждать.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4097139"/>
            <a:ext cx="969839" cy="355203"/>
          </a:xfrm>
          <a:prstGeom prst="roundRect">
            <a:avLst>
              <a:gd name="adj" fmla="val 1788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26a68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346765" y="4153793"/>
            <a:ext cx="1352615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4UROK.RU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79004"/>
            <a:ext cx="1087063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 чём держится правописание?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45258"/>
            <a:ext cx="757744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Три главных принципа русской орфографии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324001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Почти все орфографические правила русского языка опираются на три базовых принципа. Понять их — значит понять логику языка.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3141464"/>
            <a:ext cx="3496877" cy="2122488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6832" y="333682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1. Морфемный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56832" y="3745508"/>
            <a:ext cx="31061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Морфемы (корни, приставки, суффиксы) пишутся одинаково независимо от произношения.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водá — вóдный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347359" y="3141464"/>
            <a:ext cx="3496877" cy="2122488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42716" y="3336826"/>
            <a:ext cx="261167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2. Фонетический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4542716" y="3745508"/>
            <a:ext cx="31061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Слова пишутся так, как слышатся — написание отражает звучание.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аботный — бес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конечный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8033244" y="3141464"/>
            <a:ext cx="3496877" cy="2122488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8600" y="3336826"/>
            <a:ext cx="268062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3. Традиционный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8228600" y="3745508"/>
            <a:ext cx="31061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Написание определяется исторической традицией. Нужно проверять по словарю.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собака, калач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61475" y="5476577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761405"/>
            <a:ext cx="6579328" cy="37009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90581" y="1257895"/>
            <a:ext cx="1704635" cy="291405"/>
          </a:xfrm>
          <a:prstGeom prst="roundRect">
            <a:avLst>
              <a:gd name="adj" fmla="val 18764"/>
            </a:avLst>
          </a:prstGeom>
          <a:solidFill>
            <a:srgbClr val="D6F5EE"/>
          </a:solidFill>
          <a:ln/>
        </p:spPr>
      </p:sp>
      <p:sp>
        <p:nvSpPr>
          <p:cNvPr id="4" name="Text 1"/>
          <p:cNvSpPr/>
          <p:nvPr/>
        </p:nvSpPr>
        <p:spPr>
          <a:xfrm>
            <a:off x="8088209" y="1306711"/>
            <a:ext cx="2118962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ОРФОГРАФИЯ · КОРЕНЬ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7990581" y="1605260"/>
            <a:ext cx="3545890" cy="152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Орфограммы в корне слова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7990581" y="3270845"/>
            <a:ext cx="3545890" cy="7265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Правописание гласных в корне делится на три строгие группы — их нельзя путать между собой.</a:t>
            </a:r>
            <a:endParaRPr lang="en-US" sz="12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493" y="4782443"/>
            <a:ext cx="244072" cy="24407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90298" y="4777482"/>
            <a:ext cx="2977282" cy="508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Проверяемые ударением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190298" y="5369917"/>
            <a:ext cx="2977282" cy="484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Измени слово, чтобы гласный стал ударным. </a:t>
            </a:r>
            <a:pPr algn="l" indent="0" marL="0">
              <a:lnSpc>
                <a:spcPct val="124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Гроза́ → гро́зы</a:t>
            </a:r>
            <a:endParaRPr lang="en-US" sz="1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03714" y="4782443"/>
            <a:ext cx="244072" cy="24407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71519" y="4777482"/>
            <a:ext cx="2977381" cy="508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Непроверяемые (словарные)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4871519" y="5369917"/>
            <a:ext cx="2977381" cy="484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Запоминать наизусть или проверять по словарю. </a:t>
            </a:r>
            <a:pPr algn="l" indent="0" marL="0">
              <a:lnSpc>
                <a:spcPct val="124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Винегрет, директор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85034" y="4782443"/>
            <a:ext cx="244072" cy="24407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552839" y="4777482"/>
            <a:ext cx="2076299" cy="254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Чередующиеся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8552839" y="5115719"/>
            <a:ext cx="2977282" cy="7265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Зависят от суффикса А, согласной, ударения или смысла. Нельзя подбирать проверочное слово!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661475" y="6011863"/>
            <a:ext cx="11478330" cy="242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92498"/>
            <a:ext cx="9299243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Систематизация приставок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758752"/>
            <a:ext cx="605348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Пойми разряд — поймёшь правило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25350" y="2337495"/>
            <a:ext cx="5476043" cy="2912864"/>
          </a:xfrm>
          <a:prstGeom prst="roundRect">
            <a:avLst>
              <a:gd name="adj" fmla="val 4672"/>
            </a:avLst>
          </a:prstGeom>
          <a:solidFill>
            <a:srgbClr val="26A688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526506"/>
            <a:ext cx="46737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Неизменяемые приставки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010793"/>
            <a:ext cx="5098029" cy="10773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Пишутся всегда одинаково — нужно просто запомнить.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об-, от-, над-, под-, пред-, с-, пере-, до-, со-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714357" y="4300736"/>
            <a:ext cx="5098029" cy="736997"/>
          </a:xfrm>
          <a:prstGeom prst="roundRect">
            <a:avLst>
              <a:gd name="adj" fmla="val 10772"/>
            </a:avLst>
          </a:prstGeom>
          <a:solidFill>
            <a:srgbClr val="186855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364" y="4593828"/>
            <a:ext cx="236234" cy="1890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28605" y="4518025"/>
            <a:ext cx="490435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Приставки З- в русском языке не существует!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332776" y="2526506"/>
            <a:ext cx="359837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Приставки на -З / -С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6332776" y="3010793"/>
            <a:ext cx="581337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Выбор согласной зависит от последующего звука: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332776" y="3483273"/>
            <a:ext cx="5203794" cy="6709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Пишем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перед звонкими согласными —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водный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Пишем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перед глухими согласными —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b="1" i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крайний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61475" y="546298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250851"/>
            <a:ext cx="628406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Приставки ПРИ- и ПРЕ-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917105"/>
            <a:ext cx="55832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Значение определяет написание буквы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49584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Выбор гласной в приставках ПРИ-/ПРЕ- зависит исключительно от лексического значения слова.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25350" y="3010892"/>
            <a:ext cx="5476043" cy="2081212"/>
          </a:xfrm>
          <a:prstGeom prst="roundRect">
            <a:avLst>
              <a:gd name="adj" fmla="val 6539"/>
            </a:avLst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714357" y="3199904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Пишем И — ПРИ-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14357" y="3684191"/>
            <a:ext cx="5098029" cy="13418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Приближение, присоединение: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приехать, приклеить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Близость к объекту: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пришкольный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Неполнота действия: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приоткрыть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32776" y="3199904"/>
            <a:ext cx="297222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Пишем Е — ПРЕ-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32776" y="3684191"/>
            <a:ext cx="5203794" cy="973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Значение «очень»: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преинтересный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очень интересный</a:t>
            </a:r>
            <a:endParaRPr lang="en-US" sz="1450" dirty="0"/>
          </a:p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Близко к ПЕРЕ-: 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преградить</a:t>
            </a:r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перегородить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61475" y="530473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41437"/>
            <a:ext cx="6296860" cy="1004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Орфограмма: Н и НН на письме</a:t>
            </a:r>
            <a:endParaRPr lang="en-US" sz="3150" dirty="0"/>
          </a:p>
        </p:txBody>
      </p:sp>
      <p:sp>
        <p:nvSpPr>
          <p:cNvPr id="4" name="Shape 1"/>
          <p:cNvSpPr/>
          <p:nvPr/>
        </p:nvSpPr>
        <p:spPr>
          <a:xfrm>
            <a:off x="5233360" y="1750318"/>
            <a:ext cx="6296860" cy="577255"/>
          </a:xfrm>
          <a:prstGeom prst="roundRect">
            <a:avLst>
              <a:gd name="adj" fmla="val 11690"/>
            </a:avLst>
          </a:prstGeom>
          <a:solidFill>
            <a:srgbClr val="D6F5EE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992" y="1969195"/>
            <a:ext cx="200814" cy="1606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755436" y="1926927"/>
            <a:ext cx="622373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Главный секрет: сначала определи часть речи!</a:t>
            </a:r>
            <a:endParaRPr lang="en-US" sz="12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2481163"/>
            <a:ext cx="6296860" cy="156914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89239" y="2660848"/>
            <a:ext cx="3443499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 именах прилагательных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5489239" y="2993727"/>
            <a:ext cx="5861300" cy="876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Суффиксы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-АН-, -ЯН-, -ИН-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одна Н: </a:t>
            </a:r>
            <a:pPr algn="l" indent="0" marL="0">
              <a:lnSpc>
                <a:spcPct val="123000"/>
              </a:lnSpc>
              <a:spcAft>
                <a:spcPts val="600"/>
              </a:spcAft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кожаный, лебединый</a:t>
            </a:r>
            <a:endParaRPr lang="en-US" sz="12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Суффиксы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-ЕНН-, -ОНН-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НН: </a:t>
            </a:r>
            <a:pPr algn="l" indent="0" marL="0">
              <a:lnSpc>
                <a:spcPct val="123000"/>
              </a:lnSpc>
              <a:spcAft>
                <a:spcPts val="600"/>
              </a:spcAft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соломенный, экскурсионный</a:t>
            </a:r>
            <a:endParaRPr lang="en-US" sz="12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 стыке корня и суффикса → НН: </a:t>
            </a:r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камен-ный</a:t>
            </a:r>
            <a:endParaRPr lang="en-US" sz="12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3360" y="4186833"/>
            <a:ext cx="6296860" cy="173831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489239" y="4366518"/>
            <a:ext cx="5861300" cy="502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 причастиях и отглагольных прилагательных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5489239" y="4950420"/>
            <a:ext cx="5861300" cy="795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НН — если есть приставка, зависимые слова, суффиксы -ОВА-/-ЕВА- или гл. сов. вида: </a:t>
            </a:r>
            <a:pPr algn="l" indent="0" marL="0">
              <a:lnSpc>
                <a:spcPct val="123000"/>
              </a:lnSpc>
              <a:spcAft>
                <a:spcPts val="600"/>
              </a:spcAft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построенный, маринованный</a:t>
            </a:r>
            <a:endParaRPr lang="en-US" sz="12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кратких причастиях — всегда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одна Н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работа выполнена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5233360" y="6078736"/>
            <a:ext cx="6906444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88839"/>
            <a:ext cx="982320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Правописание НЕ со словами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55093"/>
            <a:ext cx="924368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Когда НЕ — часть слова, а когда — отдельное отрицание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61475" y="2433836"/>
            <a:ext cx="3496877" cy="2720181"/>
          </a:xfrm>
          <a:prstGeom prst="roundRect">
            <a:avLst>
              <a:gd name="adj" fmla="val 2918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6832" y="262919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Слитно всегда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56832" y="3037880"/>
            <a:ext cx="310616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слово без НЕ не употребляется: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неряха, ненавидеть, нелепый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347359" y="2433836"/>
            <a:ext cx="3496877" cy="2720181"/>
          </a:xfrm>
          <a:prstGeom prst="roundRect">
            <a:avLst>
              <a:gd name="adj" fmla="val 2918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42716" y="2629198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 сущ., прил., нареч. на -О/-Е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4542716" y="3333155"/>
            <a:ext cx="3106164" cy="1625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Слитно, если есть синоним: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неправда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= ложь.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Раздельно при союзе А или словах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далеко не, вовсе не, отнюдь не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33244" y="2433836"/>
            <a:ext cx="3496877" cy="2720181"/>
          </a:xfrm>
          <a:prstGeom prst="roundRect">
            <a:avLst>
              <a:gd name="adj" fmla="val 2918"/>
            </a:avLst>
          </a:prstGeom>
          <a:solidFill>
            <a:srgbClr val="D6F5EE"/>
          </a:solidFill>
          <a:ln w="6350">
            <a:solidFill>
              <a:srgbClr val="BCDB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8600" y="2629198"/>
            <a:ext cx="31061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 глаголами и деепричастиями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8228600" y="3333155"/>
            <a:ext cx="3106164" cy="1625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Всегда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раздельно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был, не зная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Исключение: приставка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недо-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со значением нехватки нормы: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недоедать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61475" y="536664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2198191"/>
            <a:ext cx="921223" cy="243681"/>
          </a:xfrm>
          <a:prstGeom prst="roundRect">
            <a:avLst>
              <a:gd name="adj" fmla="val 19547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746503" y="2240657"/>
            <a:ext cx="1360751" cy="158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ПУНКТУАЦИЯ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61475" y="2484338"/>
            <a:ext cx="5261439" cy="8860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Законы русской пунктуации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661475" y="3476625"/>
            <a:ext cx="5261439" cy="889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spcAft>
                <a:spcPts val="750"/>
              </a:spcAft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Знаки препинания — это дорожные знаки для читающего человека. Они выполняют три важные грамматические задачи.</a:t>
            </a:r>
            <a:endParaRPr lang="en-US" sz="110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Понимание этих функций помогает не просто угадывать, а </a:t>
            </a:r>
            <a:pPr algn="l" indent="0" marL="0">
              <a:lnSpc>
                <a:spcPct val="117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осознанно</a:t>
            </a:r>
            <a:pPr algn="l" indent="0" marL="0">
              <a:lnSpc>
                <a:spcPct val="117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расставлять знаки в любом тексте.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5131" y="639366"/>
            <a:ext cx="5261439" cy="526157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1475" y="6140053"/>
            <a:ext cx="11478330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0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Материал скачан с сайта 4urok.ru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2026-07-06T17:07:37Z</dcterms:created>
  <dcterms:modified xsi:type="dcterms:W3CDTF">2026-07-06T17:07:37Z</dcterms:modified>
</cp:coreProperties>
</file>