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embeddedFontLst>
    <p:embeddedFont>
      <p:font typeface="Hubot Sans"/>
      <p:regular r:id="rId201314"/>
    </p:embeddedFont>
    <p:embeddedFont>
      <p:font typeface="Hubot Sans Bold"/>
      <p:regular r:id="rId201315"/>
    </p:embeddedFont>
    <p:embeddedFont>
      <p:font typeface="Hubot Sans Black"/>
      <p:regular r:id="rId201316"/>
    </p:embeddedFont>
    <p:embeddedFont>
      <p:font typeface="Roboto Condensed"/>
      <p:regular r:id="rId201317"/>
    </p:embeddedFont>
    <p:embeddedFont>
      <p:font typeface="Roboto Condensed Bold"/>
      <p:regular r:id="rId201318"/>
    </p:embeddedFont>
    <p:embeddedFont>
      <p:font typeface="Roboto Condensed Black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D0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8E8E3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image" Target="../media/image-10-1.png"/><Relationship Id="rId6" Type="http://schemas.openxmlformats.org/officeDocument/2006/relationships/image" Target="../media/image-10-2.svg"/><Relationship Id="rId7" Type="http://schemas.openxmlformats.org/officeDocument/2006/relationships/image" Target="../media/image-10-7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3.png"/><Relationship Id="rId4" Type="http://schemas.openxmlformats.org/officeDocument/2006/relationships/image" Target="../media/image-12-4.svg"/><Relationship Id="rId5" Type="http://schemas.openxmlformats.org/officeDocument/2006/relationships/image" Target="../media/image-12-5.png"/><Relationship Id="rId6" Type="http://schemas.openxmlformats.org/officeDocument/2006/relationships/image" Target="../media/image-12-6.svg"/><Relationship Id="rId7" Type="http://schemas.openxmlformats.org/officeDocument/2006/relationships/image" Target="../media/image-12-7.png"/><Relationship Id="rId8" Type="http://schemas.openxmlformats.org/officeDocument/2006/relationships/image" Target="../media/image-12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image" Target="../media/image-5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954709"/>
            <a:ext cx="6296860" cy="23625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РИТОРИКА (8–10 КЛАССЫ): СЕКРЕТЫ ПУБЛИЧНЫХ ВЫСТУПЛЕНИЙ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4600773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Образовательный курс для учеников средней и старшей школы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03374"/>
            <a:ext cx="520379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ГОЛОС И ДИКЦИЯ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583035"/>
            <a:ext cx="520379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Голос — ваш инструмент. Говорите из диафрагмы, а не из горла. Делайте разминку для губ и языка перед выходом на сцену. Четкая артикуляция придает речи уверенность.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6075" y="2677517"/>
            <a:ext cx="5229193" cy="83750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1281" y="2702917"/>
            <a:ext cx="496398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ДИАФРАГМАЛЬНОЕ ДЫХАНИЕ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01281" y="3187204"/>
            <a:ext cx="496398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Говорите из живота — голос станет глубже и сильнее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075" y="3842246"/>
            <a:ext cx="5229193" cy="83750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1281" y="3867646"/>
            <a:ext cx="496398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АРТИКУЛЯЦИОННАЯ РАЗМИНКА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901281" y="4351933"/>
            <a:ext cx="496398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Упражнения для губ и языка перед выступлением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075" y="5006975"/>
            <a:ext cx="5229193" cy="83750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01281" y="5032375"/>
            <a:ext cx="496398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ЧЁТКАЯ АРТИКУЛЯЦИЯ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901281" y="5516662"/>
            <a:ext cx="496398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Каждое слово произносится ясно и уверенно</a:t>
            </a:r>
            <a:endParaRPr lang="en-US" sz="14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2776" y="826988"/>
            <a:ext cx="5203794" cy="52039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336477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СИЛА ПАУЗЫ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210594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Слова-паразиты («э-э-э», «ну», «как бы») возникают, когда мозг думает, а язык боится тишины. Замените слова-паразиты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осмысленными паузами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— пауза интригует и подчеркивает важность мысли.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330476"/>
            <a:ext cx="6296860" cy="2190948"/>
          </a:xfrm>
          <a:prstGeom prst="roundRect">
            <a:avLst>
              <a:gd name="adj" fmla="val 1294"/>
            </a:avLst>
          </a:prstGeom>
          <a:solidFill>
            <a:srgbClr val="D8D9D2"/>
          </a:solidFill>
          <a:ln/>
        </p:spPr>
      </p:sp>
      <p:sp>
        <p:nvSpPr>
          <p:cNvPr id="6" name="Shape 3"/>
          <p:cNvSpPr/>
          <p:nvPr/>
        </p:nvSpPr>
        <p:spPr>
          <a:xfrm>
            <a:off x="661475" y="3330476"/>
            <a:ext cx="6296860" cy="1095474"/>
          </a:xfrm>
          <a:custGeom>
            <a:avLst/>
            <a:gdLst/>
            <a:ahLst/>
            <a:cxnLst/>
            <a:rect l="l" t="t" r="r" b="b"/>
            <a:pathLst>
              <a:path w="6296860" h="1095474">
                <a:moveTo>
                  <a:pt x="23627" y="0"/>
                </a:moveTo>
                <a:lnTo>
                  <a:pt x="6273232" y="0"/>
                </a:lnTo>
                <a:arcTo hR="23628" wR="23627" stAng="16200000" swAng="5400000"/>
                <a:lnTo>
                  <a:pt x="6296860" y="1095474"/>
                </a:lnTo>
                <a:lnTo>
                  <a:pt x="0" y="1095474"/>
                </a:lnTo>
                <a:lnTo>
                  <a:pt x="0" y="23628"/>
                </a:lnTo>
                <a:arcTo hR="23628" wR="23627" stAng="10800000" swAng="5400000"/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7" name="Text 4"/>
          <p:cNvSpPr/>
          <p:nvPr/>
        </p:nvSpPr>
        <p:spPr>
          <a:xfrm>
            <a:off x="850482" y="3519487"/>
            <a:ext cx="5918846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СЛОВА-ПАРАЗИТЫ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50482" y="3934520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«э-э-э», «ну», «как бы» — сигнал неуверенности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61475" y="4425950"/>
            <a:ext cx="6296860" cy="1095474"/>
          </a:xfrm>
          <a:custGeom>
            <a:avLst/>
            <a:gdLst/>
            <a:ahLst/>
            <a:cxnLst/>
            <a:rect l="l" t="t" r="r" b="b"/>
            <a:pathLst>
              <a:path w="6296860" h="1095474">
                <a:moveTo>
                  <a:pt x="0" y="0"/>
                </a:moveTo>
                <a:lnTo>
                  <a:pt x="6296860" y="0"/>
                </a:lnTo>
                <a:lnTo>
                  <a:pt x="6296860" y="1071846"/>
                </a:lnTo>
                <a:arcTo hR="23628" wR="23627" stAng="0" swAng="5400000"/>
                <a:lnTo>
                  <a:pt x="23627" y="1095474"/>
                </a:lnTo>
                <a:arcTo hR="23628" wR="23627" stAng="5400000" swAng="5400000"/>
                <a:lnTo>
                  <a:pt x="0" y="0"/>
                </a:lnTo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10" name="Shape 7"/>
          <p:cNvSpPr/>
          <p:nvPr/>
        </p:nvSpPr>
        <p:spPr>
          <a:xfrm>
            <a:off x="661475" y="4425950"/>
            <a:ext cx="6296860" cy="25400"/>
          </a:xfrm>
          <a:prstGeom prst="roundRect">
            <a:avLst>
              <a:gd name="adj" fmla="val 49999"/>
            </a:avLst>
          </a:prstGeom>
          <a:solidFill>
            <a:srgbClr val="AEB0A7"/>
          </a:solidFill>
          <a:ln/>
        </p:spPr>
      </p:sp>
      <p:sp>
        <p:nvSpPr>
          <p:cNvPr id="11" name="Text 8"/>
          <p:cNvSpPr/>
          <p:nvPr/>
        </p:nvSpPr>
        <p:spPr>
          <a:xfrm>
            <a:off x="850482" y="4614962"/>
            <a:ext cx="5918846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ОСМЫСЛЕННАЯ ПАУЗА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50482" y="5029994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Тишина интригует и подчёркивает важность мысли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2710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ЯЗЫК ТЕЛА И ЖЕСТЫ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895773"/>
            <a:ext cx="1086874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Больше 60% информации считывается невербально. Держите прямую осанку, открытые ладони, не скрещивайте руки на груди и перемещайтесь по сцене осознанно.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713236"/>
            <a:ext cx="472468" cy="472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3421955"/>
            <a:ext cx="53162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ПРЯМАЯ ОСАНКА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61475" y="3830638"/>
            <a:ext cx="531620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Уверенная поза транслирует силу и авторитет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3915" y="2713236"/>
            <a:ext cx="472468" cy="472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13915" y="3421955"/>
            <a:ext cx="53163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ОТКРЫТЫЕ ЛАДОНИ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6213915" y="3830638"/>
            <a:ext cx="531630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Открытые жесты создают доверие у аудитории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4511080"/>
            <a:ext cx="472468" cy="4724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61475" y="5219799"/>
            <a:ext cx="53162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ОСОЗНАННОЕ ДВИЖЕНИЕ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661475" y="5628481"/>
            <a:ext cx="531620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Перемещайтесь по сцене с целью, не топчитесь на месте</a:t>
            </a:r>
            <a:endParaRPr lang="en-US" sz="14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13915" y="4511080"/>
            <a:ext cx="472468" cy="472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13915" y="5219799"/>
            <a:ext cx="53163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ИЗБЕГАЙТЕ ЗАКРЫТЫХ ПОЗ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6213915" y="5628481"/>
            <a:ext cx="531630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Скрещенные руки сигнализируют о защите и неуверенности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728861"/>
            <a:ext cx="4199527" cy="41996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42538" y="710307"/>
            <a:ext cx="5793932" cy="523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ЗРИТЕЛЬНЫЙ КОНТАКТ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742538" y="1382018"/>
            <a:ext cx="5793932" cy="7578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Не смотрите в пол, потолок или слайды презентации! Разделите зал на сектора и удерживайте зрительный контакт с конкретными людьми по 3–5 секунд. Это создает ощущение личной беседы.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742538" y="2306737"/>
            <a:ext cx="334855" cy="20925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Hubot Sans Light" pitchFamily="34" charset="0"/>
                <a:ea typeface="Hubot Sans Light" pitchFamily="34" charset="-122"/>
                <a:cs typeface="Hubot San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742538" y="2572147"/>
            <a:ext cx="5793932" cy="19050"/>
          </a:xfrm>
          <a:prstGeom prst="rect">
            <a:avLst/>
          </a:prstGeom>
          <a:solidFill>
            <a:srgbClr val="C8CAC1"/>
          </a:solidFill>
          <a:ln/>
        </p:spPr>
      </p:sp>
      <p:sp>
        <p:nvSpPr>
          <p:cNvPr id="7" name="Text 4"/>
          <p:cNvSpPr/>
          <p:nvPr/>
        </p:nvSpPr>
        <p:spPr>
          <a:xfrm>
            <a:off x="5742538" y="2693888"/>
            <a:ext cx="5793932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РАЗДЕЛИТЕ ЗАЛ НА СЕКТОРА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742538" y="3103860"/>
            <a:ext cx="5793932" cy="252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Левый, центральный и правый сектор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742538" y="3630315"/>
            <a:ext cx="334855" cy="20925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Hubot Sans Light" pitchFamily="34" charset="0"/>
                <a:ea typeface="Hubot Sans Light" pitchFamily="34" charset="-122"/>
                <a:cs typeface="Hubot San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742538" y="3895725"/>
            <a:ext cx="5793932" cy="19050"/>
          </a:xfrm>
          <a:prstGeom prst="rect">
            <a:avLst/>
          </a:prstGeom>
          <a:solidFill>
            <a:srgbClr val="C8CAC1"/>
          </a:solidFill>
          <a:ln/>
        </p:spPr>
      </p:sp>
      <p:sp>
        <p:nvSpPr>
          <p:cNvPr id="11" name="Text 8"/>
          <p:cNvSpPr/>
          <p:nvPr/>
        </p:nvSpPr>
        <p:spPr>
          <a:xfrm>
            <a:off x="5742538" y="4017466"/>
            <a:ext cx="5793932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УДЕРЖИВАЙТЕ КОНТАКТ 3–5 СЕКУНД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742538" y="4427438"/>
            <a:ext cx="5793932" cy="252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 конкретным человеком, затем переходите к следующему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742538" y="4953893"/>
            <a:ext cx="334855" cy="20925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Hubot Sans Light" pitchFamily="34" charset="0"/>
                <a:ea typeface="Hubot Sans Light" pitchFamily="34" charset="-122"/>
                <a:cs typeface="Hubot San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742538" y="5219303"/>
            <a:ext cx="5793932" cy="19050"/>
          </a:xfrm>
          <a:prstGeom prst="rect">
            <a:avLst/>
          </a:prstGeom>
          <a:solidFill>
            <a:srgbClr val="C8CAC1"/>
          </a:solidFill>
          <a:ln/>
        </p:spPr>
      </p:sp>
      <p:sp>
        <p:nvSpPr>
          <p:cNvPr id="15" name="Text 12"/>
          <p:cNvSpPr/>
          <p:nvPr/>
        </p:nvSpPr>
        <p:spPr>
          <a:xfrm>
            <a:off x="5742538" y="5341045"/>
            <a:ext cx="5793932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СОЗДАЙТЕ ОЩУЩЕНИЕ БЕСЕДЫ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742538" y="5751016"/>
            <a:ext cx="5793932" cy="252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Каждый слушатель почувствует личное обращение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043980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РАБОТА СО СЛАЙДАМИ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918097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Слайды презентации — это фон для ваших слов, а не ваша шпаргалка. Минимум текста, крупный шрифт, качественные схемы и изображения. Не читайте со слайда то, что зритель может прочесть сам!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037979"/>
            <a:ext cx="6296860" cy="2775942"/>
          </a:xfrm>
          <a:prstGeom prst="roundRect">
            <a:avLst>
              <a:gd name="adj" fmla="val 1021"/>
            </a:avLst>
          </a:prstGeom>
          <a:solidFill>
            <a:srgbClr val="D8D9D2"/>
          </a:solidFill>
          <a:ln/>
        </p:spPr>
      </p:sp>
      <p:sp>
        <p:nvSpPr>
          <p:cNvPr id="6" name="Shape 3"/>
          <p:cNvSpPr/>
          <p:nvPr/>
        </p:nvSpPr>
        <p:spPr>
          <a:xfrm>
            <a:off x="661475" y="3037979"/>
            <a:ext cx="3148430" cy="1686818"/>
          </a:xfrm>
          <a:custGeom>
            <a:avLst/>
            <a:gdLst/>
            <a:ahLst/>
            <a:cxnLst/>
            <a:rect l="l" t="t" r="r" b="b"/>
            <a:pathLst>
              <a:path w="3148430" h="1686818">
                <a:moveTo>
                  <a:pt x="23627" y="0"/>
                </a:moveTo>
                <a:lnTo>
                  <a:pt x="3148430" y="0"/>
                </a:lnTo>
                <a:lnTo>
                  <a:pt x="3148430" y="1686818"/>
                </a:lnTo>
                <a:lnTo>
                  <a:pt x="0" y="1686818"/>
                </a:lnTo>
                <a:lnTo>
                  <a:pt x="0" y="23628"/>
                </a:lnTo>
                <a:arcTo hR="23628" wR="23627" stAng="10800000" swAng="5400000"/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7" name="Text 4"/>
          <p:cNvSpPr/>
          <p:nvPr/>
        </p:nvSpPr>
        <p:spPr>
          <a:xfrm>
            <a:off x="850482" y="3226991"/>
            <a:ext cx="277041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МИНИМУМ ТЕКСТА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50482" y="3635673"/>
            <a:ext cx="277041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Крупный шрифт, ключевые слова — не абзацы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3809905" y="3037979"/>
            <a:ext cx="3148430" cy="1686818"/>
          </a:xfrm>
          <a:custGeom>
            <a:avLst/>
            <a:gdLst/>
            <a:ahLst/>
            <a:cxnLst/>
            <a:rect l="l" t="t" r="r" b="b"/>
            <a:pathLst>
              <a:path w="3148430" h="1686818">
                <a:moveTo>
                  <a:pt x="0" y="0"/>
                </a:moveTo>
                <a:lnTo>
                  <a:pt x="3124803" y="0"/>
                </a:lnTo>
                <a:arcTo hR="23628" wR="23627" stAng="16200000" swAng="5400000"/>
                <a:lnTo>
                  <a:pt x="3148430" y="1686818"/>
                </a:lnTo>
                <a:lnTo>
                  <a:pt x="0" y="1686818"/>
                </a:lnTo>
                <a:lnTo>
                  <a:pt x="0" y="0"/>
                </a:lnTo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10" name="Shape 7"/>
          <p:cNvSpPr/>
          <p:nvPr/>
        </p:nvSpPr>
        <p:spPr>
          <a:xfrm>
            <a:off x="3809905" y="3037979"/>
            <a:ext cx="25399" cy="1686818"/>
          </a:xfrm>
          <a:prstGeom prst="roundRect">
            <a:avLst>
              <a:gd name="adj" fmla="val 50001"/>
            </a:avLst>
          </a:prstGeom>
          <a:solidFill>
            <a:srgbClr val="AEB0A7"/>
          </a:solidFill>
          <a:ln/>
        </p:spPr>
      </p:sp>
      <p:sp>
        <p:nvSpPr>
          <p:cNvPr id="11" name="Text 8"/>
          <p:cNvSpPr/>
          <p:nvPr/>
        </p:nvSpPr>
        <p:spPr>
          <a:xfrm>
            <a:off x="3998912" y="3226991"/>
            <a:ext cx="277041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КАЧЕСТВЕННЫЕ ВИЗУАЛЫ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3998912" y="3930948"/>
            <a:ext cx="277041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Схемы и изображения вместо стен текста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61475" y="4724797"/>
            <a:ext cx="6296860" cy="1089124"/>
          </a:xfrm>
          <a:custGeom>
            <a:avLst/>
            <a:gdLst/>
            <a:ahLst/>
            <a:cxnLst/>
            <a:rect l="l" t="t" r="r" b="b"/>
            <a:pathLst>
              <a:path w="6296860" h="1089124">
                <a:moveTo>
                  <a:pt x="0" y="0"/>
                </a:moveTo>
                <a:lnTo>
                  <a:pt x="6296860" y="0"/>
                </a:lnTo>
                <a:lnTo>
                  <a:pt x="6296860" y="1065496"/>
                </a:lnTo>
                <a:arcTo hR="23628" wR="23627" stAng="0" swAng="5400000"/>
                <a:lnTo>
                  <a:pt x="23627" y="1089124"/>
                </a:lnTo>
                <a:arcTo hR="23628" wR="23627" stAng="5400000" swAng="5400000"/>
                <a:lnTo>
                  <a:pt x="0" y="0"/>
                </a:lnTo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14" name="Shape 11"/>
          <p:cNvSpPr/>
          <p:nvPr/>
        </p:nvSpPr>
        <p:spPr>
          <a:xfrm>
            <a:off x="661475" y="4724797"/>
            <a:ext cx="6296860" cy="25400"/>
          </a:xfrm>
          <a:prstGeom prst="roundRect">
            <a:avLst>
              <a:gd name="adj" fmla="val 49999"/>
            </a:avLst>
          </a:prstGeom>
          <a:solidFill>
            <a:srgbClr val="AEB0A7"/>
          </a:solidFill>
          <a:ln/>
        </p:spPr>
      </p:sp>
      <p:sp>
        <p:nvSpPr>
          <p:cNvPr id="15" name="Text 12"/>
          <p:cNvSpPr/>
          <p:nvPr/>
        </p:nvSpPr>
        <p:spPr>
          <a:xfrm>
            <a:off x="850482" y="4913809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ВЫ — ГЛАВНЫЙ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850482" y="5322491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Слайд — фон, оратор — центр внимания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26691"/>
            <a:ext cx="5780637" cy="1122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ОТВЕТЫ НА КАВЕРЗНЫЕ ВОПРОСЫ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2119610"/>
            <a:ext cx="5780637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Если вам задали сложный вопрос: поблагодарите за вопрос, сделайте паузу, ответьте коротко по сути. Если не знаете ответа — честно признайтесь и пообещайте уточнить.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61475" y="3151783"/>
            <a:ext cx="404009" cy="404019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28843" y="3185468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1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236036" y="3213497"/>
            <a:ext cx="520607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ПОБЛАГОДАРИТЕ ЗА ВОПРОС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661475" y="3896916"/>
            <a:ext cx="404009" cy="404019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728843" y="3930600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2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1236036" y="3958630"/>
            <a:ext cx="5206076" cy="5609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СДЕЛАЙТЕ ПАУЗУ И СОБЕРИТЕСЬ С МЫСЛЯМИ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661475" y="4860727"/>
            <a:ext cx="404009" cy="404019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728843" y="4894411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3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236036" y="4922441"/>
            <a:ext cx="520607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ОТВЕТЬТЕ КОРОТКО ПО СУТИ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661475" y="5605859"/>
            <a:ext cx="404009" cy="404019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728843" y="5639544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4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236036" y="5667573"/>
            <a:ext cx="520607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НЕ ЗНАЕТЕ — ЧЕСТНО ПРИЗНАЙТЕСЬ</a:t>
            </a:r>
            <a:endParaRPr lang="en-US" sz="175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86601" y="848023"/>
            <a:ext cx="4417307" cy="441741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12874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ЗАКЛЮЧЕНИЕ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1486991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Ораторами не рождаются, ораторами становятся через практику. Выступайте при любой возможности: у доски, на дебатах, перед друзьями — и ваш голос зазвучит уверенно!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2606873"/>
            <a:ext cx="3053877" cy="1391543"/>
          </a:xfrm>
          <a:prstGeom prst="roundRect">
            <a:avLst>
              <a:gd name="adj" fmla="val 2038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5422367" y="2795885"/>
            <a:ext cx="26758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У ДОСКИ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5422367" y="3204567"/>
            <a:ext cx="267586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Каждый ответ на уроке — тренировка оратора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8476244" y="2606873"/>
            <a:ext cx="3053976" cy="1391543"/>
          </a:xfrm>
          <a:prstGeom prst="roundRect">
            <a:avLst>
              <a:gd name="adj" fmla="val 2038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8665251" y="2795885"/>
            <a:ext cx="26759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НА ДЕБАТАХ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8665251" y="3204567"/>
            <a:ext cx="267596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Соревновательная среда закаляет уверенность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5233360" y="4187428"/>
            <a:ext cx="6296860" cy="1089124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5422367" y="4376440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ПЕРЕД ДРУЗЬЯМИ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5422367" y="4785122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Безопасная аудитория для первых шагов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5233360" y="5489178"/>
            <a:ext cx="6296860" cy="755948"/>
          </a:xfrm>
          <a:prstGeom prst="roundRect">
            <a:avLst>
              <a:gd name="adj" fmla="val 3751"/>
            </a:avLst>
          </a:prstGeom>
          <a:solidFill>
            <a:srgbClr val="E7E7E4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367" y="5756870"/>
            <a:ext cx="236234" cy="18901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847608" y="5725418"/>
            <a:ext cx="610319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Практика — единственный путь к мастерству. Начните сегодня!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242939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СЕКРЕТЫ ПУБЛИЧНЫХ ВЫСТУПЛЕНИЙ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3707705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Умение говорить красиво, уверенно и убедительно — один из ключевых навыков лидера в XXI веке. Риторика учит превращать мысли в сильные слова.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7674" y="521395"/>
            <a:ext cx="4906344" cy="5815112"/>
          </a:xfrm>
          <a:prstGeom prst="roundRect">
            <a:avLst>
              <a:gd name="adj" fmla="val 484"/>
            </a:avLst>
          </a:prstGeom>
          <a:solidFill>
            <a:srgbClr val="1E1E1A"/>
          </a:solidFill>
          <a:ln/>
        </p:spPr>
      </p:sp>
      <p:sp>
        <p:nvSpPr>
          <p:cNvPr id="3" name="Text 1"/>
          <p:cNvSpPr/>
          <p:nvPr/>
        </p:nvSpPr>
        <p:spPr>
          <a:xfrm>
            <a:off x="705825" y="653653"/>
            <a:ext cx="4590042" cy="9884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ЧТО ТАКОЕ РИТОРИКА?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705825" y="1774329"/>
            <a:ext cx="5199627" cy="232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от греч. «ораторское искусство»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732319" y="640457"/>
            <a:ext cx="5804152" cy="4647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2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Риторика</a:t>
            </a:r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— наука и искусство красноречия, убеждения слушателей и эффективного донесения своих идей до аудитории.</a:t>
            </a:r>
            <a:endParaRPr lang="en-US" sz="12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2319" y="1254026"/>
            <a:ext cx="4933529" cy="49336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399580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ТРИ КИТА АРИСТОТЕЛЯ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273697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Древнегреческий философ Аристотель выделил три основы успешной речи: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2788741"/>
            <a:ext cx="3053877" cy="1391543"/>
          </a:xfrm>
          <a:prstGeom prst="roundRect">
            <a:avLst>
              <a:gd name="adj" fmla="val 2038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850482" y="2977753"/>
            <a:ext cx="26758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ЭТОС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50482" y="3386435"/>
            <a:ext cx="267586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Авторитет и доверие к оратору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3904359" y="2788741"/>
            <a:ext cx="3053976" cy="1391543"/>
          </a:xfrm>
          <a:prstGeom prst="roundRect">
            <a:avLst>
              <a:gd name="adj" fmla="val 2038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4093366" y="2977753"/>
            <a:ext cx="26759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ПАФОС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093366" y="3386435"/>
            <a:ext cx="267596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Эмоциональный контакт и чувства аудитории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475" y="4369296"/>
            <a:ext cx="6296860" cy="1089124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850482" y="4558308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ЛОГОС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50482" y="4966990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Железная логика и факты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86644"/>
            <a:ext cx="577022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СТРАХ СЦЕНЫ (ГЛОССОФОБИЯ)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456954"/>
            <a:ext cx="577022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Бояться публичных выступлений — это нормально! Страх вызван древним инстинктом: внимание толпы мозг воспринимает как угрозу. Главное — научиться направлять адреналин в энергию речи.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61475" y="3576836"/>
            <a:ext cx="5770220" cy="1039416"/>
          </a:xfrm>
          <a:prstGeom prst="roundRect">
            <a:avLst>
              <a:gd name="adj" fmla="val 2728"/>
            </a:avLst>
          </a:prstGeom>
          <a:solidFill>
            <a:srgbClr val="E7E7E4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482" y="3863578"/>
            <a:ext cx="236234" cy="1890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75723" y="3794125"/>
            <a:ext cx="496696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Страх — это не враг. Это энергия, которую можно направить в нужное русло.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202" y="1110258"/>
            <a:ext cx="4637269" cy="46373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902196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ПОДГОТОВКА — 90% УСПЕХА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366963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Никогда не полагайтесь на чистую импровизацию. Определите главную цель речи (что слушатель должен понять и сделать после вашего выступления?) и составьте четкий план.</a:t>
            </a:r>
            <a:endParaRPr lang="en-US" sz="14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3486845"/>
            <a:ext cx="6296860" cy="113992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77479" y="3701256"/>
            <a:ext cx="576644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ОПРЕДЕЛИТЕ ЦЕЛЬ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977479" y="4109938"/>
            <a:ext cx="576644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Что слушатель должен понять и сделать после вашего выступления?</a:t>
            </a:r>
            <a:endParaRPr lang="en-US" sz="14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4815780"/>
            <a:ext cx="6296860" cy="113992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77479" y="5030192"/>
            <a:ext cx="576644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СОСТАВЬТЕ ПЛАН</a:t>
            </a:r>
            <a:endParaRPr lang="en-US" sz="1850" dirty="0"/>
          </a:p>
        </p:txBody>
      </p:sp>
      <p:sp>
        <p:nvSpPr>
          <p:cNvPr id="10" name="Text 5"/>
          <p:cNvSpPr/>
          <p:nvPr/>
        </p:nvSpPr>
        <p:spPr>
          <a:xfrm>
            <a:off x="977479" y="5438874"/>
            <a:ext cx="576644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Четкая структура — основа убедительной речи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37989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КОМПОЗИЦИЯ ПУБЛИЧНОЙ РЕЧИ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202755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Классическая структура выступления:</a:t>
            </a:r>
            <a:endParaRPr lang="en-US" sz="14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75" y="2717800"/>
            <a:ext cx="945035" cy="113407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95517" y="2906812"/>
            <a:ext cx="516281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ВСТУПЛЕНИЕ (10–15%)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1795517" y="3315494"/>
            <a:ext cx="51628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Зацепка внимания, обозначение проблемы</a:t>
            </a:r>
            <a:endParaRPr lang="en-US" sz="14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3851870"/>
            <a:ext cx="945035" cy="113407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795517" y="4040882"/>
            <a:ext cx="516281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ОСНОВНАЯ ЧАСТЬ (70–80%)</a:t>
            </a:r>
            <a:endParaRPr lang="en-US" sz="1850" dirty="0"/>
          </a:p>
        </p:txBody>
      </p:sp>
      <p:sp>
        <p:nvSpPr>
          <p:cNvPr id="10" name="Text 5"/>
          <p:cNvSpPr/>
          <p:nvPr/>
        </p:nvSpPr>
        <p:spPr>
          <a:xfrm>
            <a:off x="1795517" y="4449564"/>
            <a:ext cx="51628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2–3 главных тезиса с доказательствами</a:t>
            </a:r>
            <a:endParaRPr lang="en-US" sz="14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4985941"/>
            <a:ext cx="945035" cy="113407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795517" y="5174952"/>
            <a:ext cx="516281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ЗАКЛЮЧЕНИЕ (10–15%)</a:t>
            </a:r>
            <a:endParaRPr lang="en-US" sz="1850" dirty="0"/>
          </a:p>
        </p:txBody>
      </p:sp>
      <p:sp>
        <p:nvSpPr>
          <p:cNvPr id="13" name="Text 7"/>
          <p:cNvSpPr/>
          <p:nvPr/>
        </p:nvSpPr>
        <p:spPr>
          <a:xfrm>
            <a:off x="1795517" y="5583634"/>
            <a:ext cx="51628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Призыв к действию, яркая финальная фраза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5350" y="1988046"/>
            <a:ext cx="4342994" cy="2881908"/>
          </a:xfrm>
          <a:prstGeom prst="roundRect">
            <a:avLst>
              <a:gd name="adj" fmla="val 984"/>
            </a:avLst>
          </a:prstGeom>
          <a:solidFill>
            <a:srgbClr val="1E1E1A"/>
          </a:solidFill>
          <a:ln/>
        </p:spPr>
      </p:sp>
      <p:sp>
        <p:nvSpPr>
          <p:cNvPr id="3" name="Text 1"/>
          <p:cNvSpPr/>
          <p:nvPr/>
        </p:nvSpPr>
        <p:spPr>
          <a:xfrm>
            <a:off x="714357" y="2177058"/>
            <a:ext cx="396498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FFFFF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КАК НАЧАТЬ ВЫСТУПЛЕНИЕ?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714357" y="3547368"/>
            <a:ext cx="396498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Забудьте скучные фразы вроде «Тема моего доклада...»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199726" y="2158107"/>
            <a:ext cx="694632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Начните с одного из этих приёмов: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199726" y="2673152"/>
            <a:ext cx="425241" cy="425252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813974" y="2738041"/>
            <a:ext cx="2435958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НЕОЖИДАННЫЙ ФАКТ ИЛИ СТАТИСТИКА</a:t>
            </a:r>
            <a:endParaRPr lang="en-US" sz="1850" dirty="0"/>
          </a:p>
        </p:txBody>
      </p:sp>
      <p:sp>
        <p:nvSpPr>
          <p:cNvPr id="8" name="Shape 6"/>
          <p:cNvSpPr/>
          <p:nvPr/>
        </p:nvSpPr>
        <p:spPr>
          <a:xfrm>
            <a:off x="8486166" y="2673152"/>
            <a:ext cx="425241" cy="425252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100414" y="2738041"/>
            <a:ext cx="2436057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РИТОРИЧЕСКИЙ ВОПРОС АУДИТОРИИ</a:t>
            </a:r>
            <a:endParaRPr lang="en-US" sz="1850" dirty="0"/>
          </a:p>
        </p:txBody>
      </p:sp>
      <p:sp>
        <p:nvSpPr>
          <p:cNvPr id="10" name="Shape 8"/>
          <p:cNvSpPr/>
          <p:nvPr/>
        </p:nvSpPr>
        <p:spPr>
          <a:xfrm>
            <a:off x="5199726" y="4001889"/>
            <a:ext cx="425241" cy="425252"/>
          </a:xfrm>
          <a:prstGeom prst="roundRect">
            <a:avLst>
              <a:gd name="adj" fmla="val 6667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5813974" y="4066778"/>
            <a:ext cx="572249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КОРОТКАЯ ЖИЗНЕННАЯ ИСТОРИЯ (СТОРИТЕЛЛИНГ)</a:t>
            </a:r>
            <a:endParaRPr lang="en-US" sz="1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03349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СТОРИТЕЛЛИНГ: СИЛА ИСТОРИЙ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068116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Люди не запоминают сухие цифры, люди запоминают эмоции и истории героев. Оберните ваш тезис в поучительную историю из личного опыта или истории науки.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187998"/>
            <a:ext cx="3053877" cy="1737618"/>
          </a:xfrm>
          <a:prstGeom prst="roundRect">
            <a:avLst>
              <a:gd name="adj" fmla="val 1632"/>
            </a:avLst>
          </a:prstGeom>
          <a:solidFill>
            <a:srgbClr val="E8E8E3"/>
          </a:solidFill>
          <a:ln w="25399">
            <a:solidFill>
              <a:srgbClr val="C8CAC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75881" y="3402409"/>
            <a:ext cx="2625064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ЦИФРЫ ЗАБЫВАЮТСЯ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75881" y="4106366"/>
            <a:ext cx="262506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Сухая статистика не оставляет следа в памяти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3904359" y="3187998"/>
            <a:ext cx="3053976" cy="1737618"/>
          </a:xfrm>
          <a:prstGeom prst="roundRect">
            <a:avLst>
              <a:gd name="adj" fmla="val 1632"/>
            </a:avLst>
          </a:prstGeom>
          <a:solidFill>
            <a:srgbClr val="E8E8E3"/>
          </a:solidFill>
          <a:ln w="25399">
            <a:solidFill>
              <a:srgbClr val="C8CAC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118765" y="3402409"/>
            <a:ext cx="26251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ЭМОЦИИ ОСТАЮТСЯ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118765" y="3811091"/>
            <a:ext cx="262516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История с героем и конфликтом запоминается надолго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475" y="5114627"/>
            <a:ext cx="6296860" cy="1139924"/>
          </a:xfrm>
          <a:prstGeom prst="roundRect">
            <a:avLst>
              <a:gd name="adj" fmla="val 2487"/>
            </a:avLst>
          </a:prstGeom>
          <a:solidFill>
            <a:srgbClr val="E8E8E3"/>
          </a:solidFill>
          <a:ln w="25399">
            <a:solidFill>
              <a:srgbClr val="C8CAC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75881" y="5329039"/>
            <a:ext cx="586804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ЛИЧНЫЙ ОПЫТ УБЕЖДАЕТ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75881" y="5737721"/>
            <a:ext cx="586804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История из жизни делает тезис живым и достоверным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2026-08-31T16:42:39Z</dcterms:created>
  <dcterms:modified xsi:type="dcterms:W3CDTF">2026-08-31T16:42:39Z</dcterms:modified>
</cp:coreProperties>
</file>