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12191695" cy="6858000"/>
  <p:notesSz cx="6858000" cy="12191695"/>
  <p:embeddedFontLst>
    <p:embeddedFont>
      <p:font typeface="DM Sans"/>
      <p:regular r:id="rId201314"/>
    </p:embeddedFont>
    <p:embeddedFont>
      <p:font typeface="DM Sans Medium"/>
      <p:regular r:id="rId201315"/>
    </p:embeddedFont>
    <p:embeddedFont>
      <p:font typeface="DM Sans Bold"/>
      <p:regular r:id="rId201316"/>
    </p:embeddedFont>
    <p:embeddedFont>
      <p:font typeface="Inter Medium"/>
      <p:regular r:id="rId201317"/>
    </p:embeddedFont>
    <p:embeddedFont>
      <p:font typeface="Inter Bold"/>
      <p:regular r:id="rId201318"/>
    </p:embeddedFont>
    <p:embeddedFont>
      <p:font typeface="Inter"/>
      <p:regular r:id="rId201319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Relationship Id="rId201318" Target="fonts/201318.fntdata" Type="http://schemas.openxmlformats.org/officeDocument/2006/relationships/font"/><Relationship Id="rId201319" Target="fonts/201319.fntdata" Type="http://schemas.openxmlformats.org/officeDocument/2006/relationships/font"/><Relationship Id="rId201320" Target="fonts/201320.fntdata" Type="http://schemas.openxmlformats.org/officeDocument/2006/relationships/font"/><Relationship Id="rId201321" Target="fonts/201321.fntdata" Type="http://schemas.openxmlformats.org/officeDocument/2006/relationships/font"/><Relationship Id="rId201322" Target="fonts/201322.fntdata" Type="http://schemas.openxmlformats.org/officeDocument/2006/relationships/font"/><Relationship Id="rId201323" Target="fonts/201323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1121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2D3133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svg"/><Relationship Id="rId3" Type="http://schemas.openxmlformats.org/officeDocument/2006/relationships/image" Target="../media/image-10-1.png"/><Relationship Id="rId4" Type="http://schemas.openxmlformats.org/officeDocument/2006/relationships/image" Target="../media/image-10-2.svg"/><Relationship Id="rId5" Type="http://schemas.openxmlformats.org/officeDocument/2006/relationships/image" Target="../media/image-10-1.png"/><Relationship Id="rId6" Type="http://schemas.openxmlformats.org/officeDocument/2006/relationships/image" Target="../media/image-10-2.svg"/><Relationship Id="rId7" Type="http://schemas.openxmlformats.org/officeDocument/2006/relationships/image" Target="../media/image-10-1.png"/><Relationship Id="rId8" Type="http://schemas.openxmlformats.org/officeDocument/2006/relationships/image" Target="../media/image-10-2.svg"/><Relationship Id="rId9" Type="http://schemas.openxmlformats.org/officeDocument/2006/relationships/image" Target="../media/image-10-9.jpeg"/><Relationship Id="rId10" Type="http://schemas.openxmlformats.org/officeDocument/2006/relationships/slideLayout" Target="../slideLayouts/slideLayout2.xml"/><Relationship Id="rId11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jpeg"/><Relationship Id="rId2" Type="http://schemas.openxmlformats.org/officeDocument/2006/relationships/image" Target="../media/image-12-2.png"/><Relationship Id="rId3" Type="http://schemas.openxmlformats.org/officeDocument/2006/relationships/image" Target="../media/image-12-3.svg"/><Relationship Id="rId4" Type="http://schemas.openxmlformats.org/officeDocument/2006/relationships/image" Target="../media/image-12-4.png"/><Relationship Id="rId5" Type="http://schemas.openxmlformats.org/officeDocument/2006/relationships/image" Target="../media/image-12-5.svg"/><Relationship Id="rId6" Type="http://schemas.openxmlformats.org/officeDocument/2006/relationships/image" Target="../media/image-12-6.png"/><Relationship Id="rId7" Type="http://schemas.openxmlformats.org/officeDocument/2006/relationships/image" Target="../media/image-12-7.sv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jpeg"/><Relationship Id="rId2" Type="http://schemas.openxmlformats.org/officeDocument/2006/relationships/image" Target="../media/image-13-2.png"/><Relationship Id="rId3" Type="http://schemas.openxmlformats.org/officeDocument/2006/relationships/image" Target="../media/image-13-3.svg"/><Relationship Id="rId4" Type="http://schemas.openxmlformats.org/officeDocument/2006/relationships/image" Target="../media/image-13-4.png"/><Relationship Id="rId5" Type="http://schemas.openxmlformats.org/officeDocument/2006/relationships/image" Target="../media/image-13-5.svg"/><Relationship Id="rId6" Type="http://schemas.openxmlformats.org/officeDocument/2006/relationships/image" Target="../media/image-13-6.png"/><Relationship Id="rId7" Type="http://schemas.openxmlformats.org/officeDocument/2006/relationships/image" Target="../media/image-13-7.sv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image" Target="../media/image-15-2.svg"/><Relationship Id="rId3" Type="http://schemas.openxmlformats.org/officeDocument/2006/relationships/image" Target="../media/image-15-1.png"/><Relationship Id="rId4" Type="http://schemas.openxmlformats.org/officeDocument/2006/relationships/image" Target="../media/image-15-2.svg"/><Relationship Id="rId5" Type="http://schemas.openxmlformats.org/officeDocument/2006/relationships/image" Target="../media/image-15-1.png"/><Relationship Id="rId6" Type="http://schemas.openxmlformats.org/officeDocument/2006/relationships/image" Target="../media/image-15-2.svg"/><Relationship Id="rId7" Type="http://schemas.openxmlformats.org/officeDocument/2006/relationships/image" Target="../media/image-15-7.jpe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eg"/><Relationship Id="rId2" Type="http://schemas.openxmlformats.org/officeDocument/2006/relationships/image" Target="../media/image-7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image" Target="../media/image-9-3.svg"/><Relationship Id="rId4" Type="http://schemas.openxmlformats.org/officeDocument/2006/relationships/image" Target="../media/image-9-4.png"/><Relationship Id="rId5" Type="http://schemas.openxmlformats.org/officeDocument/2006/relationships/image" Target="../media/image-9-5.png"/><Relationship Id="rId6" Type="http://schemas.openxmlformats.org/officeDocument/2006/relationships/image" Target="../media/image-9-6.svg"/><Relationship Id="rId7" Type="http://schemas.openxmlformats.org/officeDocument/2006/relationships/image" Target="../media/image-9-7.png"/><Relationship Id="rId8" Type="http://schemas.openxmlformats.org/officeDocument/2006/relationships/image" Target="../media/image-9-8.png"/><Relationship Id="rId9" Type="http://schemas.openxmlformats.org/officeDocument/2006/relationships/image" Target="../media/image-9-9.svg"/><Relationship Id="rId10" Type="http://schemas.openxmlformats.org/officeDocument/2006/relationships/image" Target="../media/image-9-10.png"/><Relationship Id="rId11" Type="http://schemas.openxmlformats.org/officeDocument/2006/relationships/image" Target="../media/image-9-11.png"/><Relationship Id="rId12" Type="http://schemas.openxmlformats.org/officeDocument/2006/relationships/image" Target="../media/image-9-12.svg"/><Relationship Id="rId13" Type="http://schemas.openxmlformats.org/officeDocument/2006/relationships/image" Target="../media/image-9-13.png"/><Relationship Id="rId14" Type="http://schemas.openxmlformats.org/officeDocument/2006/relationships/image" Target="../media/image-9-14.png"/><Relationship Id="rId15" Type="http://schemas.openxmlformats.org/officeDocument/2006/relationships/image" Target="../media/image-9-15.svg"/><Relationship Id="rId16" Type="http://schemas.openxmlformats.org/officeDocument/2006/relationships/slideLayout" Target="../slideLayouts/slideLayout2.xml"/><Relationship Id="rId17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3360" y="2250083"/>
            <a:ext cx="6296860" cy="17719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dirty="0">
                <a:solidFill>
                  <a:srgbClr val="F7F7F8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Право (9–10 классы): Конституция РФ и права человека</a:t>
            </a:r>
            <a:endParaRPr lang="en-US" sz="3700" dirty="0"/>
          </a:p>
        </p:txBody>
      </p:sp>
      <p:sp>
        <p:nvSpPr>
          <p:cNvPr id="4" name="Text 1"/>
          <p:cNvSpPr/>
          <p:nvPr/>
        </p:nvSpPr>
        <p:spPr>
          <a:xfrm>
            <a:off x="5233360" y="4305498"/>
            <a:ext cx="6906444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Образовательный курс для учащихся средней и старшей школы</a:t>
            </a:r>
            <a:endParaRPr lang="en-US" sz="14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790575"/>
            <a:ext cx="10868745" cy="4724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950" dirty="0">
                <a:solidFill>
                  <a:srgbClr val="F7F7F8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Личные (гражданские) права</a:t>
            </a:r>
            <a:endParaRPr lang="en-US" sz="2950" dirty="0"/>
          </a:p>
        </p:txBody>
      </p:sp>
      <p:sp>
        <p:nvSpPr>
          <p:cNvPr id="3" name="Text 1"/>
          <p:cNvSpPr/>
          <p:nvPr/>
        </p:nvSpPr>
        <p:spPr>
          <a:xfrm>
            <a:off x="661475" y="1553270"/>
            <a:ext cx="5859514" cy="2176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Права, принадлежащие каждому от рождения:</a:t>
            </a:r>
            <a:endParaRPr lang="en-US" sz="11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61475" y="1906984"/>
            <a:ext cx="5249930" cy="915392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907928" y="2077244"/>
            <a:ext cx="4833221" cy="2362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50" dirty="0">
                <a:solidFill>
                  <a:srgbClr val="D6D9D7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Право на жизнь</a:t>
            </a:r>
            <a:endParaRPr lang="en-US" sz="1450" dirty="0"/>
          </a:p>
        </p:txBody>
      </p:sp>
      <p:sp>
        <p:nvSpPr>
          <p:cNvPr id="6" name="Text 3"/>
          <p:cNvSpPr/>
          <p:nvPr/>
        </p:nvSpPr>
        <p:spPr>
          <a:xfrm>
            <a:off x="907928" y="2434431"/>
            <a:ext cx="4833221" cy="2176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Основополагающее и неотчуждаемое право каждого человека</a:t>
            </a:r>
            <a:endParaRPr lang="en-US" sz="115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1475" y="2943324"/>
            <a:ext cx="5249930" cy="915392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907928" y="3113584"/>
            <a:ext cx="4833221" cy="2362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50" dirty="0">
                <a:solidFill>
                  <a:srgbClr val="D6D9D7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Свобода и неприкосновенность</a:t>
            </a:r>
            <a:endParaRPr lang="en-US" sz="1450" dirty="0"/>
          </a:p>
        </p:txBody>
      </p:sp>
      <p:sp>
        <p:nvSpPr>
          <p:cNvPr id="9" name="Text 5"/>
          <p:cNvSpPr/>
          <p:nvPr/>
        </p:nvSpPr>
        <p:spPr>
          <a:xfrm>
            <a:off x="907928" y="3470771"/>
            <a:ext cx="4833221" cy="2176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Право на свободу и личную неприкосновенность</a:t>
            </a:r>
            <a:endParaRPr lang="en-US" sz="115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61475" y="3979664"/>
            <a:ext cx="5249930" cy="915392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907928" y="4149923"/>
            <a:ext cx="4833221" cy="2362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50" dirty="0">
                <a:solidFill>
                  <a:srgbClr val="D6D9D7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Частная жизнь и жилище</a:t>
            </a:r>
            <a:endParaRPr lang="en-US" sz="1450" dirty="0"/>
          </a:p>
        </p:txBody>
      </p:sp>
      <p:sp>
        <p:nvSpPr>
          <p:cNvPr id="12" name="Text 7"/>
          <p:cNvSpPr/>
          <p:nvPr/>
        </p:nvSpPr>
        <p:spPr>
          <a:xfrm>
            <a:off x="907928" y="4507111"/>
            <a:ext cx="4833221" cy="2176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Неприкосновенность частной жизни и жилища</a:t>
            </a:r>
            <a:endParaRPr lang="en-US" sz="1150" dirty="0"/>
          </a:p>
        </p:txBody>
      </p:sp>
      <p:pic>
        <p:nvPicPr>
          <p:cNvPr id="13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61475" y="5016004"/>
            <a:ext cx="5249930" cy="915392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907928" y="5186263"/>
            <a:ext cx="4833221" cy="2362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50" dirty="0">
                <a:solidFill>
                  <a:srgbClr val="D6D9D7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Свобода совести</a:t>
            </a:r>
            <a:endParaRPr lang="en-US" sz="1450" dirty="0"/>
          </a:p>
        </p:txBody>
      </p:sp>
      <p:sp>
        <p:nvSpPr>
          <p:cNvPr id="15" name="Text 9"/>
          <p:cNvSpPr/>
          <p:nvPr/>
        </p:nvSpPr>
        <p:spPr>
          <a:xfrm>
            <a:off x="907928" y="5543451"/>
            <a:ext cx="4833221" cy="2176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Свобода совести и вероисповедания</a:t>
            </a:r>
            <a:endParaRPr lang="en-US" sz="1150" dirty="0"/>
          </a:p>
        </p:txBody>
      </p:sp>
      <p:pic>
        <p:nvPicPr>
          <p:cNvPr id="16" name="Image 4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86640" y="1580455"/>
            <a:ext cx="4199924" cy="4200029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9809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1475" y="889992"/>
            <a:ext cx="6296860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dirty="0">
                <a:solidFill>
                  <a:srgbClr val="F7F7F8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Политические права</a:t>
            </a:r>
            <a:endParaRPr lang="en-US" sz="3700" dirty="0"/>
          </a:p>
        </p:txBody>
      </p:sp>
      <p:sp>
        <p:nvSpPr>
          <p:cNvPr id="4" name="Text 1"/>
          <p:cNvSpPr/>
          <p:nvPr/>
        </p:nvSpPr>
        <p:spPr>
          <a:xfrm>
            <a:off x="661475" y="1764109"/>
            <a:ext cx="6296860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Права, обеспечивающие участие граждан в управлении государством:</a:t>
            </a:r>
            <a:endParaRPr lang="en-US" sz="1450" dirty="0"/>
          </a:p>
        </p:txBody>
      </p:sp>
      <p:sp>
        <p:nvSpPr>
          <p:cNvPr id="5" name="Shape 2"/>
          <p:cNvSpPr/>
          <p:nvPr/>
        </p:nvSpPr>
        <p:spPr>
          <a:xfrm>
            <a:off x="661475" y="2581573"/>
            <a:ext cx="425241" cy="425252"/>
          </a:xfrm>
          <a:prstGeom prst="roundRect">
            <a:avLst>
              <a:gd name="adj" fmla="val 6667"/>
            </a:avLst>
          </a:prstGeom>
          <a:solidFill>
            <a:srgbClr val="4C5052"/>
          </a:solidFill>
          <a:ln/>
        </p:spPr>
      </p:sp>
      <p:sp>
        <p:nvSpPr>
          <p:cNvPr id="6" name="Text 3"/>
          <p:cNvSpPr/>
          <p:nvPr/>
        </p:nvSpPr>
        <p:spPr>
          <a:xfrm>
            <a:off x="732365" y="2616994"/>
            <a:ext cx="283461" cy="35440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2200" dirty="0">
                <a:solidFill>
                  <a:srgbClr val="D6D9D7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1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1275723" y="2646462"/>
            <a:ext cx="5682612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D6D9D7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Право избирать и быть избранным</a:t>
            </a:r>
            <a:endParaRPr lang="en-US" sz="1850" dirty="0"/>
          </a:p>
        </p:txBody>
      </p:sp>
      <p:sp>
        <p:nvSpPr>
          <p:cNvPr id="8" name="Text 5"/>
          <p:cNvSpPr/>
          <p:nvPr/>
        </p:nvSpPr>
        <p:spPr>
          <a:xfrm>
            <a:off x="1275723" y="3055144"/>
            <a:ext cx="5682612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Реализуется с 18 лет — активное и пассивное избирательное право</a:t>
            </a:r>
            <a:endParaRPr lang="en-US" sz="1450" dirty="0"/>
          </a:p>
        </p:txBody>
      </p:sp>
      <p:sp>
        <p:nvSpPr>
          <p:cNvPr id="9" name="Shape 6"/>
          <p:cNvSpPr/>
          <p:nvPr/>
        </p:nvSpPr>
        <p:spPr>
          <a:xfrm>
            <a:off x="661475" y="4038005"/>
            <a:ext cx="425241" cy="425252"/>
          </a:xfrm>
          <a:prstGeom prst="roundRect">
            <a:avLst>
              <a:gd name="adj" fmla="val 6667"/>
            </a:avLst>
          </a:prstGeom>
          <a:solidFill>
            <a:srgbClr val="4C5052"/>
          </a:solidFill>
          <a:ln/>
        </p:spPr>
      </p:sp>
      <p:sp>
        <p:nvSpPr>
          <p:cNvPr id="10" name="Text 7"/>
          <p:cNvSpPr/>
          <p:nvPr/>
        </p:nvSpPr>
        <p:spPr>
          <a:xfrm>
            <a:off x="732365" y="4073426"/>
            <a:ext cx="283461" cy="35440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2200" dirty="0">
                <a:solidFill>
                  <a:srgbClr val="D6D9D7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2</a:t>
            </a:r>
            <a:endParaRPr lang="en-US" sz="2200" dirty="0"/>
          </a:p>
        </p:txBody>
      </p:sp>
      <p:sp>
        <p:nvSpPr>
          <p:cNvPr id="11" name="Text 8"/>
          <p:cNvSpPr/>
          <p:nvPr/>
        </p:nvSpPr>
        <p:spPr>
          <a:xfrm>
            <a:off x="1275723" y="4102894"/>
            <a:ext cx="5682612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D6D9D7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Свобода слова и собраний</a:t>
            </a:r>
            <a:endParaRPr lang="en-US" sz="1850" dirty="0"/>
          </a:p>
        </p:txBody>
      </p:sp>
      <p:sp>
        <p:nvSpPr>
          <p:cNvPr id="12" name="Text 9"/>
          <p:cNvSpPr/>
          <p:nvPr/>
        </p:nvSpPr>
        <p:spPr>
          <a:xfrm>
            <a:off x="1275723" y="4511576"/>
            <a:ext cx="5682612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Право свободно выражать мнение и мирно собираться</a:t>
            </a:r>
            <a:endParaRPr lang="en-US" sz="1450" dirty="0"/>
          </a:p>
        </p:txBody>
      </p:sp>
      <p:sp>
        <p:nvSpPr>
          <p:cNvPr id="13" name="Shape 10"/>
          <p:cNvSpPr/>
          <p:nvPr/>
        </p:nvSpPr>
        <p:spPr>
          <a:xfrm>
            <a:off x="661475" y="5192018"/>
            <a:ext cx="425241" cy="425252"/>
          </a:xfrm>
          <a:prstGeom prst="roundRect">
            <a:avLst>
              <a:gd name="adj" fmla="val 6667"/>
            </a:avLst>
          </a:prstGeom>
          <a:solidFill>
            <a:srgbClr val="4C5052"/>
          </a:solidFill>
          <a:ln/>
        </p:spPr>
      </p:sp>
      <p:sp>
        <p:nvSpPr>
          <p:cNvPr id="14" name="Text 11"/>
          <p:cNvSpPr/>
          <p:nvPr/>
        </p:nvSpPr>
        <p:spPr>
          <a:xfrm>
            <a:off x="732365" y="5227439"/>
            <a:ext cx="283461" cy="35440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2200" dirty="0">
                <a:solidFill>
                  <a:srgbClr val="D6D9D7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3</a:t>
            </a:r>
            <a:endParaRPr lang="en-US" sz="2200" dirty="0"/>
          </a:p>
        </p:txBody>
      </p:sp>
      <p:sp>
        <p:nvSpPr>
          <p:cNvPr id="15" name="Text 12"/>
          <p:cNvSpPr/>
          <p:nvPr/>
        </p:nvSpPr>
        <p:spPr>
          <a:xfrm>
            <a:off x="1275723" y="5256907"/>
            <a:ext cx="5682612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D6D9D7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Доступ к государственной службе</a:t>
            </a:r>
            <a:endParaRPr lang="en-US" sz="1850" dirty="0"/>
          </a:p>
        </p:txBody>
      </p:sp>
      <p:sp>
        <p:nvSpPr>
          <p:cNvPr id="16" name="Text 13"/>
          <p:cNvSpPr/>
          <p:nvPr/>
        </p:nvSpPr>
        <p:spPr>
          <a:xfrm>
            <a:off x="1275723" y="5665589"/>
            <a:ext cx="5682612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Право на равный доступ к государственной службе</a:t>
            </a:r>
            <a:endParaRPr lang="en-US" sz="14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695623"/>
            <a:ext cx="10868745" cy="5020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150" dirty="0">
                <a:solidFill>
                  <a:srgbClr val="F7F7F8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Социально-экономические права</a:t>
            </a:r>
            <a:endParaRPr lang="en-US" sz="31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1475" y="1556048"/>
            <a:ext cx="4452628" cy="4452739"/>
          </a:xfrm>
          <a:prstGeom prst="rect">
            <a:avLst/>
          </a:prstGeom>
        </p:spPr>
      </p:pic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298149" y="1556048"/>
            <a:ext cx="401627" cy="401638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6298149" y="2128341"/>
            <a:ext cx="5238421" cy="2510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50" dirty="0">
                <a:solidFill>
                  <a:srgbClr val="D6D9D7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Собственность и труд</a:t>
            </a:r>
            <a:endParaRPr lang="en-US" sz="1550" dirty="0"/>
          </a:p>
        </p:txBody>
      </p:sp>
      <p:sp>
        <p:nvSpPr>
          <p:cNvPr id="6" name="Text 2"/>
          <p:cNvSpPr/>
          <p:nvPr/>
        </p:nvSpPr>
        <p:spPr>
          <a:xfrm>
            <a:off x="6298149" y="2515890"/>
            <a:ext cx="5238421" cy="2377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250" dirty="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Право на частную собственность и свободный труд</a:t>
            </a:r>
            <a:endParaRPr lang="en-US" sz="1250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298149" y="3026668"/>
            <a:ext cx="401627" cy="401638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6298149" y="3598962"/>
            <a:ext cx="5238421" cy="2510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50" dirty="0">
                <a:solidFill>
                  <a:srgbClr val="D6D9D7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Охрана здоровья</a:t>
            </a:r>
            <a:endParaRPr lang="en-US" sz="1550" dirty="0"/>
          </a:p>
        </p:txBody>
      </p:sp>
      <p:sp>
        <p:nvSpPr>
          <p:cNvPr id="9" name="Text 4"/>
          <p:cNvSpPr/>
          <p:nvPr/>
        </p:nvSpPr>
        <p:spPr>
          <a:xfrm>
            <a:off x="6298149" y="3986510"/>
            <a:ext cx="5238421" cy="2377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250" dirty="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Право на охрану здоровья и бесплатную медицинскую помощь</a:t>
            </a:r>
            <a:endParaRPr lang="en-US" sz="1250" dirty="0"/>
          </a:p>
        </p:txBody>
      </p:sp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98149" y="4497288"/>
            <a:ext cx="401627" cy="401638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6298149" y="5069582"/>
            <a:ext cx="5238421" cy="2510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50" dirty="0">
                <a:solidFill>
                  <a:srgbClr val="D6D9D7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Социальное обеспечение</a:t>
            </a:r>
            <a:endParaRPr lang="en-US" sz="1550" dirty="0"/>
          </a:p>
        </p:txBody>
      </p:sp>
      <p:sp>
        <p:nvSpPr>
          <p:cNvPr id="12" name="Text 6"/>
          <p:cNvSpPr/>
          <p:nvPr/>
        </p:nvSpPr>
        <p:spPr>
          <a:xfrm>
            <a:off x="6298149" y="5457130"/>
            <a:ext cx="5238421" cy="4754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250" dirty="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Право на социальное обеспечение по возрасту (пенсии) и болезни</a:t>
            </a:r>
            <a:endParaRPr lang="en-US" sz="12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3360" y="554137"/>
            <a:ext cx="6296860" cy="5814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650" dirty="0">
                <a:solidFill>
                  <a:srgbClr val="F7F7F8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Культурные права</a:t>
            </a:r>
            <a:endParaRPr lang="en-US" sz="3650" dirty="0"/>
          </a:p>
        </p:txBody>
      </p:sp>
      <p:sp>
        <p:nvSpPr>
          <p:cNvPr id="4" name="Text 1"/>
          <p:cNvSpPr/>
          <p:nvPr/>
        </p:nvSpPr>
        <p:spPr>
          <a:xfrm>
            <a:off x="5233360" y="1410295"/>
            <a:ext cx="6906444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1450" dirty="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Права в сфере образования, творчества и доступа к культуре:</a:t>
            </a:r>
            <a:endParaRPr lang="en-US" sz="1450" dirty="0"/>
          </a:p>
        </p:txBody>
      </p:sp>
      <p:sp>
        <p:nvSpPr>
          <p:cNvPr id="5" name="Shape 2"/>
          <p:cNvSpPr/>
          <p:nvPr/>
        </p:nvSpPr>
        <p:spPr>
          <a:xfrm>
            <a:off x="5233360" y="1911548"/>
            <a:ext cx="3056853" cy="2399804"/>
          </a:xfrm>
          <a:prstGeom prst="roundRect">
            <a:avLst>
              <a:gd name="adj" fmla="val 1163"/>
            </a:avLst>
          </a:prstGeom>
          <a:solidFill>
            <a:srgbClr val="4C5052"/>
          </a:solidFill>
          <a:ln/>
        </p:spPr>
      </p:sp>
      <p:sp>
        <p:nvSpPr>
          <p:cNvPr id="6" name="Shape 3"/>
          <p:cNvSpPr/>
          <p:nvPr/>
        </p:nvSpPr>
        <p:spPr>
          <a:xfrm>
            <a:off x="5419391" y="2097584"/>
            <a:ext cx="558191" cy="558205"/>
          </a:xfrm>
          <a:prstGeom prst="ellipse">
            <a:avLst/>
          </a:prstGeom>
          <a:solidFill>
            <a:srgbClr val="AC9EF5"/>
          </a:solidFill>
          <a:ln/>
        </p:spPr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572879" y="2251075"/>
            <a:ext cx="251116" cy="251123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5419391" y="2838946"/>
            <a:ext cx="2684792" cy="2907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00" dirty="0">
                <a:solidFill>
                  <a:srgbClr val="D6D9D7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Право на образование</a:t>
            </a:r>
            <a:endParaRPr lang="en-US" sz="1800" dirty="0"/>
          </a:p>
        </p:txBody>
      </p:sp>
      <p:sp>
        <p:nvSpPr>
          <p:cNvPr id="9" name="Text 5"/>
          <p:cNvSpPr/>
          <p:nvPr/>
        </p:nvSpPr>
        <p:spPr>
          <a:xfrm>
            <a:off x="5419391" y="3239492"/>
            <a:ext cx="2684792" cy="8858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1450" dirty="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Основное общее образование обязательно и бесплатно для каждого</a:t>
            </a:r>
            <a:endParaRPr lang="en-US" sz="1450" dirty="0"/>
          </a:p>
        </p:txBody>
      </p:sp>
      <p:sp>
        <p:nvSpPr>
          <p:cNvPr id="10" name="Shape 6"/>
          <p:cNvSpPr/>
          <p:nvPr/>
        </p:nvSpPr>
        <p:spPr>
          <a:xfrm>
            <a:off x="8473367" y="1911548"/>
            <a:ext cx="3056853" cy="2399804"/>
          </a:xfrm>
          <a:prstGeom prst="roundRect">
            <a:avLst>
              <a:gd name="adj" fmla="val 1163"/>
            </a:avLst>
          </a:prstGeom>
          <a:solidFill>
            <a:srgbClr val="4C5052"/>
          </a:solidFill>
          <a:ln/>
        </p:spPr>
      </p:sp>
      <p:sp>
        <p:nvSpPr>
          <p:cNvPr id="11" name="Shape 7"/>
          <p:cNvSpPr/>
          <p:nvPr/>
        </p:nvSpPr>
        <p:spPr>
          <a:xfrm>
            <a:off x="8659397" y="2097584"/>
            <a:ext cx="558191" cy="558205"/>
          </a:xfrm>
          <a:prstGeom prst="ellipse">
            <a:avLst/>
          </a:prstGeom>
          <a:solidFill>
            <a:srgbClr val="AC9EF5"/>
          </a:solidFill>
          <a:ln/>
        </p:spPr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812885" y="2251075"/>
            <a:ext cx="251116" cy="251123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8659397" y="2838946"/>
            <a:ext cx="2684792" cy="2907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00" dirty="0">
                <a:solidFill>
                  <a:srgbClr val="D6D9D7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Свобода творчества</a:t>
            </a:r>
            <a:endParaRPr lang="en-US" sz="1800" dirty="0"/>
          </a:p>
        </p:txBody>
      </p:sp>
      <p:sp>
        <p:nvSpPr>
          <p:cNvPr id="14" name="Text 9"/>
          <p:cNvSpPr/>
          <p:nvPr/>
        </p:nvSpPr>
        <p:spPr>
          <a:xfrm>
            <a:off x="8659397" y="3239492"/>
            <a:ext cx="2684792" cy="8858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1450" dirty="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Свобода литературного, художественного и научного творчества</a:t>
            </a:r>
            <a:endParaRPr lang="en-US" sz="1450" dirty="0"/>
          </a:p>
        </p:txBody>
      </p:sp>
      <p:sp>
        <p:nvSpPr>
          <p:cNvPr id="15" name="Shape 10"/>
          <p:cNvSpPr/>
          <p:nvPr/>
        </p:nvSpPr>
        <p:spPr>
          <a:xfrm>
            <a:off x="5233360" y="4494510"/>
            <a:ext cx="6296860" cy="1809254"/>
          </a:xfrm>
          <a:prstGeom prst="roundRect">
            <a:avLst>
              <a:gd name="adj" fmla="val 1543"/>
            </a:avLst>
          </a:prstGeom>
          <a:solidFill>
            <a:srgbClr val="4C5052"/>
          </a:solidFill>
          <a:ln/>
        </p:spPr>
      </p:sp>
      <p:sp>
        <p:nvSpPr>
          <p:cNvPr id="16" name="Shape 11"/>
          <p:cNvSpPr/>
          <p:nvPr/>
        </p:nvSpPr>
        <p:spPr>
          <a:xfrm>
            <a:off x="5419391" y="4680545"/>
            <a:ext cx="558191" cy="558205"/>
          </a:xfrm>
          <a:prstGeom prst="ellipse">
            <a:avLst/>
          </a:prstGeom>
          <a:solidFill>
            <a:srgbClr val="AC9EF5"/>
          </a:solidFill>
          <a:ln/>
        </p:spPr>
      </p:sp>
      <p:pic>
        <p:nvPicPr>
          <p:cNvPr id="17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572879" y="4834037"/>
            <a:ext cx="251116" cy="251123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5419391" y="5421908"/>
            <a:ext cx="5924799" cy="2907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00" dirty="0">
                <a:solidFill>
                  <a:srgbClr val="D6D9D7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Доступ к культуре</a:t>
            </a:r>
            <a:endParaRPr lang="en-US" sz="1800" dirty="0"/>
          </a:p>
        </p:txBody>
      </p:sp>
      <p:sp>
        <p:nvSpPr>
          <p:cNvPr id="19" name="Text 13"/>
          <p:cNvSpPr/>
          <p:nvPr/>
        </p:nvSpPr>
        <p:spPr>
          <a:xfrm>
            <a:off x="5419391" y="5822454"/>
            <a:ext cx="5924799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1450" dirty="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Право на доступ к культурным ценностям и музеям</a:t>
            </a:r>
            <a:endParaRPr lang="en-US" sz="14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9809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1475" y="651966"/>
            <a:ext cx="6296860" cy="4724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950" dirty="0">
                <a:solidFill>
                  <a:srgbClr val="F7F7F8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Обязанности гражданина</a:t>
            </a:r>
            <a:endParaRPr lang="en-US" sz="2950" dirty="0"/>
          </a:p>
        </p:txBody>
      </p:sp>
      <p:sp>
        <p:nvSpPr>
          <p:cNvPr id="4" name="Text 1"/>
          <p:cNvSpPr/>
          <p:nvPr/>
        </p:nvSpPr>
        <p:spPr>
          <a:xfrm>
            <a:off x="661475" y="1305818"/>
            <a:ext cx="6296860" cy="4353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Права неразрывно связаны с обязанностями! Главные конституционные обязанности: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661475" y="1877219"/>
            <a:ext cx="302411" cy="18901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150" dirty="0">
                <a:solidFill>
                  <a:srgbClr val="D6D9D7"/>
                </a:solidFill>
                <a:latin typeface="DM Sans Light" pitchFamily="34" charset="0"/>
                <a:ea typeface="DM Sans Light" pitchFamily="34" charset="-122"/>
                <a:cs typeface="DM Sans Light" pitchFamily="34" charset="-120"/>
              </a:rPr>
              <a:t>01</a:t>
            </a:r>
            <a:endParaRPr lang="en-US" sz="1150" dirty="0"/>
          </a:p>
        </p:txBody>
      </p:sp>
      <p:sp>
        <p:nvSpPr>
          <p:cNvPr id="6" name="Shape 3"/>
          <p:cNvSpPr/>
          <p:nvPr/>
        </p:nvSpPr>
        <p:spPr>
          <a:xfrm>
            <a:off x="661475" y="2115145"/>
            <a:ext cx="6296860" cy="19050"/>
          </a:xfrm>
          <a:prstGeom prst="rect">
            <a:avLst/>
          </a:prstGeom>
          <a:solidFill>
            <a:srgbClr val="AC9EF5"/>
          </a:solidFill>
          <a:ln/>
        </p:spPr>
      </p:sp>
      <p:sp>
        <p:nvSpPr>
          <p:cNvPr id="7" name="Text 4"/>
          <p:cNvSpPr/>
          <p:nvPr/>
        </p:nvSpPr>
        <p:spPr>
          <a:xfrm>
            <a:off x="661475" y="2228850"/>
            <a:ext cx="6296860" cy="2362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50" dirty="0">
                <a:solidFill>
                  <a:srgbClr val="D6D9D7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Соблюдать Конституцию и законы</a:t>
            </a:r>
            <a:endParaRPr lang="en-US" sz="1450" dirty="0"/>
          </a:p>
        </p:txBody>
      </p:sp>
      <p:sp>
        <p:nvSpPr>
          <p:cNvPr id="8" name="Text 5"/>
          <p:cNvSpPr/>
          <p:nvPr/>
        </p:nvSpPr>
        <p:spPr>
          <a:xfrm>
            <a:off x="661475" y="2537619"/>
            <a:ext cx="6296860" cy="2176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Основная обязанность каждого гражданина страны</a:t>
            </a:r>
            <a:endParaRPr lang="en-US" sz="1150" dirty="0"/>
          </a:p>
        </p:txBody>
      </p:sp>
      <p:sp>
        <p:nvSpPr>
          <p:cNvPr id="9" name="Text 6"/>
          <p:cNvSpPr/>
          <p:nvPr/>
        </p:nvSpPr>
        <p:spPr>
          <a:xfrm>
            <a:off x="661475" y="2989659"/>
            <a:ext cx="302411" cy="18901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150" dirty="0">
                <a:solidFill>
                  <a:srgbClr val="D6D9D7"/>
                </a:solidFill>
                <a:latin typeface="DM Sans Light" pitchFamily="34" charset="0"/>
                <a:ea typeface="DM Sans Light" pitchFamily="34" charset="-122"/>
                <a:cs typeface="DM Sans Light" pitchFamily="34" charset="-120"/>
              </a:rPr>
              <a:t>02</a:t>
            </a:r>
            <a:endParaRPr lang="en-US" sz="1150" dirty="0"/>
          </a:p>
        </p:txBody>
      </p:sp>
      <p:sp>
        <p:nvSpPr>
          <p:cNvPr id="10" name="Shape 7"/>
          <p:cNvSpPr/>
          <p:nvPr/>
        </p:nvSpPr>
        <p:spPr>
          <a:xfrm>
            <a:off x="661475" y="3227586"/>
            <a:ext cx="6296860" cy="19050"/>
          </a:xfrm>
          <a:prstGeom prst="rect">
            <a:avLst/>
          </a:prstGeom>
          <a:solidFill>
            <a:srgbClr val="AC9EF5"/>
          </a:solidFill>
          <a:ln/>
        </p:spPr>
      </p:sp>
      <p:sp>
        <p:nvSpPr>
          <p:cNvPr id="11" name="Text 8"/>
          <p:cNvSpPr/>
          <p:nvPr/>
        </p:nvSpPr>
        <p:spPr>
          <a:xfrm>
            <a:off x="661475" y="3341291"/>
            <a:ext cx="6296860" cy="2362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50" dirty="0">
                <a:solidFill>
                  <a:srgbClr val="D6D9D7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Платить налоги</a:t>
            </a:r>
            <a:endParaRPr lang="en-US" sz="1450" dirty="0"/>
          </a:p>
        </p:txBody>
      </p:sp>
      <p:sp>
        <p:nvSpPr>
          <p:cNvPr id="12" name="Text 9"/>
          <p:cNvSpPr/>
          <p:nvPr/>
        </p:nvSpPr>
        <p:spPr>
          <a:xfrm>
            <a:off x="661475" y="3650059"/>
            <a:ext cx="6296860" cy="2176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Платить законно установленные налоги и сборы</a:t>
            </a:r>
            <a:endParaRPr lang="en-US" sz="1150" dirty="0"/>
          </a:p>
        </p:txBody>
      </p:sp>
      <p:sp>
        <p:nvSpPr>
          <p:cNvPr id="13" name="Text 10"/>
          <p:cNvSpPr/>
          <p:nvPr/>
        </p:nvSpPr>
        <p:spPr>
          <a:xfrm>
            <a:off x="661475" y="4102100"/>
            <a:ext cx="302411" cy="18901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150" dirty="0">
                <a:solidFill>
                  <a:srgbClr val="D6D9D7"/>
                </a:solidFill>
                <a:latin typeface="DM Sans Light" pitchFamily="34" charset="0"/>
                <a:ea typeface="DM Sans Light" pitchFamily="34" charset="-122"/>
                <a:cs typeface="DM Sans Light" pitchFamily="34" charset="-120"/>
              </a:rPr>
              <a:t>03</a:t>
            </a:r>
            <a:endParaRPr lang="en-US" sz="1150" dirty="0"/>
          </a:p>
        </p:txBody>
      </p:sp>
      <p:sp>
        <p:nvSpPr>
          <p:cNvPr id="14" name="Shape 11"/>
          <p:cNvSpPr/>
          <p:nvPr/>
        </p:nvSpPr>
        <p:spPr>
          <a:xfrm>
            <a:off x="661475" y="4340027"/>
            <a:ext cx="6296860" cy="19050"/>
          </a:xfrm>
          <a:prstGeom prst="rect">
            <a:avLst/>
          </a:prstGeom>
          <a:solidFill>
            <a:srgbClr val="AC9EF5"/>
          </a:solidFill>
          <a:ln/>
        </p:spPr>
      </p:sp>
      <p:sp>
        <p:nvSpPr>
          <p:cNvPr id="15" name="Text 12"/>
          <p:cNvSpPr/>
          <p:nvPr/>
        </p:nvSpPr>
        <p:spPr>
          <a:xfrm>
            <a:off x="661475" y="4453731"/>
            <a:ext cx="6296860" cy="2362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50" dirty="0">
                <a:solidFill>
                  <a:srgbClr val="D6D9D7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Сохранять природу и культуру</a:t>
            </a:r>
            <a:endParaRPr lang="en-US" sz="1450" dirty="0"/>
          </a:p>
        </p:txBody>
      </p:sp>
      <p:sp>
        <p:nvSpPr>
          <p:cNvPr id="16" name="Text 13"/>
          <p:cNvSpPr/>
          <p:nvPr/>
        </p:nvSpPr>
        <p:spPr>
          <a:xfrm>
            <a:off x="661475" y="4762500"/>
            <a:ext cx="6296860" cy="2176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Бережно относиться к природе и памятникам культуры</a:t>
            </a:r>
            <a:endParaRPr lang="en-US" sz="1150" dirty="0"/>
          </a:p>
        </p:txBody>
      </p:sp>
      <p:sp>
        <p:nvSpPr>
          <p:cNvPr id="17" name="Text 14"/>
          <p:cNvSpPr/>
          <p:nvPr/>
        </p:nvSpPr>
        <p:spPr>
          <a:xfrm>
            <a:off x="661475" y="5214541"/>
            <a:ext cx="302411" cy="18901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150" dirty="0">
                <a:solidFill>
                  <a:srgbClr val="D6D9D7"/>
                </a:solidFill>
                <a:latin typeface="DM Sans Light" pitchFamily="34" charset="0"/>
                <a:ea typeface="DM Sans Light" pitchFamily="34" charset="-122"/>
                <a:cs typeface="DM Sans Light" pitchFamily="34" charset="-120"/>
              </a:rPr>
              <a:t>04</a:t>
            </a:r>
            <a:endParaRPr lang="en-US" sz="1150" dirty="0"/>
          </a:p>
        </p:txBody>
      </p:sp>
      <p:sp>
        <p:nvSpPr>
          <p:cNvPr id="18" name="Shape 15"/>
          <p:cNvSpPr/>
          <p:nvPr/>
        </p:nvSpPr>
        <p:spPr>
          <a:xfrm>
            <a:off x="661475" y="5452467"/>
            <a:ext cx="6296860" cy="19050"/>
          </a:xfrm>
          <a:prstGeom prst="rect">
            <a:avLst/>
          </a:prstGeom>
          <a:solidFill>
            <a:srgbClr val="AC9EF5"/>
          </a:solidFill>
          <a:ln/>
        </p:spPr>
      </p:sp>
      <p:sp>
        <p:nvSpPr>
          <p:cNvPr id="19" name="Text 16"/>
          <p:cNvSpPr/>
          <p:nvPr/>
        </p:nvSpPr>
        <p:spPr>
          <a:xfrm>
            <a:off x="661475" y="5566172"/>
            <a:ext cx="6296860" cy="2362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50" dirty="0">
                <a:solidFill>
                  <a:srgbClr val="D6D9D7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Защищать Отечество</a:t>
            </a:r>
            <a:endParaRPr lang="en-US" sz="1450" dirty="0"/>
          </a:p>
        </p:txBody>
      </p:sp>
      <p:sp>
        <p:nvSpPr>
          <p:cNvPr id="20" name="Text 17"/>
          <p:cNvSpPr/>
          <p:nvPr/>
        </p:nvSpPr>
        <p:spPr>
          <a:xfrm>
            <a:off x="661475" y="5874941"/>
            <a:ext cx="6296860" cy="2176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Воинская обязанность — конституционный долг гражданина</a:t>
            </a:r>
            <a:endParaRPr lang="en-US" sz="11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523974"/>
            <a:ext cx="10868745" cy="5316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300" dirty="0">
                <a:solidFill>
                  <a:srgbClr val="F7F7F8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Защита прав человека</a:t>
            </a:r>
            <a:endParaRPr lang="en-US" sz="3300" dirty="0"/>
          </a:p>
        </p:txBody>
      </p:sp>
      <p:sp>
        <p:nvSpPr>
          <p:cNvPr id="3" name="Text 1"/>
          <p:cNvSpPr/>
          <p:nvPr/>
        </p:nvSpPr>
        <p:spPr>
          <a:xfrm>
            <a:off x="661475" y="1422896"/>
            <a:ext cx="5226911" cy="5171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300" dirty="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Каждый гражданин имеет право защищать свои права всеми не запрещенными законом способами:</a:t>
            </a:r>
            <a:endParaRPr lang="en-US" sz="13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25271" y="2117477"/>
            <a:ext cx="255085" cy="255091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214209" y="2112268"/>
            <a:ext cx="4674178" cy="265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50" dirty="0">
                <a:solidFill>
                  <a:srgbClr val="D6D9D7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Суд</a:t>
            </a:r>
            <a:endParaRPr lang="en-US" sz="1650" dirty="0"/>
          </a:p>
        </p:txBody>
      </p:sp>
      <p:sp>
        <p:nvSpPr>
          <p:cNvPr id="6" name="Text 3"/>
          <p:cNvSpPr/>
          <p:nvPr/>
        </p:nvSpPr>
        <p:spPr>
          <a:xfrm>
            <a:off x="1214209" y="2531070"/>
            <a:ext cx="4674178" cy="258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300" dirty="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Обращение в суд для защиты нарушенных прав</a:t>
            </a:r>
            <a:endParaRPr lang="en-US" sz="130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25271" y="3101032"/>
            <a:ext cx="255085" cy="255091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214209" y="3095823"/>
            <a:ext cx="4674178" cy="265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50" dirty="0">
                <a:solidFill>
                  <a:srgbClr val="D6D9D7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Прокуратура и полиция</a:t>
            </a:r>
            <a:endParaRPr lang="en-US" sz="1650" dirty="0"/>
          </a:p>
        </p:txBody>
      </p:sp>
      <p:sp>
        <p:nvSpPr>
          <p:cNvPr id="9" name="Text 5"/>
          <p:cNvSpPr/>
          <p:nvPr/>
        </p:nvSpPr>
        <p:spPr>
          <a:xfrm>
            <a:off x="1214209" y="3514626"/>
            <a:ext cx="4674178" cy="258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300" dirty="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Правоохранительные органы на страже закона</a:t>
            </a:r>
            <a:endParaRPr lang="en-US" sz="130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25271" y="4084588"/>
            <a:ext cx="255085" cy="255091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1214209" y="4079379"/>
            <a:ext cx="4674178" cy="265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50" dirty="0">
                <a:solidFill>
                  <a:srgbClr val="D6D9D7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Уполномоченный по правам человека</a:t>
            </a:r>
            <a:endParaRPr lang="en-US" sz="1650" dirty="0"/>
          </a:p>
        </p:txBody>
      </p:sp>
      <p:sp>
        <p:nvSpPr>
          <p:cNvPr id="12" name="Text 7"/>
          <p:cNvSpPr/>
          <p:nvPr/>
        </p:nvSpPr>
        <p:spPr>
          <a:xfrm>
            <a:off x="1214209" y="4498181"/>
            <a:ext cx="4674178" cy="258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300" dirty="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Омбудсмен — независимый защитник прав граждан</a:t>
            </a:r>
            <a:endParaRPr lang="en-US" sz="1300" dirty="0"/>
          </a:p>
        </p:txBody>
      </p:sp>
      <p:pic>
        <p:nvPicPr>
          <p:cNvPr id="13" name="Image 3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09659" y="1457424"/>
            <a:ext cx="4704141" cy="4704259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3360" y="978991"/>
            <a:ext cx="6296860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dirty="0">
                <a:solidFill>
                  <a:srgbClr val="F7F7F8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Заключение</a:t>
            </a:r>
            <a:endParaRPr lang="en-US" sz="3700" dirty="0"/>
          </a:p>
        </p:txBody>
      </p:sp>
      <p:sp>
        <p:nvSpPr>
          <p:cNvPr id="4" name="Text 1"/>
          <p:cNvSpPr/>
          <p:nvPr/>
        </p:nvSpPr>
        <p:spPr>
          <a:xfrm>
            <a:off x="5516821" y="2065734"/>
            <a:ext cx="6013399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Знание своих прав и уважение чужих прав — признак зрелого правового общества. Изучайте законы своей страны, чтобы уметь защитить себя и своих близких!</a:t>
            </a:r>
            <a:endParaRPr lang="en-US" sz="1450" dirty="0"/>
          </a:p>
        </p:txBody>
      </p:sp>
      <p:sp>
        <p:nvSpPr>
          <p:cNvPr id="5" name="Shape 2"/>
          <p:cNvSpPr/>
          <p:nvPr/>
        </p:nvSpPr>
        <p:spPr>
          <a:xfrm>
            <a:off x="5233360" y="1853109"/>
            <a:ext cx="25399" cy="1332508"/>
          </a:xfrm>
          <a:prstGeom prst="roundRect">
            <a:avLst>
              <a:gd name="adj" fmla="val 50001"/>
            </a:avLst>
          </a:prstGeom>
          <a:solidFill>
            <a:srgbClr val="AC9EF5"/>
          </a:solidFill>
          <a:ln/>
        </p:spPr>
      </p:sp>
      <p:sp>
        <p:nvSpPr>
          <p:cNvPr id="6" name="Shape 3"/>
          <p:cNvSpPr/>
          <p:nvPr/>
        </p:nvSpPr>
        <p:spPr>
          <a:xfrm>
            <a:off x="5233360" y="3398242"/>
            <a:ext cx="6296860" cy="2480667"/>
          </a:xfrm>
          <a:prstGeom prst="roundRect">
            <a:avLst>
              <a:gd name="adj" fmla="val 1143"/>
            </a:avLst>
          </a:prstGeom>
          <a:solidFill>
            <a:srgbClr val="4C5052"/>
          </a:solidFill>
          <a:ln/>
        </p:spPr>
      </p:sp>
      <p:sp>
        <p:nvSpPr>
          <p:cNvPr id="7" name="Shape 4"/>
          <p:cNvSpPr/>
          <p:nvPr/>
        </p:nvSpPr>
        <p:spPr>
          <a:xfrm>
            <a:off x="5233360" y="3398242"/>
            <a:ext cx="3148430" cy="1391543"/>
          </a:xfrm>
          <a:custGeom>
            <a:avLst/>
            <a:gdLst/>
            <a:ahLst/>
            <a:cxnLst/>
            <a:rect l="l" t="t" r="r" b="b"/>
            <a:pathLst>
              <a:path w="3148430" h="1391543">
                <a:moveTo>
                  <a:pt x="23627" y="0"/>
                </a:moveTo>
                <a:lnTo>
                  <a:pt x="3148430" y="0"/>
                </a:lnTo>
                <a:lnTo>
                  <a:pt x="3148430" y="1391543"/>
                </a:lnTo>
                <a:lnTo>
                  <a:pt x="0" y="1391543"/>
                </a:lnTo>
                <a:lnTo>
                  <a:pt x="0" y="23628"/>
                </a:lnTo>
                <a:arcTo hR="23628" wR="23627" stAng="10800000" swAng="5400000"/>
                <a:close/>
              </a:path>
            </a:pathLst>
          </a:custGeom>
          <a:solidFill>
            <a:srgbClr val="4C5052"/>
          </a:solidFill>
          <a:ln/>
        </p:spPr>
      </p:sp>
      <p:sp>
        <p:nvSpPr>
          <p:cNvPr id="8" name="Text 5"/>
          <p:cNvSpPr/>
          <p:nvPr/>
        </p:nvSpPr>
        <p:spPr>
          <a:xfrm>
            <a:off x="5422367" y="3587254"/>
            <a:ext cx="2770416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D6D9D7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Знай свои права</a:t>
            </a:r>
            <a:endParaRPr lang="en-US" sz="1850" dirty="0"/>
          </a:p>
        </p:txBody>
      </p:sp>
      <p:sp>
        <p:nvSpPr>
          <p:cNvPr id="9" name="Text 6"/>
          <p:cNvSpPr/>
          <p:nvPr/>
        </p:nvSpPr>
        <p:spPr>
          <a:xfrm>
            <a:off x="5422367" y="3995936"/>
            <a:ext cx="2770416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Изучай Конституцию и законодательство РФ</a:t>
            </a:r>
            <a:endParaRPr lang="en-US" sz="1450" dirty="0"/>
          </a:p>
        </p:txBody>
      </p:sp>
      <p:sp>
        <p:nvSpPr>
          <p:cNvPr id="10" name="Shape 7"/>
          <p:cNvSpPr/>
          <p:nvPr/>
        </p:nvSpPr>
        <p:spPr>
          <a:xfrm>
            <a:off x="8381790" y="3398242"/>
            <a:ext cx="3148430" cy="1391543"/>
          </a:xfrm>
          <a:custGeom>
            <a:avLst/>
            <a:gdLst/>
            <a:ahLst/>
            <a:cxnLst/>
            <a:rect l="l" t="t" r="r" b="b"/>
            <a:pathLst>
              <a:path w="3148430" h="1391543">
                <a:moveTo>
                  <a:pt x="0" y="0"/>
                </a:moveTo>
                <a:lnTo>
                  <a:pt x="3124803" y="0"/>
                </a:lnTo>
                <a:arcTo hR="23628" wR="23627" stAng="16200000" swAng="5400000"/>
                <a:lnTo>
                  <a:pt x="3148430" y="1391543"/>
                </a:lnTo>
                <a:lnTo>
                  <a:pt x="0" y="1391543"/>
                </a:lnTo>
                <a:lnTo>
                  <a:pt x="0" y="0"/>
                </a:lnTo>
                <a:close/>
              </a:path>
            </a:pathLst>
          </a:custGeom>
          <a:solidFill>
            <a:srgbClr val="4C5052"/>
          </a:solidFill>
          <a:ln/>
        </p:spPr>
      </p:sp>
      <p:sp>
        <p:nvSpPr>
          <p:cNvPr id="11" name="Shape 8"/>
          <p:cNvSpPr/>
          <p:nvPr/>
        </p:nvSpPr>
        <p:spPr>
          <a:xfrm>
            <a:off x="8381790" y="3398242"/>
            <a:ext cx="25399" cy="1391543"/>
          </a:xfrm>
          <a:prstGeom prst="roundRect">
            <a:avLst>
              <a:gd name="adj" fmla="val 50001"/>
            </a:avLst>
          </a:prstGeom>
          <a:solidFill>
            <a:srgbClr val="65696B"/>
          </a:solidFill>
          <a:ln/>
        </p:spPr>
      </p:sp>
      <p:sp>
        <p:nvSpPr>
          <p:cNvPr id="12" name="Text 9"/>
          <p:cNvSpPr/>
          <p:nvPr/>
        </p:nvSpPr>
        <p:spPr>
          <a:xfrm>
            <a:off x="8570797" y="3587254"/>
            <a:ext cx="2770416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D6D9D7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Уважай чужие права</a:t>
            </a:r>
            <a:endParaRPr lang="en-US" sz="1850" dirty="0"/>
          </a:p>
        </p:txBody>
      </p:sp>
      <p:sp>
        <p:nvSpPr>
          <p:cNvPr id="13" name="Text 10"/>
          <p:cNvSpPr/>
          <p:nvPr/>
        </p:nvSpPr>
        <p:spPr>
          <a:xfrm>
            <a:off x="8570797" y="3995936"/>
            <a:ext cx="2770416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Правовое общество строится на взаимном уважении</a:t>
            </a:r>
            <a:endParaRPr lang="en-US" sz="1450" dirty="0"/>
          </a:p>
        </p:txBody>
      </p:sp>
      <p:sp>
        <p:nvSpPr>
          <p:cNvPr id="14" name="Shape 11"/>
          <p:cNvSpPr/>
          <p:nvPr/>
        </p:nvSpPr>
        <p:spPr>
          <a:xfrm>
            <a:off x="5233360" y="4789785"/>
            <a:ext cx="6296860" cy="1089124"/>
          </a:xfrm>
          <a:custGeom>
            <a:avLst/>
            <a:gdLst/>
            <a:ahLst/>
            <a:cxnLst/>
            <a:rect l="l" t="t" r="r" b="b"/>
            <a:pathLst>
              <a:path w="6296860" h="1089124">
                <a:moveTo>
                  <a:pt x="0" y="0"/>
                </a:moveTo>
                <a:lnTo>
                  <a:pt x="6296860" y="0"/>
                </a:lnTo>
                <a:lnTo>
                  <a:pt x="6296860" y="1065496"/>
                </a:lnTo>
                <a:arcTo hR="23628" wR="23627" stAng="0" swAng="5400000"/>
                <a:lnTo>
                  <a:pt x="23627" y="1089124"/>
                </a:lnTo>
                <a:arcTo hR="23628" wR="23627" stAng="5400000" swAng="5400000"/>
                <a:lnTo>
                  <a:pt x="0" y="0"/>
                </a:lnTo>
                <a:close/>
              </a:path>
            </a:pathLst>
          </a:custGeom>
          <a:solidFill>
            <a:srgbClr val="4C5052"/>
          </a:solidFill>
          <a:ln/>
        </p:spPr>
      </p:sp>
      <p:sp>
        <p:nvSpPr>
          <p:cNvPr id="15" name="Shape 12"/>
          <p:cNvSpPr/>
          <p:nvPr/>
        </p:nvSpPr>
        <p:spPr>
          <a:xfrm>
            <a:off x="5233360" y="4789785"/>
            <a:ext cx="6296860" cy="25400"/>
          </a:xfrm>
          <a:prstGeom prst="roundRect">
            <a:avLst>
              <a:gd name="adj" fmla="val 49999"/>
            </a:avLst>
          </a:prstGeom>
          <a:solidFill>
            <a:srgbClr val="65696B"/>
          </a:solidFill>
          <a:ln/>
        </p:spPr>
      </p:sp>
      <p:sp>
        <p:nvSpPr>
          <p:cNvPr id="16" name="Text 13"/>
          <p:cNvSpPr/>
          <p:nvPr/>
        </p:nvSpPr>
        <p:spPr>
          <a:xfrm>
            <a:off x="5422367" y="4978797"/>
            <a:ext cx="5918846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D6D9D7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Защищай себя и близких</a:t>
            </a:r>
            <a:endParaRPr lang="en-US" sz="1850" dirty="0"/>
          </a:p>
        </p:txBody>
      </p:sp>
      <p:sp>
        <p:nvSpPr>
          <p:cNvPr id="17" name="Text 14"/>
          <p:cNvSpPr/>
          <p:nvPr/>
        </p:nvSpPr>
        <p:spPr>
          <a:xfrm>
            <a:off x="5422367" y="5387479"/>
            <a:ext cx="5918846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Используй законные способы защиты своих прав</a:t>
            </a:r>
            <a:endParaRPr lang="en-US" sz="14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9809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1475" y="2242939"/>
            <a:ext cx="6296860" cy="11812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dirty="0">
                <a:solidFill>
                  <a:srgbClr val="F7F7F8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Конституция РФ и права человека</a:t>
            </a:r>
            <a:endParaRPr lang="en-US" sz="3700" dirty="0"/>
          </a:p>
        </p:txBody>
      </p:sp>
      <p:sp>
        <p:nvSpPr>
          <p:cNvPr id="4" name="Text 1"/>
          <p:cNvSpPr/>
          <p:nvPr/>
        </p:nvSpPr>
        <p:spPr>
          <a:xfrm>
            <a:off x="661475" y="3707705"/>
            <a:ext cx="6296860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Закон защищает каждого из нас с момента рождения. Как устроена правовая система государства и какими неотъемлемыми правами обладает гражданин?</a:t>
            </a:r>
            <a:endParaRPr lang="en-US" sz="14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524768"/>
            <a:ext cx="10868745" cy="3046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900" dirty="0">
                <a:solidFill>
                  <a:srgbClr val="F7F7F8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Что такое право?</a:t>
            </a:r>
            <a:endParaRPr lang="en-US" sz="1900" dirty="0"/>
          </a:p>
        </p:txBody>
      </p:sp>
      <p:sp>
        <p:nvSpPr>
          <p:cNvPr id="3" name="Shape 1"/>
          <p:cNvSpPr/>
          <p:nvPr/>
        </p:nvSpPr>
        <p:spPr>
          <a:xfrm>
            <a:off x="591329" y="904677"/>
            <a:ext cx="5455803" cy="5428555"/>
          </a:xfrm>
          <a:prstGeom prst="roundRect">
            <a:avLst>
              <a:gd name="adj" fmla="val 269"/>
            </a:avLst>
          </a:prstGeom>
          <a:solidFill>
            <a:srgbClr val="AC9EF5"/>
          </a:solidFill>
          <a:ln/>
        </p:spPr>
      </p:sp>
      <p:sp>
        <p:nvSpPr>
          <p:cNvPr id="4" name="Text 2"/>
          <p:cNvSpPr/>
          <p:nvPr/>
        </p:nvSpPr>
        <p:spPr>
          <a:xfrm>
            <a:off x="688759" y="954881"/>
            <a:ext cx="5260943" cy="1523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Определение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688759" y="1157387"/>
            <a:ext cx="5260943" cy="23614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1000"/>
              </a:lnSpc>
              <a:buNone/>
            </a:pPr>
            <a:r>
              <a:rPr lang="en-US" sz="7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Право</a:t>
            </a:r>
            <a:pPr algn="l" indent="0" marL="0">
              <a:lnSpc>
                <a:spcPct val="101000"/>
              </a:lnSpc>
              <a:buNone/>
            </a:pPr>
            <a:r>
              <a:rPr lang="en-US" sz="7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это система общеобязательных, формально определенных правил поведения (норм), установленных и охраняемых государством для регулирования общественных отношений.</a:t>
            </a:r>
            <a:endParaRPr lang="en-US" sz="750" dirty="0"/>
          </a:p>
        </p:txBody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21058" y="961132"/>
            <a:ext cx="5315512" cy="531564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9809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1475" y="2325688"/>
            <a:ext cx="6296860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dirty="0">
                <a:solidFill>
                  <a:srgbClr val="F7F7F8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Что такое Конституция?</a:t>
            </a:r>
            <a:endParaRPr lang="en-US" sz="3700" dirty="0"/>
          </a:p>
        </p:txBody>
      </p:sp>
      <p:sp>
        <p:nvSpPr>
          <p:cNvPr id="4" name="Text 1"/>
          <p:cNvSpPr/>
          <p:nvPr/>
        </p:nvSpPr>
        <p:spPr>
          <a:xfrm>
            <a:off x="944936" y="3412430"/>
            <a:ext cx="6013399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b="1" dirty="0">
                <a:solidFill>
                  <a:srgbClr val="D6D9D7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Конституция</a:t>
            </a:r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это Основной закон государства, обладающий высшей юридической силой. Ни один закон, указ или постановление в стране не могут противоречить Конституции.</a:t>
            </a:r>
            <a:endParaRPr lang="en-US" sz="1450" dirty="0"/>
          </a:p>
        </p:txBody>
      </p:sp>
      <p:sp>
        <p:nvSpPr>
          <p:cNvPr id="5" name="Shape 2"/>
          <p:cNvSpPr/>
          <p:nvPr/>
        </p:nvSpPr>
        <p:spPr>
          <a:xfrm>
            <a:off x="661475" y="3199805"/>
            <a:ext cx="25399" cy="1332508"/>
          </a:xfrm>
          <a:prstGeom prst="roundRect">
            <a:avLst>
              <a:gd name="adj" fmla="val 50001"/>
            </a:avLst>
          </a:prstGeom>
          <a:solidFill>
            <a:srgbClr val="AC9EF5"/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523974"/>
            <a:ext cx="10868745" cy="5316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300" dirty="0">
                <a:solidFill>
                  <a:srgbClr val="F7F7F8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Принятие Конституции РФ</a:t>
            </a:r>
            <a:endParaRPr lang="en-US" sz="3300" dirty="0"/>
          </a:p>
        </p:txBody>
      </p:sp>
      <p:sp>
        <p:nvSpPr>
          <p:cNvPr id="3" name="Text 1"/>
          <p:cNvSpPr/>
          <p:nvPr/>
        </p:nvSpPr>
        <p:spPr>
          <a:xfrm>
            <a:off x="661475" y="1422896"/>
            <a:ext cx="5226911" cy="7756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300" dirty="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Действующая Конституция Российской Федерации была принята </a:t>
            </a:r>
            <a:pPr algn="l" indent="0" marL="0">
              <a:lnSpc>
                <a:spcPct val="127000"/>
              </a:lnSpc>
              <a:buNone/>
            </a:pPr>
            <a:r>
              <a:rPr lang="en-US" sz="1300" b="1" dirty="0">
                <a:solidFill>
                  <a:srgbClr val="D6D9D7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12 декабря 1993 года</a:t>
            </a:r>
            <a:pPr algn="l" indent="0" marL="0">
              <a:lnSpc>
                <a:spcPct val="127000"/>
              </a:lnSpc>
              <a:buNone/>
            </a:pPr>
            <a:r>
              <a:rPr lang="en-US" sz="1300" dirty="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на всенародном голосовании. Этот день объявлен памятной датой России.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922811" y="2455863"/>
            <a:ext cx="4704141" cy="5613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83000"/>
              </a:lnSpc>
              <a:buNone/>
            </a:pPr>
            <a:r>
              <a:rPr lang="en-US" sz="4400" dirty="0">
                <a:solidFill>
                  <a:srgbClr val="D6D9D7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1993</a:t>
            </a:r>
            <a:endParaRPr lang="en-US" sz="4400" dirty="0"/>
          </a:p>
        </p:txBody>
      </p:sp>
      <p:sp>
        <p:nvSpPr>
          <p:cNvPr id="5" name="Text 3"/>
          <p:cNvSpPr/>
          <p:nvPr/>
        </p:nvSpPr>
        <p:spPr>
          <a:xfrm>
            <a:off x="661475" y="3217069"/>
            <a:ext cx="5226911" cy="265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650" dirty="0">
                <a:solidFill>
                  <a:srgbClr val="D6D9D7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Год принятия</a:t>
            </a:r>
            <a:endParaRPr lang="en-US" sz="1650" dirty="0"/>
          </a:p>
        </p:txBody>
      </p:sp>
      <p:sp>
        <p:nvSpPr>
          <p:cNvPr id="6" name="Text 4"/>
          <p:cNvSpPr/>
          <p:nvPr/>
        </p:nvSpPr>
        <p:spPr>
          <a:xfrm>
            <a:off x="661475" y="3635871"/>
            <a:ext cx="5226911" cy="258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27000"/>
              </a:lnSpc>
              <a:buNone/>
            </a:pPr>
            <a:r>
              <a:rPr lang="en-US" sz="1300" dirty="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Всенародное голосование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922811" y="4285655"/>
            <a:ext cx="4704141" cy="5613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83000"/>
              </a:lnSpc>
              <a:buNone/>
            </a:pPr>
            <a:r>
              <a:rPr lang="en-US" sz="4400" dirty="0">
                <a:solidFill>
                  <a:srgbClr val="D6D9D7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12.12</a:t>
            </a:r>
            <a:endParaRPr lang="en-US" sz="4400" dirty="0"/>
          </a:p>
        </p:txBody>
      </p:sp>
      <p:sp>
        <p:nvSpPr>
          <p:cNvPr id="8" name="Text 6"/>
          <p:cNvSpPr/>
          <p:nvPr/>
        </p:nvSpPr>
        <p:spPr>
          <a:xfrm>
            <a:off x="661475" y="5046861"/>
            <a:ext cx="5226911" cy="265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650" dirty="0">
                <a:solidFill>
                  <a:srgbClr val="D6D9D7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Памятная дата</a:t>
            </a:r>
            <a:endParaRPr lang="en-US" sz="1650" dirty="0"/>
          </a:p>
        </p:txBody>
      </p:sp>
      <p:sp>
        <p:nvSpPr>
          <p:cNvPr id="9" name="Text 7"/>
          <p:cNvSpPr/>
          <p:nvPr/>
        </p:nvSpPr>
        <p:spPr>
          <a:xfrm>
            <a:off x="661475" y="5465663"/>
            <a:ext cx="5226911" cy="258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27000"/>
              </a:lnSpc>
              <a:buNone/>
            </a:pPr>
            <a:r>
              <a:rPr lang="en-US" sz="1300" dirty="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День Конституции РФ</a:t>
            </a:r>
            <a:endParaRPr lang="en-US" sz="1300" dirty="0"/>
          </a:p>
        </p:txBody>
      </p:sp>
      <p:pic>
        <p:nvPicPr>
          <p:cNvPr id="10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09659" y="1457424"/>
            <a:ext cx="4704141" cy="4704259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3360" y="740966"/>
            <a:ext cx="6296860" cy="94495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950" dirty="0">
                <a:solidFill>
                  <a:srgbClr val="F7F7F8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Основы конституционного строя РФ</a:t>
            </a:r>
            <a:endParaRPr lang="en-US" sz="2950" dirty="0"/>
          </a:p>
        </p:txBody>
      </p:sp>
      <p:sp>
        <p:nvSpPr>
          <p:cNvPr id="4" name="Text 1"/>
          <p:cNvSpPr/>
          <p:nvPr/>
        </p:nvSpPr>
        <p:spPr>
          <a:xfrm>
            <a:off x="5233360" y="1867297"/>
            <a:ext cx="6296860" cy="4353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Статья 1 Конституции определяет Россию как </a:t>
            </a:r>
            <a:pPr algn="l" indent="0" marL="0">
              <a:lnSpc>
                <a:spcPct val="120000"/>
              </a:lnSpc>
              <a:buNone/>
            </a:pPr>
            <a:r>
              <a:rPr lang="en-US" sz="1150" b="1" dirty="0">
                <a:solidFill>
                  <a:srgbClr val="D6D9D7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демократическое федеративное правовое государство с республиканской формой правления</a:t>
            </a:r>
            <a:pPr algn="l"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1150" dirty="0"/>
          </a:p>
        </p:txBody>
      </p:sp>
      <p:sp>
        <p:nvSpPr>
          <p:cNvPr id="5" name="Shape 2"/>
          <p:cNvSpPr/>
          <p:nvPr/>
        </p:nvSpPr>
        <p:spPr>
          <a:xfrm>
            <a:off x="5233360" y="2438698"/>
            <a:ext cx="6296860" cy="828873"/>
          </a:xfrm>
          <a:prstGeom prst="roundRect">
            <a:avLst>
              <a:gd name="adj" fmla="val 2737"/>
            </a:avLst>
          </a:prstGeom>
          <a:solidFill>
            <a:srgbClr val="4C5052"/>
          </a:solidFill>
          <a:ln/>
        </p:spPr>
      </p:sp>
      <p:sp>
        <p:nvSpPr>
          <p:cNvPr id="6" name="Text 3"/>
          <p:cNvSpPr/>
          <p:nvPr/>
        </p:nvSpPr>
        <p:spPr>
          <a:xfrm>
            <a:off x="5384566" y="2589907"/>
            <a:ext cx="5994448" cy="2362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50" dirty="0">
                <a:solidFill>
                  <a:srgbClr val="D6D9D7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Демократическое</a:t>
            </a:r>
            <a:endParaRPr lang="en-US" sz="1450" dirty="0"/>
          </a:p>
        </p:txBody>
      </p:sp>
      <p:sp>
        <p:nvSpPr>
          <p:cNvPr id="7" name="Text 4"/>
          <p:cNvSpPr/>
          <p:nvPr/>
        </p:nvSpPr>
        <p:spPr>
          <a:xfrm>
            <a:off x="5384566" y="2898676"/>
            <a:ext cx="5994448" cy="2176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Власть принадлежит народу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5233360" y="3388519"/>
            <a:ext cx="6296860" cy="828873"/>
          </a:xfrm>
          <a:prstGeom prst="roundRect">
            <a:avLst>
              <a:gd name="adj" fmla="val 2737"/>
            </a:avLst>
          </a:prstGeom>
          <a:solidFill>
            <a:srgbClr val="4C5052"/>
          </a:solidFill>
          <a:ln/>
        </p:spPr>
      </p:sp>
      <p:sp>
        <p:nvSpPr>
          <p:cNvPr id="9" name="Text 6"/>
          <p:cNvSpPr/>
          <p:nvPr/>
        </p:nvSpPr>
        <p:spPr>
          <a:xfrm>
            <a:off x="5384566" y="3539728"/>
            <a:ext cx="5994448" cy="2362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50" dirty="0">
                <a:solidFill>
                  <a:srgbClr val="D6D9D7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Федеративное</a:t>
            </a:r>
            <a:endParaRPr lang="en-US" sz="1450" dirty="0"/>
          </a:p>
        </p:txBody>
      </p:sp>
      <p:sp>
        <p:nvSpPr>
          <p:cNvPr id="10" name="Text 7"/>
          <p:cNvSpPr/>
          <p:nvPr/>
        </p:nvSpPr>
        <p:spPr>
          <a:xfrm>
            <a:off x="5384566" y="3848497"/>
            <a:ext cx="5994448" cy="2176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Союз субъектов федерации</a:t>
            </a:r>
            <a:endParaRPr lang="en-US" sz="1150" dirty="0"/>
          </a:p>
        </p:txBody>
      </p:sp>
      <p:sp>
        <p:nvSpPr>
          <p:cNvPr id="11" name="Shape 8"/>
          <p:cNvSpPr/>
          <p:nvPr/>
        </p:nvSpPr>
        <p:spPr>
          <a:xfrm>
            <a:off x="5233360" y="4338340"/>
            <a:ext cx="6296860" cy="828873"/>
          </a:xfrm>
          <a:prstGeom prst="roundRect">
            <a:avLst>
              <a:gd name="adj" fmla="val 2737"/>
            </a:avLst>
          </a:prstGeom>
          <a:solidFill>
            <a:srgbClr val="4C5052"/>
          </a:solidFill>
          <a:ln/>
        </p:spPr>
      </p:sp>
      <p:sp>
        <p:nvSpPr>
          <p:cNvPr id="12" name="Text 9"/>
          <p:cNvSpPr/>
          <p:nvPr/>
        </p:nvSpPr>
        <p:spPr>
          <a:xfrm>
            <a:off x="5384566" y="4489549"/>
            <a:ext cx="5994448" cy="2362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50" dirty="0">
                <a:solidFill>
                  <a:srgbClr val="D6D9D7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Правовое</a:t>
            </a:r>
            <a:endParaRPr lang="en-US" sz="1450" dirty="0"/>
          </a:p>
        </p:txBody>
      </p:sp>
      <p:sp>
        <p:nvSpPr>
          <p:cNvPr id="13" name="Text 10"/>
          <p:cNvSpPr/>
          <p:nvPr/>
        </p:nvSpPr>
        <p:spPr>
          <a:xfrm>
            <a:off x="5384566" y="4798318"/>
            <a:ext cx="5994448" cy="2176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Верховенство закона</a:t>
            </a:r>
            <a:endParaRPr lang="en-US" sz="1150" dirty="0"/>
          </a:p>
        </p:txBody>
      </p:sp>
      <p:sp>
        <p:nvSpPr>
          <p:cNvPr id="14" name="Shape 11"/>
          <p:cNvSpPr/>
          <p:nvPr/>
        </p:nvSpPr>
        <p:spPr>
          <a:xfrm>
            <a:off x="5233360" y="5288161"/>
            <a:ext cx="6296860" cy="828873"/>
          </a:xfrm>
          <a:prstGeom prst="roundRect">
            <a:avLst>
              <a:gd name="adj" fmla="val 2737"/>
            </a:avLst>
          </a:prstGeom>
          <a:solidFill>
            <a:srgbClr val="4C5052"/>
          </a:solidFill>
          <a:ln/>
        </p:spPr>
      </p:sp>
      <p:sp>
        <p:nvSpPr>
          <p:cNvPr id="15" name="Text 12"/>
          <p:cNvSpPr/>
          <p:nvPr/>
        </p:nvSpPr>
        <p:spPr>
          <a:xfrm>
            <a:off x="5384566" y="5439370"/>
            <a:ext cx="5994448" cy="2362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50" dirty="0">
                <a:solidFill>
                  <a:srgbClr val="D6D9D7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Республиканское</a:t>
            </a:r>
            <a:endParaRPr lang="en-US" sz="1450" dirty="0"/>
          </a:p>
        </p:txBody>
      </p:sp>
      <p:sp>
        <p:nvSpPr>
          <p:cNvPr id="16" name="Text 13"/>
          <p:cNvSpPr/>
          <p:nvPr/>
        </p:nvSpPr>
        <p:spPr>
          <a:xfrm>
            <a:off x="5384566" y="5748139"/>
            <a:ext cx="5994448" cy="2176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Выборная форма правления</a:t>
            </a:r>
            <a:endParaRPr lang="en-US" sz="11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523974"/>
            <a:ext cx="10868745" cy="5316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300" dirty="0">
                <a:solidFill>
                  <a:srgbClr val="F7F7F8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Человек — высшая ценность</a:t>
            </a:r>
            <a:endParaRPr lang="en-US" sz="33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1475" y="1457424"/>
            <a:ext cx="4704141" cy="4704259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309659" y="1438275"/>
            <a:ext cx="5226911" cy="265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50" dirty="0">
                <a:solidFill>
                  <a:srgbClr val="F7F7F8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Статья 2 Конституции РФ</a:t>
            </a:r>
            <a:endParaRPr lang="en-US" sz="1650" dirty="0"/>
          </a:p>
        </p:txBody>
      </p:sp>
      <p:sp>
        <p:nvSpPr>
          <p:cNvPr id="5" name="Text 2"/>
          <p:cNvSpPr/>
          <p:nvPr/>
        </p:nvSpPr>
        <p:spPr>
          <a:xfrm>
            <a:off x="6564744" y="2013942"/>
            <a:ext cx="4971826" cy="1034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300" i="1" dirty="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«Человек, его права и свободы являются высшей ценностью. Признание, соблюдение и защита прав и свобод человека и гражданина — обязанность государства».</a:t>
            </a:r>
            <a:endParaRPr lang="en-US" sz="1300" dirty="0"/>
          </a:p>
        </p:txBody>
      </p:sp>
      <p:sp>
        <p:nvSpPr>
          <p:cNvPr id="6" name="Shape 3"/>
          <p:cNvSpPr/>
          <p:nvPr/>
        </p:nvSpPr>
        <p:spPr>
          <a:xfrm>
            <a:off x="6309659" y="1876227"/>
            <a:ext cx="19050" cy="1309688"/>
          </a:xfrm>
          <a:prstGeom prst="roundRect">
            <a:avLst>
              <a:gd name="adj" fmla="val 49999"/>
            </a:avLst>
          </a:prstGeom>
          <a:solidFill>
            <a:srgbClr val="AC9EF5"/>
          </a:solidFill>
          <a:ln/>
        </p:spPr>
      </p:sp>
      <p:sp>
        <p:nvSpPr>
          <p:cNvPr id="7" name="Shape 4"/>
          <p:cNvSpPr/>
          <p:nvPr/>
        </p:nvSpPr>
        <p:spPr>
          <a:xfrm>
            <a:off x="6309659" y="3358158"/>
            <a:ext cx="5226911" cy="877491"/>
          </a:xfrm>
          <a:prstGeom prst="roundRect">
            <a:avLst>
              <a:gd name="adj" fmla="val 2908"/>
            </a:avLst>
          </a:prstGeom>
          <a:solidFill>
            <a:srgbClr val="1D0C74"/>
          </a:solidFill>
          <a:ln/>
        </p:spPr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9715" y="3595390"/>
            <a:ext cx="212620" cy="170061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6862392" y="3538339"/>
            <a:ext cx="4504121" cy="5171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Это фундаментальный принцип всей правовой системы России.</a:t>
            </a:r>
            <a:endParaRPr lang="en-US" sz="13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1462088"/>
            <a:ext cx="10868745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dirty="0">
                <a:solidFill>
                  <a:srgbClr val="F7F7F8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Разделение властей</a:t>
            </a:r>
            <a:endParaRPr lang="en-US" sz="3700" dirty="0"/>
          </a:p>
        </p:txBody>
      </p:sp>
      <p:sp>
        <p:nvSpPr>
          <p:cNvPr id="3" name="Text 1"/>
          <p:cNvSpPr/>
          <p:nvPr/>
        </p:nvSpPr>
        <p:spPr>
          <a:xfrm>
            <a:off x="661475" y="2430760"/>
            <a:ext cx="11478330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Государственная власть в РФ делится на три самостоятельные ветви:</a:t>
            </a:r>
            <a:endParaRPr lang="en-US" sz="14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1475" y="2945805"/>
            <a:ext cx="3622882" cy="756047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850482" y="3890863"/>
            <a:ext cx="3244868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D6D9D7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Законодательная</a:t>
            </a:r>
            <a:endParaRPr lang="en-US" sz="1850" dirty="0"/>
          </a:p>
        </p:txBody>
      </p:sp>
      <p:sp>
        <p:nvSpPr>
          <p:cNvPr id="6" name="Text 3"/>
          <p:cNvSpPr/>
          <p:nvPr/>
        </p:nvSpPr>
        <p:spPr>
          <a:xfrm>
            <a:off x="850482" y="4299545"/>
            <a:ext cx="3244868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Федеральное Собрание: Государственная Дума и Совет Федерации</a:t>
            </a:r>
            <a:endParaRPr lang="en-US" sz="145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4357" y="2945805"/>
            <a:ext cx="3622882" cy="756047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4473364" y="3890863"/>
            <a:ext cx="3244868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D6D9D7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Исполнительная</a:t>
            </a:r>
            <a:endParaRPr lang="en-US" sz="1850" dirty="0"/>
          </a:p>
        </p:txBody>
      </p:sp>
      <p:sp>
        <p:nvSpPr>
          <p:cNvPr id="9" name="Text 5"/>
          <p:cNvSpPr/>
          <p:nvPr/>
        </p:nvSpPr>
        <p:spPr>
          <a:xfrm>
            <a:off x="4473364" y="4299545"/>
            <a:ext cx="3244868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Правительство Российской Федерации</a:t>
            </a:r>
            <a:endParaRPr lang="en-US" sz="145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07239" y="2945805"/>
            <a:ext cx="3622882" cy="756047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8096246" y="3890863"/>
            <a:ext cx="3244868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D6D9D7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Судебная</a:t>
            </a:r>
            <a:endParaRPr lang="en-US" sz="1850" dirty="0"/>
          </a:p>
        </p:txBody>
      </p:sp>
      <p:sp>
        <p:nvSpPr>
          <p:cNvPr id="12" name="Text 7"/>
          <p:cNvSpPr/>
          <p:nvPr/>
        </p:nvSpPr>
        <p:spPr>
          <a:xfrm>
            <a:off x="8096246" y="4299545"/>
            <a:ext cx="3244868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Конституционный, Верховный и другие суды</a:t>
            </a:r>
            <a:endParaRPr lang="en-US" sz="14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785019"/>
            <a:ext cx="10868745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dirty="0">
                <a:solidFill>
                  <a:srgbClr val="F7F7F8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Классификация прав человека</a:t>
            </a:r>
            <a:endParaRPr lang="en-US" sz="3700" dirty="0"/>
          </a:p>
        </p:txBody>
      </p:sp>
      <p:sp>
        <p:nvSpPr>
          <p:cNvPr id="3" name="Text 1"/>
          <p:cNvSpPr/>
          <p:nvPr/>
        </p:nvSpPr>
        <p:spPr>
          <a:xfrm>
            <a:off x="661475" y="1753691"/>
            <a:ext cx="11478330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Все конституционные права граждан делятся на пять основных групп:</a:t>
            </a:r>
            <a:endParaRPr lang="en-US" sz="1450" dirty="0"/>
          </a:p>
        </p:txBody>
      </p:sp>
      <p:sp>
        <p:nvSpPr>
          <p:cNvPr id="4" name="Text 2"/>
          <p:cNvSpPr/>
          <p:nvPr/>
        </p:nvSpPr>
        <p:spPr>
          <a:xfrm>
            <a:off x="661475" y="2793305"/>
            <a:ext cx="3248837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D6D9D7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Личные</a:t>
            </a:r>
            <a:endParaRPr lang="en-US" sz="1850" dirty="0"/>
          </a:p>
        </p:txBody>
      </p:sp>
      <p:sp>
        <p:nvSpPr>
          <p:cNvPr id="5" name="Text 3"/>
          <p:cNvSpPr/>
          <p:nvPr/>
        </p:nvSpPr>
        <p:spPr>
          <a:xfrm>
            <a:off x="661475" y="3201988"/>
            <a:ext cx="3248837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Гражданские права</a:t>
            </a:r>
            <a:endParaRPr lang="en-US" sz="1450" dirty="0"/>
          </a:p>
        </p:txBody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193772" y="2268736"/>
            <a:ext cx="3804051" cy="3804146"/>
          </a:xfrm>
          <a:prstGeom prst="rect">
            <a:avLst/>
          </a:prstGeom>
        </p:spPr>
      </p:pic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77273" y="3246636"/>
            <a:ext cx="282766" cy="282773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8281284" y="2452687"/>
            <a:ext cx="3248936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D6D9D7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Политические</a:t>
            </a:r>
            <a:endParaRPr lang="en-US" sz="1850" dirty="0"/>
          </a:p>
        </p:txBody>
      </p:sp>
      <p:sp>
        <p:nvSpPr>
          <p:cNvPr id="9" name="Text 5"/>
          <p:cNvSpPr/>
          <p:nvPr/>
        </p:nvSpPr>
        <p:spPr>
          <a:xfrm>
            <a:off x="8281284" y="2861370"/>
            <a:ext cx="3248936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Участие в управлении</a:t>
            </a:r>
            <a:endParaRPr lang="en-US" sz="145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93772" y="2268736"/>
            <a:ext cx="3804051" cy="3804146"/>
          </a:xfrm>
          <a:prstGeom prst="rect">
            <a:avLst/>
          </a:prstGeom>
        </p:spPr>
      </p:pic>
      <p:pic>
        <p:nvPicPr>
          <p:cNvPr id="11" name="Image 3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365815" y="2762945"/>
            <a:ext cx="282766" cy="282773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8375837" y="3815159"/>
            <a:ext cx="3154383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D6D9D7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Экономические</a:t>
            </a:r>
            <a:endParaRPr lang="en-US" sz="1850" dirty="0"/>
          </a:p>
        </p:txBody>
      </p:sp>
      <p:sp>
        <p:nvSpPr>
          <p:cNvPr id="13" name="Text 7"/>
          <p:cNvSpPr/>
          <p:nvPr/>
        </p:nvSpPr>
        <p:spPr>
          <a:xfrm>
            <a:off x="8375837" y="4223841"/>
            <a:ext cx="3154383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Труд и собственность</a:t>
            </a:r>
            <a:endParaRPr lang="en-US" sz="1450" dirty="0"/>
          </a:p>
        </p:txBody>
      </p:sp>
      <p:pic>
        <p:nvPicPr>
          <p:cNvPr id="14" name="Image 4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93772" y="2268736"/>
            <a:ext cx="3804051" cy="3804146"/>
          </a:xfrm>
          <a:prstGeom prst="rect">
            <a:avLst/>
          </a:prstGeom>
        </p:spPr>
      </p:pic>
      <p:pic>
        <p:nvPicPr>
          <p:cNvPr id="15" name="Image 5" descr="preencoded.png">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285748" y="4029273"/>
            <a:ext cx="282766" cy="282773"/>
          </a:xfrm>
          <a:prstGeom prst="rect">
            <a:avLst/>
          </a:prstGeom>
        </p:spPr>
      </p:pic>
      <p:sp>
        <p:nvSpPr>
          <p:cNvPr id="16" name="Text 8"/>
          <p:cNvSpPr/>
          <p:nvPr/>
        </p:nvSpPr>
        <p:spPr>
          <a:xfrm>
            <a:off x="8281284" y="5177730"/>
            <a:ext cx="3248936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D6D9D7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Социальные</a:t>
            </a:r>
            <a:endParaRPr lang="en-US" sz="1850" dirty="0"/>
          </a:p>
        </p:txBody>
      </p:sp>
      <p:sp>
        <p:nvSpPr>
          <p:cNvPr id="17" name="Text 9"/>
          <p:cNvSpPr/>
          <p:nvPr/>
        </p:nvSpPr>
        <p:spPr>
          <a:xfrm>
            <a:off x="8281284" y="5586413"/>
            <a:ext cx="3248936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Здоровье и обеспечение</a:t>
            </a:r>
            <a:endParaRPr lang="en-US" sz="1450" dirty="0"/>
          </a:p>
        </p:txBody>
      </p:sp>
      <p:pic>
        <p:nvPicPr>
          <p:cNvPr id="18" name="Image 6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193772" y="2268736"/>
            <a:ext cx="3804051" cy="3804146"/>
          </a:xfrm>
          <a:prstGeom prst="rect">
            <a:avLst/>
          </a:prstGeom>
        </p:spPr>
      </p:pic>
      <p:pic>
        <p:nvPicPr>
          <p:cNvPr id="19" name="Image 7" descr="preencoded.png">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365815" y="5295602"/>
            <a:ext cx="282766" cy="282773"/>
          </a:xfrm>
          <a:prstGeom prst="rect">
            <a:avLst/>
          </a:prstGeom>
        </p:spPr>
      </p:pic>
      <p:sp>
        <p:nvSpPr>
          <p:cNvPr id="20" name="Text 10"/>
          <p:cNvSpPr/>
          <p:nvPr/>
        </p:nvSpPr>
        <p:spPr>
          <a:xfrm>
            <a:off x="661475" y="4837113"/>
            <a:ext cx="3248837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D6D9D7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Культурные</a:t>
            </a:r>
            <a:endParaRPr lang="en-US" sz="1850" dirty="0"/>
          </a:p>
        </p:txBody>
      </p:sp>
      <p:sp>
        <p:nvSpPr>
          <p:cNvPr id="21" name="Text 11"/>
          <p:cNvSpPr/>
          <p:nvPr/>
        </p:nvSpPr>
        <p:spPr>
          <a:xfrm>
            <a:off x="661475" y="5245795"/>
            <a:ext cx="3248837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Образование и творчество</a:t>
            </a:r>
            <a:endParaRPr lang="en-US" sz="1450" dirty="0"/>
          </a:p>
        </p:txBody>
      </p:sp>
      <p:pic>
        <p:nvPicPr>
          <p:cNvPr id="22" name="Image 8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193772" y="2268736"/>
            <a:ext cx="3804051" cy="3804146"/>
          </a:xfrm>
          <a:prstGeom prst="rect">
            <a:avLst/>
          </a:prstGeom>
        </p:spPr>
      </p:pic>
      <p:pic>
        <p:nvPicPr>
          <p:cNvPr id="23" name="Image 9" descr="preencoded.png">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877273" y="4811911"/>
            <a:ext cx="282766" cy="282773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2026-08-31T16:47:45Z</dcterms:created>
  <dcterms:modified xsi:type="dcterms:W3CDTF">2026-08-31T16:47:45Z</dcterms:modified>
</cp:coreProperties>
</file>