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Unbounded"/>
      <p:regular r:id="rId15"/>
    </p:embeddedFont>
    <p:embeddedFont>
      <p:font typeface="Unbounded"/>
      <p:regular r:id="rId16"/>
    </p:embeddedFont>
    <p:embeddedFont>
      <p:font typeface="Open Sans"/>
      <p:regular r:id="rId17"/>
    </p:embeddedFont>
    <p:embeddedFont>
      <p:font typeface="Open Sans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7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41740"/>
            <a:ext cx="6158151" cy="724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Миссия: Марс </a:t>
            </a:r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🚀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605921"/>
            <a:ext cx="7556421" cy="1956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Строим базу мечты</a:t>
            </a:r>
            <a:endParaRPr lang="en-US" sz="6150" dirty="0"/>
          </a:p>
        </p:txBody>
      </p:sp>
      <p:sp>
        <p:nvSpPr>
          <p:cNvPr id="5" name="Text 2"/>
          <p:cNvSpPr/>
          <p:nvPr/>
        </p:nvSpPr>
        <p:spPr>
          <a:xfrm>
            <a:off x="793790" y="4902518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Ты — Космический Архитектор. Твоя задача: спроектировать базу на Марсе. Для этого нужно знать два суперважных понятия —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периметр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площадь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6253996"/>
            <a:ext cx="1004173" cy="426244"/>
          </a:xfrm>
          <a:prstGeom prst="roundRect">
            <a:avLst>
              <a:gd name="adj" fmla="val 17880"/>
            </a:avLst>
          </a:prstGeom>
          <a:solidFill>
            <a:srgbClr val="D6F5EE"/>
          </a:solidFill>
          <a:ln/>
        </p:spPr>
      </p:sp>
      <p:sp>
        <p:nvSpPr>
          <p:cNvPr id="7" name="Text 4"/>
          <p:cNvSpPr/>
          <p:nvPr/>
        </p:nvSpPr>
        <p:spPr>
          <a:xfrm>
            <a:off x="929878" y="6321981"/>
            <a:ext cx="731996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КЛАСС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1911310" y="6246376"/>
            <a:ext cx="1348859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26A68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055019" y="6321981"/>
            <a:ext cx="1061442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ГЕОМЕТРИЯ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3373517" y="6246376"/>
            <a:ext cx="754380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26A68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517225" y="6321981"/>
            <a:ext cx="466963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SCI-FI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13115"/>
            <a:ext cx="7556421" cy="14327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Проблема: Что нужно базе? </a:t>
            </a:r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88607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Наша база почти готова, но архитектору нужно решить две задачи: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3504128"/>
            <a:ext cx="7556421" cy="1692712"/>
          </a:xfrm>
          <a:prstGeom prst="roundRect">
            <a:avLst>
              <a:gd name="adj" fmla="val 562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14624" y="3738563"/>
            <a:ext cx="3905607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🔩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Забор вокруг базы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514624" y="4236601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Нужно знать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длину границы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чтобы купить нужное количество ограждений. Это называется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периметр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0190" y="5423654"/>
            <a:ext cx="7556421" cy="1692712"/>
          </a:xfrm>
          <a:prstGeom prst="roundRect">
            <a:avLst>
              <a:gd name="adj" fmla="val 562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14624" y="5658088"/>
            <a:ext cx="5203388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☀️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Солнечные панели на пол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514624" y="6156127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Нужно знать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площадь пола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чтобы заказать нужное количество панелей. Это называется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площадь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642" y="600670"/>
            <a:ext cx="9565124" cy="698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Периметр: Граница базы </a:t>
            </a:r>
            <a:pPr algn="l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🔵</a:t>
            </a:r>
            <a:endParaRPr lang="en-US" sz="4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6642" y="2255163"/>
            <a:ext cx="8341519" cy="47267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3228" y="1814274"/>
            <a:ext cx="366248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такое периметр?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9633228" y="2358033"/>
            <a:ext cx="4248150" cy="1351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Периметр — это </a:t>
            </a:r>
            <a:pPr algn="l" indent="0" marL="0">
              <a:lnSpc>
                <a:spcPts val="2650"/>
              </a:lnSpc>
              <a:buNone/>
            </a:pPr>
            <a:r>
              <a:rPr lang="en-US" sz="17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полная длина границы</a:t>
            </a:r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фигуры. Представь, что ты обходишь базу снаружи — расстояние, которое ты пройдёшь, и есть периметр.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9633228" y="3940969"/>
            <a:ext cx="4248150" cy="1919645"/>
          </a:xfrm>
          <a:prstGeom prst="roundRect">
            <a:avLst>
              <a:gd name="adj" fmla="val 4730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9326" y="4273272"/>
            <a:ext cx="270153" cy="2160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335578" y="4200882"/>
            <a:ext cx="3329702" cy="1366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📐</a:t>
            </a:r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Формула для прямоугольника:</a:t>
            </a:r>
            <a:endParaRPr lang="en-US" sz="1700" dirty="0"/>
          </a:p>
          <a:p>
            <a:pPr algn="l" indent="0" marL="0">
              <a:lnSpc>
                <a:spcPts val="265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 = (a + b) × 2</a:t>
            </a:r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где a — длина, b — ширина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9633228" y="6092428"/>
            <a:ext cx="4248150" cy="1351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Складываем длину и ширину, а потом умножаем на 2 — потому что у прямоугольника </a:t>
            </a:r>
            <a:pPr algn="l" indent="0" marL="0">
              <a:lnSpc>
                <a:spcPts val="2650"/>
              </a:lnSpc>
              <a:buNone/>
            </a:pPr>
            <a:r>
              <a:rPr lang="en-US" sz="17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две пары одинаковых сторон</a:t>
            </a:r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642" y="669131"/>
            <a:ext cx="7777996" cy="698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Площадь: Пол базы </a:t>
            </a:r>
            <a:pPr algn="l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🟩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756642" y="1882735"/>
            <a:ext cx="3563660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такое площадь?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756642" y="2426494"/>
            <a:ext cx="4248150" cy="1351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Площадь — это </a:t>
            </a:r>
            <a:pPr algn="l" indent="0" marL="0">
              <a:lnSpc>
                <a:spcPts val="2650"/>
              </a:lnSpc>
              <a:buNone/>
            </a:pPr>
            <a:r>
              <a:rPr lang="en-US" sz="17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поверхность внутри</a:t>
            </a:r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фигуры. Это то, сколько солнечных панелей нужно, чтобы полностью покрыть пол модуля.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6642" y="3962995"/>
            <a:ext cx="424815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50"/>
              </a:lnSpc>
              <a:buSzPct val="100000"/>
              <a:buChar char="•"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Площадь измеряется в </a:t>
            </a:r>
            <a:pPr algn="l" indent="0" marL="0">
              <a:lnSpc>
                <a:spcPts val="2650"/>
              </a:lnSpc>
              <a:buNone/>
            </a:pPr>
            <a:r>
              <a:rPr lang="en-US" sz="17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квадратных единицах</a:t>
            </a:r>
            <a:endParaRPr lang="en-US" sz="1700" dirty="0"/>
          </a:p>
          <a:p>
            <a:pPr algn="l" marL="342900" indent="-342900">
              <a:lnSpc>
                <a:spcPts val="2650"/>
              </a:lnSpc>
              <a:buSzPct val="100000"/>
              <a:buChar char="•"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см² — квадратный сантиметр</a:t>
            </a:r>
            <a:endParaRPr lang="en-US" sz="1700" dirty="0"/>
          </a:p>
          <a:p>
            <a:pPr algn="l" marL="342900" indent="-342900">
              <a:lnSpc>
                <a:spcPts val="2650"/>
              </a:lnSpc>
              <a:buSzPct val="100000"/>
              <a:buChar char="•"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м² — квадратный метр</a:t>
            </a:r>
            <a:endParaRPr lang="en-US" sz="1700" dirty="0"/>
          </a:p>
          <a:p>
            <a:pPr algn="l" marL="342900" indent="-342900">
              <a:lnSpc>
                <a:spcPts val="2650"/>
              </a:lnSpc>
              <a:buSzPct val="100000"/>
              <a:buChar char="•"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дм² — квадратный дециметр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56642" y="6099810"/>
            <a:ext cx="4248150" cy="1228844"/>
          </a:xfrm>
          <a:prstGeom prst="roundRect">
            <a:avLst>
              <a:gd name="adj" fmla="val 7389"/>
            </a:avLst>
          </a:prstGeom>
          <a:solidFill>
            <a:srgbClr val="B6FCB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741" y="6432113"/>
            <a:ext cx="270153" cy="21609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58992" y="6359723"/>
            <a:ext cx="3329702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Чем больше площадь — тем больше панелей нужно!</a:t>
            </a:r>
            <a:endParaRPr lang="en-US" sz="17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859" y="2255163"/>
            <a:ext cx="8341519" cy="47267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8158" y="671274"/>
            <a:ext cx="7680484" cy="1322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Формула площади: Почему умножаем? </a:t>
            </a:r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🧮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18158" y="2282428"/>
            <a:ext cx="7680484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Площадь прямоугольника: </a:t>
            </a:r>
            <a:pPr algn="l" indent="0" marL="0">
              <a:lnSpc>
                <a:spcPts val="25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 = a × b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18158" y="2820591"/>
            <a:ext cx="7680484" cy="1548765"/>
          </a:xfrm>
          <a:prstGeom prst="roundRect">
            <a:avLst>
              <a:gd name="adj" fmla="val 5671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241018" y="2843451"/>
            <a:ext cx="836414" cy="1503045"/>
          </a:xfrm>
          <a:prstGeom prst="roundRect">
            <a:avLst>
              <a:gd name="adj" fmla="val 7220"/>
            </a:avLst>
          </a:prstGeom>
          <a:solidFill>
            <a:srgbClr val="D6F5EE"/>
          </a:solidFill>
          <a:ln/>
        </p:spPr>
      </p:sp>
      <p:sp>
        <p:nvSpPr>
          <p:cNvPr id="7" name="Text 4"/>
          <p:cNvSpPr/>
          <p:nvPr/>
        </p:nvSpPr>
        <p:spPr>
          <a:xfrm>
            <a:off x="6498550" y="3398877"/>
            <a:ext cx="313611" cy="392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270194" y="3052524"/>
            <a:ext cx="625994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Считаем квадратики в одной строке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270194" y="3494723"/>
            <a:ext cx="6396514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ширина = 4, значит в одной строке умещается </a:t>
            </a:r>
            <a:pPr algn="l" indent="0" marL="0">
              <a:lnSpc>
                <a:spcPts val="25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квадратика</a:t>
            </a:r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8158" y="4562118"/>
            <a:ext cx="7680484" cy="1254562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241018" y="4584978"/>
            <a:ext cx="836414" cy="1208842"/>
          </a:xfrm>
          <a:prstGeom prst="roundRect">
            <a:avLst>
              <a:gd name="adj" fmla="val 7220"/>
            </a:avLst>
          </a:prstGeom>
          <a:solidFill>
            <a:srgbClr val="D6F5EE"/>
          </a:solidFill>
          <a:ln/>
        </p:spPr>
      </p:sp>
      <p:sp>
        <p:nvSpPr>
          <p:cNvPr id="12" name="Text 9"/>
          <p:cNvSpPr/>
          <p:nvPr/>
        </p:nvSpPr>
        <p:spPr>
          <a:xfrm>
            <a:off x="6498550" y="4993362"/>
            <a:ext cx="313611" cy="392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7270194" y="4794052"/>
            <a:ext cx="510301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Считаем, сколько таких строк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7270194" y="5236250"/>
            <a:ext cx="6396514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длина = 5, значит таких строк </a:t>
            </a:r>
            <a:pPr algn="l" indent="0" marL="0">
              <a:lnSpc>
                <a:spcPts val="25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 штук</a:t>
            </a:r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218158" y="6009442"/>
            <a:ext cx="7680484" cy="1548765"/>
          </a:xfrm>
          <a:prstGeom prst="roundRect">
            <a:avLst>
              <a:gd name="adj" fmla="val 5671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241018" y="6032302"/>
            <a:ext cx="836414" cy="1503045"/>
          </a:xfrm>
          <a:prstGeom prst="roundRect">
            <a:avLst>
              <a:gd name="adj" fmla="val 7220"/>
            </a:avLst>
          </a:prstGeom>
          <a:solidFill>
            <a:srgbClr val="D6F5EE"/>
          </a:solidFill>
          <a:ln/>
        </p:spPr>
      </p:sp>
      <p:sp>
        <p:nvSpPr>
          <p:cNvPr id="17" name="Text 14"/>
          <p:cNvSpPr/>
          <p:nvPr/>
        </p:nvSpPr>
        <p:spPr>
          <a:xfrm>
            <a:off x="6498550" y="6587728"/>
            <a:ext cx="313611" cy="392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7270194" y="6241375"/>
            <a:ext cx="261377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Умножаем!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7270194" y="6683573"/>
            <a:ext cx="6396514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× 5 = </a:t>
            </a:r>
            <a:pPr algn="l" indent="0" marL="0">
              <a:lnSpc>
                <a:spcPts val="25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 квадратиков</a:t>
            </a:r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Именно поэтому мы умножаем, а не складываем!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25974"/>
            <a:ext cx="8474273" cy="724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Единицы измерения </a:t>
            </a:r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📏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30362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Очень важно не путать единицы! Результат площади всегда в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квадратных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единицах.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921675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8224" y="315610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6A68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5390" y="3343156"/>
            <a:ext cx="306110" cy="30611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28224" y="40633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см²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28224" y="4553783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Квадратный сантиметр. Для маленьких предметов: тетрадь, плитка.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6962" y="2921675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451396" y="315610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6A688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562" y="3343156"/>
            <a:ext cx="306110" cy="30611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51396" y="40633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дм²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5451396" y="4553783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Квадратный дециметр. 1 дм² = 100 см². Для средних поверхностей.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9640133" y="2921675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874568" y="315610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6A688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1734" y="3343156"/>
            <a:ext cx="306110" cy="30611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74568" y="40633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м²</a:t>
            </a:r>
            <a:endParaRPr lang="en-US" sz="2200" dirty="0"/>
          </a:p>
        </p:txBody>
      </p:sp>
      <p:sp>
        <p:nvSpPr>
          <p:cNvPr id="18" name="Text 13"/>
          <p:cNvSpPr/>
          <p:nvPr/>
        </p:nvSpPr>
        <p:spPr>
          <a:xfrm>
            <a:off x="9874568" y="4553783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Квадратный метр. Для комнат и зданий — например, нашей базы на Марсе!</a:t>
            </a:r>
            <a:endParaRPr lang="en-US" sz="1750" dirty="0"/>
          </a:p>
        </p:txBody>
      </p:sp>
      <p:sp>
        <p:nvSpPr>
          <p:cNvPr id="19" name="Shape 14"/>
          <p:cNvSpPr/>
          <p:nvPr/>
        </p:nvSpPr>
        <p:spPr>
          <a:xfrm>
            <a:off x="793790" y="6132076"/>
            <a:ext cx="13042821" cy="971431"/>
          </a:xfrm>
          <a:prstGeom prst="roundRect">
            <a:avLst>
              <a:gd name="adj" fmla="val 9807"/>
            </a:avLst>
          </a:prstGeom>
          <a:solidFill>
            <a:srgbClr val="FCF2B5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604" y="6483787"/>
            <a:ext cx="283488" cy="22681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530906" y="6415564"/>
            <a:ext cx="12078891" cy="370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⚠️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Нельзя смешивать единицы! Если стороны в метрах — площадь будет в м², а не в см².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4260" y="639127"/>
            <a:ext cx="8417004" cy="679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Задание архитектора </a:t>
            </a:r>
            <a:pPr algn="l" indent="0" marL="0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👷‍♂️</a:t>
            </a:r>
            <a:endParaRPr lang="en-US" sz="4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260" y="2235279"/>
            <a:ext cx="8360688" cy="47376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1204" y="1817132"/>
            <a:ext cx="4262438" cy="664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Жилой модуль: 5 × 4 метра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9631204" y="2681049"/>
            <a:ext cx="4262438" cy="988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Нам нужно рассчитать, сколько ограждений и солнечных панелей заказать.</a:t>
            </a:r>
            <a:endParaRPr lang="en-US" sz="1650" dirty="0"/>
          </a:p>
        </p:txBody>
      </p:sp>
      <p:sp>
        <p:nvSpPr>
          <p:cNvPr id="6" name="Shape 3"/>
          <p:cNvSpPr/>
          <p:nvPr/>
        </p:nvSpPr>
        <p:spPr>
          <a:xfrm>
            <a:off x="9631204" y="3893939"/>
            <a:ext cx="4262438" cy="1204793"/>
          </a:xfrm>
          <a:prstGeom prst="roundRect">
            <a:avLst>
              <a:gd name="adj" fmla="val 7413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849" y="4217432"/>
            <a:ext cx="265748" cy="2126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322243" y="4146352"/>
            <a:ext cx="3358753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📐</a:t>
            </a:r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Периметр:</a:t>
            </a:r>
            <a:endParaRPr lang="en-US" sz="1650" dirty="0"/>
          </a:p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 = (5 + 4) × 2 = 9 × 2 = </a:t>
            </a:r>
            <a:pPr algn="l" indent="0" marL="0">
              <a:lnSpc>
                <a:spcPts val="25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18 м</a:t>
            </a:r>
            <a:endParaRPr lang="en-US" sz="1650" dirty="0"/>
          </a:p>
        </p:txBody>
      </p:sp>
      <p:sp>
        <p:nvSpPr>
          <p:cNvPr id="9" name="Shape 5"/>
          <p:cNvSpPr/>
          <p:nvPr/>
        </p:nvSpPr>
        <p:spPr>
          <a:xfrm>
            <a:off x="9631204" y="5322927"/>
            <a:ext cx="4262438" cy="1204793"/>
          </a:xfrm>
          <a:prstGeom prst="roundRect">
            <a:avLst>
              <a:gd name="adj" fmla="val 7413"/>
            </a:avLst>
          </a:prstGeom>
          <a:solidFill>
            <a:srgbClr val="B6FCB8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49" y="5646420"/>
            <a:ext cx="265748" cy="2126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322243" y="5575340"/>
            <a:ext cx="3358753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🟩</a:t>
            </a:r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Площадь:</a:t>
            </a:r>
            <a:endParaRPr lang="en-US" sz="1650" dirty="0"/>
          </a:p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 = 5 × 4 = </a:t>
            </a:r>
            <a:pPr algn="l" indent="0" marL="0">
              <a:lnSpc>
                <a:spcPts val="25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 м²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9631204" y="6751915"/>
            <a:ext cx="4262438" cy="659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Отлично! Заказываем </a:t>
            </a:r>
            <a:pPr algn="l" indent="0" marL="0">
              <a:lnSpc>
                <a:spcPts val="25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18 м забора</a:t>
            </a:r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ts val="25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 солнечных панелей</a:t>
            </a:r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по 1 м² каждая.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90568" y="458033"/>
            <a:ext cx="11249144" cy="1033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Разные фигуры — одинаковая площадь </a:t>
            </a:r>
            <a:pPr algn="l" indent="0" marL="0">
              <a:lnSpc>
                <a:spcPts val="4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🤯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690568" y="1726287"/>
            <a:ext cx="11249144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Прямоугольники могут выглядеть совсем по-разному, но иметь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одинаковую площадь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! Посмотри:</a:t>
            </a:r>
            <a:endParaRPr lang="en-US" sz="12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0568" y="2213967"/>
            <a:ext cx="5425678" cy="5425678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568" y="2213967"/>
            <a:ext cx="5425678" cy="542567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521535" y="4092893"/>
            <a:ext cx="4395788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это значит для архитектора?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7521535" y="4464844"/>
            <a:ext cx="5425678" cy="7541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× 12 = 12 м² (очень узкий коридор)</a:t>
            </a:r>
            <a:endParaRPr lang="en-US" sz="1250" dirty="0"/>
          </a:p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× 6 = 12 м² (вытянутая комната)</a:t>
            </a:r>
            <a:endParaRPr lang="en-US" sz="1250" dirty="0"/>
          </a:p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× 4 = 12 м² (удобный квадратный модуль)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7521535" y="5324356"/>
            <a:ext cx="5425678" cy="448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Площадь одинакова, но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периметр — разный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Архитектор выбирает форму под задачу!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2026-04-15T17:27:25Z</dcterms:created>
  <dcterms:modified xsi:type="dcterms:W3CDTF">2026-04-15T17:27:25Z</dcterms:modified>
</cp:coreProperties>
</file>